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93" r:id="rId1"/>
  </p:sldMasterIdLst>
  <p:notesMasterIdLst>
    <p:notesMasterId r:id="rId35"/>
  </p:notesMasterIdLst>
  <p:handoutMasterIdLst>
    <p:handoutMasterId r:id="rId36"/>
  </p:handoutMasterIdLst>
  <p:sldIdLst>
    <p:sldId id="257" r:id="rId2"/>
    <p:sldId id="256" r:id="rId3"/>
    <p:sldId id="288" r:id="rId4"/>
    <p:sldId id="282" r:id="rId5"/>
    <p:sldId id="268" r:id="rId6"/>
    <p:sldId id="283" r:id="rId7"/>
    <p:sldId id="274" r:id="rId8"/>
    <p:sldId id="284" r:id="rId9"/>
    <p:sldId id="275" r:id="rId10"/>
    <p:sldId id="279" r:id="rId11"/>
    <p:sldId id="276" r:id="rId12"/>
    <p:sldId id="278" r:id="rId13"/>
    <p:sldId id="277" r:id="rId14"/>
    <p:sldId id="296" r:id="rId15"/>
    <p:sldId id="297" r:id="rId16"/>
    <p:sldId id="298" r:id="rId17"/>
    <p:sldId id="299" r:id="rId18"/>
    <p:sldId id="300" r:id="rId19"/>
    <p:sldId id="303" r:id="rId20"/>
    <p:sldId id="304" r:id="rId21"/>
    <p:sldId id="305" r:id="rId22"/>
    <p:sldId id="301" r:id="rId23"/>
    <p:sldId id="280" r:id="rId24"/>
    <p:sldId id="285" r:id="rId25"/>
    <p:sldId id="286" r:id="rId26"/>
    <p:sldId id="289" r:id="rId27"/>
    <p:sldId id="290" r:id="rId28"/>
    <p:sldId id="291" r:id="rId29"/>
    <p:sldId id="292" r:id="rId30"/>
    <p:sldId id="293" r:id="rId31"/>
    <p:sldId id="294" r:id="rId32"/>
    <p:sldId id="295" r:id="rId33"/>
    <p:sldId id="281" r:id="rId34"/>
  </p:sldIdLst>
  <p:sldSz cx="9144000" cy="6858000" type="screen4x3"/>
  <p:notesSz cx="6881813" cy="92964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66CC"/>
    <a:srgbClr val="99CCFF"/>
    <a:srgbClr val="17365D"/>
    <a:srgbClr val="EFE9E7"/>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827" autoAdjust="0"/>
  </p:normalViewPr>
  <p:slideViewPr>
    <p:cSldViewPr>
      <p:cViewPr varScale="1">
        <p:scale>
          <a:sx n="50" d="100"/>
          <a:sy n="50" d="100"/>
        </p:scale>
        <p:origin x="36"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2118" y="-102"/>
      </p:cViewPr>
      <p:guideLst>
        <p:guide orient="horz" pos="2928"/>
        <p:guide pos="216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9B6B7-0BA7-42CE-8182-8E33857075D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AB36AA18-BB32-4465-B870-1FC3D4F3A09A}">
      <dgm:prSet phldrT="[Texto]"/>
      <dgm:spPr>
        <a:solidFill>
          <a:srgbClr val="00B050"/>
        </a:solidFill>
        <a:scene3d>
          <a:camera prst="orthographicFront"/>
          <a:lightRig rig="threePt" dir="t"/>
        </a:scene3d>
        <a:sp3d>
          <a:bevelT/>
        </a:sp3d>
      </dgm:spPr>
      <dgm:t>
        <a:bodyPr/>
        <a:lstStyle/>
        <a:p>
          <a:r>
            <a:rPr lang="es-GT" dirty="0" smtClean="0">
              <a:solidFill>
                <a:schemeClr val="tx1"/>
              </a:solidFill>
            </a:rPr>
            <a:t>1</a:t>
          </a:r>
          <a:endParaRPr lang="es-ES" dirty="0">
            <a:solidFill>
              <a:schemeClr val="tx1"/>
            </a:solidFill>
          </a:endParaRPr>
        </a:p>
      </dgm:t>
    </dgm:pt>
    <dgm:pt modelId="{02B766D8-317F-46A9-A55C-5145E175C59C}" type="parTrans" cxnId="{7B8867D3-0E70-4171-A5BB-56DFD9D1C78B}">
      <dgm:prSet/>
      <dgm:spPr/>
      <dgm:t>
        <a:bodyPr/>
        <a:lstStyle/>
        <a:p>
          <a:endParaRPr lang="es-ES"/>
        </a:p>
      </dgm:t>
    </dgm:pt>
    <dgm:pt modelId="{35C834F9-165C-41D5-80AC-A532745E0220}" type="sibTrans" cxnId="{7B8867D3-0E70-4171-A5BB-56DFD9D1C78B}">
      <dgm:prSet/>
      <dgm:spPr/>
      <dgm:t>
        <a:bodyPr/>
        <a:lstStyle/>
        <a:p>
          <a:endParaRPr lang="es-ES"/>
        </a:p>
      </dgm:t>
    </dgm:pt>
    <dgm:pt modelId="{53487471-A1C4-4FB6-9C2E-51FAFCFF0FB5}">
      <dgm:prSet phldrT="[Texto]" custT="1"/>
      <dgm:spPr>
        <a:scene3d>
          <a:camera prst="orthographicFront"/>
          <a:lightRig rig="threePt" dir="t"/>
        </a:scene3d>
        <a:sp3d>
          <a:bevelT/>
        </a:sp3d>
      </dgm:spPr>
      <dgm:t>
        <a:bodyPr/>
        <a:lstStyle/>
        <a:p>
          <a:pPr algn="just"/>
          <a:r>
            <a:rPr lang="es-MX" sz="1800" b="1" dirty="0" smtClean="0">
              <a:solidFill>
                <a:schemeClr val="tx1"/>
              </a:solidFill>
              <a:latin typeface="Calibri" pitchFamily="34" charset="0"/>
              <a:ea typeface="Arial Unicode MS" pitchFamily="34" charset="-128"/>
              <a:cs typeface="Arial Unicode MS" pitchFamily="34" charset="-128"/>
            </a:rPr>
            <a:t>Artículo 32 Bis al Decreto No. 101-97, Ley Orgánica del Presupuesto.</a:t>
          </a:r>
          <a:endParaRPr lang="es-ES" sz="1800" dirty="0">
            <a:solidFill>
              <a:schemeClr val="tx1"/>
            </a:solidFill>
          </a:endParaRPr>
        </a:p>
      </dgm:t>
    </dgm:pt>
    <dgm:pt modelId="{884614E3-7D10-4973-BA5F-A785DBECB1CC}" type="parTrans" cxnId="{B81E90FE-35E7-4FDF-B487-FDC82222DD5B}">
      <dgm:prSet/>
      <dgm:spPr/>
      <dgm:t>
        <a:bodyPr/>
        <a:lstStyle/>
        <a:p>
          <a:endParaRPr lang="es-ES"/>
        </a:p>
      </dgm:t>
    </dgm:pt>
    <dgm:pt modelId="{FFD3AECD-A809-46F8-8896-F27C07C5C941}" type="sibTrans" cxnId="{B81E90FE-35E7-4FDF-B487-FDC82222DD5B}">
      <dgm:prSet/>
      <dgm:spPr/>
      <dgm:t>
        <a:bodyPr/>
        <a:lstStyle/>
        <a:p>
          <a:endParaRPr lang="es-ES"/>
        </a:p>
      </dgm:t>
    </dgm:pt>
    <dgm:pt modelId="{5990B977-3671-481C-8045-35A996488045}">
      <dgm:prSet phldrT="[Texto]"/>
      <dgm:spPr>
        <a:solidFill>
          <a:srgbClr val="FFFF00"/>
        </a:solidFill>
        <a:scene3d>
          <a:camera prst="orthographicFront"/>
          <a:lightRig rig="threePt" dir="t"/>
        </a:scene3d>
        <a:sp3d>
          <a:bevelT/>
        </a:sp3d>
      </dgm:spPr>
      <dgm:t>
        <a:bodyPr/>
        <a:lstStyle/>
        <a:p>
          <a:r>
            <a:rPr lang="es-GT" dirty="0" smtClean="0">
              <a:solidFill>
                <a:schemeClr val="tx1"/>
              </a:solidFill>
            </a:rPr>
            <a:t>2</a:t>
          </a:r>
          <a:endParaRPr lang="es-ES" dirty="0">
            <a:solidFill>
              <a:schemeClr val="tx1"/>
            </a:solidFill>
          </a:endParaRPr>
        </a:p>
      </dgm:t>
    </dgm:pt>
    <dgm:pt modelId="{98704431-5480-4335-AA70-20C4DF4209F1}" type="parTrans" cxnId="{9F71A968-B344-4863-8AB8-5BB5A046F991}">
      <dgm:prSet/>
      <dgm:spPr/>
      <dgm:t>
        <a:bodyPr/>
        <a:lstStyle/>
        <a:p>
          <a:endParaRPr lang="es-ES"/>
        </a:p>
      </dgm:t>
    </dgm:pt>
    <dgm:pt modelId="{FCFFA5D5-4FA6-4BB6-B6FD-FF1F58F35C56}" type="sibTrans" cxnId="{9F71A968-B344-4863-8AB8-5BB5A046F991}">
      <dgm:prSet/>
      <dgm:spPr/>
      <dgm:t>
        <a:bodyPr/>
        <a:lstStyle/>
        <a:p>
          <a:endParaRPr lang="es-ES"/>
        </a:p>
      </dgm:t>
    </dgm:pt>
    <dgm:pt modelId="{5CFF2AF9-C899-4C39-8FC1-A237BB0F0B1F}">
      <dgm:prSet phldrT="[Texto]" custT="1"/>
      <dgm:spPr>
        <a:scene3d>
          <a:camera prst="orthographicFront"/>
          <a:lightRig rig="threePt" dir="t"/>
        </a:scene3d>
        <a:sp3d>
          <a:bevelT/>
        </a:sp3d>
      </dgm:spPr>
      <dgm:t>
        <a:bodyPr/>
        <a:lstStyle/>
        <a:p>
          <a:pPr algn="just"/>
          <a:r>
            <a:rPr lang="es-MX" sz="1800" b="1" dirty="0" smtClean="0">
              <a:solidFill>
                <a:schemeClr val="tx1"/>
              </a:solidFill>
              <a:latin typeface="Calibri" pitchFamily="34" charset="0"/>
              <a:ea typeface="Arial Unicode MS" pitchFamily="34" charset="-128"/>
              <a:cs typeface="Arial Unicode MS" pitchFamily="34" charset="-128"/>
            </a:rPr>
            <a:t>Artículo 65 del Decreto No. 14-2015, Ley del Presupuesto General de Ingresos y Egresos del Estado para el Ejercicio Fiscal 2016.</a:t>
          </a:r>
          <a:endParaRPr lang="es-ES" sz="1800" dirty="0">
            <a:solidFill>
              <a:schemeClr val="tx1"/>
            </a:solidFill>
          </a:endParaRPr>
        </a:p>
      </dgm:t>
    </dgm:pt>
    <dgm:pt modelId="{83638BDF-FEBD-4083-BAA6-CE01DC1829BF}" type="parTrans" cxnId="{9E52BDA4-A611-4E37-B605-53D714B22930}">
      <dgm:prSet/>
      <dgm:spPr/>
      <dgm:t>
        <a:bodyPr/>
        <a:lstStyle/>
        <a:p>
          <a:endParaRPr lang="es-ES"/>
        </a:p>
      </dgm:t>
    </dgm:pt>
    <dgm:pt modelId="{F9F88ACA-DFE9-485F-9DC3-719809098A3E}" type="sibTrans" cxnId="{9E52BDA4-A611-4E37-B605-53D714B22930}">
      <dgm:prSet/>
      <dgm:spPr/>
      <dgm:t>
        <a:bodyPr/>
        <a:lstStyle/>
        <a:p>
          <a:endParaRPr lang="es-ES"/>
        </a:p>
      </dgm:t>
    </dgm:pt>
    <dgm:pt modelId="{7010DFD7-3ED9-4973-8C4E-BFCDB5FD9C6E}">
      <dgm:prSet phldrT="[Texto]"/>
      <dgm:spPr>
        <a:solidFill>
          <a:srgbClr val="FFC000"/>
        </a:solidFill>
        <a:scene3d>
          <a:camera prst="orthographicFront"/>
          <a:lightRig rig="threePt" dir="t"/>
        </a:scene3d>
        <a:sp3d>
          <a:bevelT/>
        </a:sp3d>
      </dgm:spPr>
      <dgm:t>
        <a:bodyPr/>
        <a:lstStyle/>
        <a:p>
          <a:r>
            <a:rPr lang="es-GT" dirty="0" smtClean="0">
              <a:solidFill>
                <a:schemeClr val="tx1"/>
              </a:solidFill>
            </a:rPr>
            <a:t>3</a:t>
          </a:r>
          <a:endParaRPr lang="es-ES" dirty="0">
            <a:solidFill>
              <a:schemeClr val="tx1"/>
            </a:solidFill>
          </a:endParaRPr>
        </a:p>
      </dgm:t>
    </dgm:pt>
    <dgm:pt modelId="{6324F077-ED3F-4F2D-A179-97758D3EA4B2}" type="parTrans" cxnId="{563E84E7-78B9-40EF-9444-C32A3FA93151}">
      <dgm:prSet/>
      <dgm:spPr/>
      <dgm:t>
        <a:bodyPr/>
        <a:lstStyle/>
        <a:p>
          <a:endParaRPr lang="es-ES"/>
        </a:p>
      </dgm:t>
    </dgm:pt>
    <dgm:pt modelId="{8E87E979-7E09-41C4-A349-CBC9DFD41DFB}" type="sibTrans" cxnId="{563E84E7-78B9-40EF-9444-C32A3FA93151}">
      <dgm:prSet/>
      <dgm:spPr/>
      <dgm:t>
        <a:bodyPr/>
        <a:lstStyle/>
        <a:p>
          <a:endParaRPr lang="es-ES"/>
        </a:p>
      </dgm:t>
    </dgm:pt>
    <dgm:pt modelId="{8FB2C959-9918-4B55-979C-45C7BBDBD2D9}">
      <dgm:prSet phldrT="[Texto]" custT="1"/>
      <dgm:spPr>
        <a:scene3d>
          <a:camera prst="orthographicFront"/>
          <a:lightRig rig="threePt" dir="t"/>
        </a:scene3d>
        <a:sp3d>
          <a:bevelT/>
        </a:sp3d>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MX" sz="1800" b="1" dirty="0" smtClean="0">
              <a:solidFill>
                <a:schemeClr val="tx1"/>
              </a:solidFill>
              <a:latin typeface="Calibri" pitchFamily="34" charset="0"/>
              <a:ea typeface="Arial Unicode MS" pitchFamily="34" charset="-128"/>
              <a:cs typeface="Arial Unicode MS" pitchFamily="34" charset="-128"/>
            </a:rPr>
            <a:t>Artículo  8 del Acuerdo Gubernativo No. 300-2015 que, entre otros aspectos, aprobó la distribución analítica del Presupuesto General de Ingresos y Egresos del Estado para el Ejercicio Fiscal 2016.</a:t>
          </a:r>
          <a:endParaRPr lang="es-ES" sz="1800" dirty="0" smtClean="0">
            <a:solidFill>
              <a:schemeClr val="tx1"/>
            </a:solidFill>
            <a:latin typeface="Calibri" pitchFamily="34" charset="0"/>
          </a:endParaRPr>
        </a:p>
        <a:p>
          <a:pPr marL="57150" indent="0" algn="l" defTabSz="488950">
            <a:lnSpc>
              <a:spcPct val="90000"/>
            </a:lnSpc>
            <a:spcBef>
              <a:spcPct val="0"/>
            </a:spcBef>
            <a:spcAft>
              <a:spcPct val="15000"/>
            </a:spcAft>
            <a:buNone/>
          </a:pPr>
          <a:endParaRPr lang="es-ES" sz="1800" dirty="0"/>
        </a:p>
      </dgm:t>
    </dgm:pt>
    <dgm:pt modelId="{F0F56EF8-27FA-48E9-B8BD-3B59164721F8}" type="parTrans" cxnId="{90D85FB9-A6AF-41CD-89EA-54F241DA34A9}">
      <dgm:prSet/>
      <dgm:spPr/>
      <dgm:t>
        <a:bodyPr/>
        <a:lstStyle/>
        <a:p>
          <a:endParaRPr lang="es-ES"/>
        </a:p>
      </dgm:t>
    </dgm:pt>
    <dgm:pt modelId="{415AB140-4660-435A-A8C1-E0AE660AC5CD}" type="sibTrans" cxnId="{90D85FB9-A6AF-41CD-89EA-54F241DA34A9}">
      <dgm:prSet/>
      <dgm:spPr/>
      <dgm:t>
        <a:bodyPr/>
        <a:lstStyle/>
        <a:p>
          <a:endParaRPr lang="es-ES"/>
        </a:p>
      </dgm:t>
    </dgm:pt>
    <dgm:pt modelId="{84E49CCA-AF05-449F-BC6D-6913A8565EA0}">
      <dgm:prSet/>
      <dgm:spPr>
        <a:solidFill>
          <a:srgbClr val="C00000"/>
        </a:solidFill>
        <a:scene3d>
          <a:camera prst="orthographicFront"/>
          <a:lightRig rig="threePt" dir="t"/>
        </a:scene3d>
        <a:sp3d>
          <a:bevelT/>
        </a:sp3d>
      </dgm:spPr>
      <dgm:t>
        <a:bodyPr/>
        <a:lstStyle/>
        <a:p>
          <a:r>
            <a:rPr lang="es-GT" dirty="0" smtClean="0">
              <a:solidFill>
                <a:schemeClr val="tx1"/>
              </a:solidFill>
            </a:rPr>
            <a:t>4</a:t>
          </a:r>
          <a:endParaRPr lang="es-ES" dirty="0">
            <a:solidFill>
              <a:schemeClr val="tx1"/>
            </a:solidFill>
          </a:endParaRPr>
        </a:p>
      </dgm:t>
    </dgm:pt>
    <dgm:pt modelId="{DFDB7867-EB2C-4640-B416-7600BAFB515E}" type="parTrans" cxnId="{9958E11F-5E35-411F-93FB-8556F4A8C79C}">
      <dgm:prSet/>
      <dgm:spPr/>
      <dgm:t>
        <a:bodyPr/>
        <a:lstStyle/>
        <a:p>
          <a:endParaRPr lang="es-ES"/>
        </a:p>
      </dgm:t>
    </dgm:pt>
    <dgm:pt modelId="{A6AA07F0-797B-4100-816C-0A9FBD84B769}" type="sibTrans" cxnId="{9958E11F-5E35-411F-93FB-8556F4A8C79C}">
      <dgm:prSet/>
      <dgm:spPr/>
      <dgm:t>
        <a:bodyPr/>
        <a:lstStyle/>
        <a:p>
          <a:endParaRPr lang="es-ES"/>
        </a:p>
      </dgm:t>
    </dgm:pt>
    <dgm:pt modelId="{ADEB20B6-74C7-4F45-A295-E464E367B710}">
      <dgm:prSet custT="1"/>
      <dgm:spPr>
        <a:scene3d>
          <a:camera prst="orthographicFront"/>
          <a:lightRig rig="threePt" dir="t"/>
        </a:scene3d>
        <a:sp3d>
          <a:bevelT/>
        </a:sp3d>
      </dgm:spPr>
      <dgm:t>
        <a:bodyPr/>
        <a:lstStyle/>
        <a:p>
          <a:pPr algn="just"/>
          <a:r>
            <a:rPr lang="es-GT" sz="1800" b="1" dirty="0" smtClean="0">
              <a:solidFill>
                <a:schemeClr val="tx1"/>
              </a:solidFill>
              <a:latin typeface="Calibri" pitchFamily="34" charset="0"/>
            </a:rPr>
            <a:t>Acuerdo Gubernativo No. 55-2016, Reglamento de Manejo de Subsidios y Subvenciones. (Rige a partir 29-marzo-2016)</a:t>
          </a:r>
          <a:endParaRPr lang="es-ES" sz="1800" b="1" dirty="0">
            <a:solidFill>
              <a:schemeClr val="tx1"/>
            </a:solidFill>
            <a:latin typeface="Calibri" pitchFamily="34" charset="0"/>
          </a:endParaRPr>
        </a:p>
      </dgm:t>
    </dgm:pt>
    <dgm:pt modelId="{365A01FA-E642-4696-8FF5-95EAF35C2039}" type="parTrans" cxnId="{788DD081-F7F4-45D1-AC7A-1AD2C8D7EC14}">
      <dgm:prSet/>
      <dgm:spPr/>
      <dgm:t>
        <a:bodyPr/>
        <a:lstStyle/>
        <a:p>
          <a:endParaRPr lang="es-ES"/>
        </a:p>
      </dgm:t>
    </dgm:pt>
    <dgm:pt modelId="{D6B2A63A-361F-4A1C-A056-1B7892040844}" type="sibTrans" cxnId="{788DD081-F7F4-45D1-AC7A-1AD2C8D7EC14}">
      <dgm:prSet/>
      <dgm:spPr/>
      <dgm:t>
        <a:bodyPr/>
        <a:lstStyle/>
        <a:p>
          <a:endParaRPr lang="es-ES"/>
        </a:p>
      </dgm:t>
    </dgm:pt>
    <dgm:pt modelId="{C3475D68-108A-49E8-B701-4FE34ED0DE0C}" type="pres">
      <dgm:prSet presAssocID="{E8D9B6B7-0BA7-42CE-8182-8E33857075DB}" presName="linearFlow" presStyleCnt="0">
        <dgm:presLayoutVars>
          <dgm:dir/>
          <dgm:animLvl val="lvl"/>
          <dgm:resizeHandles val="exact"/>
        </dgm:presLayoutVars>
      </dgm:prSet>
      <dgm:spPr/>
      <dgm:t>
        <a:bodyPr/>
        <a:lstStyle/>
        <a:p>
          <a:endParaRPr lang="es-ES"/>
        </a:p>
      </dgm:t>
    </dgm:pt>
    <dgm:pt modelId="{E7720B3F-33D9-461E-8590-E89C802577FE}" type="pres">
      <dgm:prSet presAssocID="{AB36AA18-BB32-4465-B870-1FC3D4F3A09A}" presName="composite" presStyleCnt="0"/>
      <dgm:spPr>
        <a:scene3d>
          <a:camera prst="orthographicFront"/>
          <a:lightRig rig="threePt" dir="t"/>
        </a:scene3d>
        <a:sp3d>
          <a:bevelT/>
        </a:sp3d>
      </dgm:spPr>
    </dgm:pt>
    <dgm:pt modelId="{637A077D-E8C4-4FE3-B0A9-13133201C189}" type="pres">
      <dgm:prSet presAssocID="{AB36AA18-BB32-4465-B870-1FC3D4F3A09A}" presName="parentText" presStyleLbl="alignNode1" presStyleIdx="0" presStyleCnt="4" custLinFactNeighborX="0" custLinFactNeighborY="31911">
        <dgm:presLayoutVars>
          <dgm:chMax val="1"/>
          <dgm:bulletEnabled val="1"/>
        </dgm:presLayoutVars>
      </dgm:prSet>
      <dgm:spPr/>
      <dgm:t>
        <a:bodyPr/>
        <a:lstStyle/>
        <a:p>
          <a:endParaRPr lang="es-ES"/>
        </a:p>
      </dgm:t>
    </dgm:pt>
    <dgm:pt modelId="{52459EB4-C4A9-4428-A4FC-6783039B6358}" type="pres">
      <dgm:prSet presAssocID="{AB36AA18-BB32-4465-B870-1FC3D4F3A09A}" presName="descendantText" presStyleLbl="alignAcc1" presStyleIdx="0" presStyleCnt="4" custLinFactNeighborX="-369" custLinFactNeighborY="58607">
        <dgm:presLayoutVars>
          <dgm:bulletEnabled val="1"/>
        </dgm:presLayoutVars>
      </dgm:prSet>
      <dgm:spPr/>
      <dgm:t>
        <a:bodyPr/>
        <a:lstStyle/>
        <a:p>
          <a:endParaRPr lang="es-ES"/>
        </a:p>
      </dgm:t>
    </dgm:pt>
    <dgm:pt modelId="{CC5AB950-2107-4083-A2BB-896E67B86664}" type="pres">
      <dgm:prSet presAssocID="{35C834F9-165C-41D5-80AC-A532745E0220}" presName="sp" presStyleCnt="0"/>
      <dgm:spPr>
        <a:scene3d>
          <a:camera prst="orthographicFront"/>
          <a:lightRig rig="threePt" dir="t"/>
        </a:scene3d>
        <a:sp3d>
          <a:bevelT/>
        </a:sp3d>
      </dgm:spPr>
    </dgm:pt>
    <dgm:pt modelId="{EAF3A09A-EA4F-41DD-A980-C67C2685AF0E}" type="pres">
      <dgm:prSet presAssocID="{5990B977-3671-481C-8045-35A996488045}" presName="composite" presStyleCnt="0"/>
      <dgm:spPr>
        <a:scene3d>
          <a:camera prst="orthographicFront"/>
          <a:lightRig rig="threePt" dir="t"/>
        </a:scene3d>
        <a:sp3d>
          <a:bevelT/>
        </a:sp3d>
      </dgm:spPr>
    </dgm:pt>
    <dgm:pt modelId="{3557BA8F-CB1F-4A7A-A4AF-BA6A4AF26E0B}" type="pres">
      <dgm:prSet presAssocID="{5990B977-3671-481C-8045-35A996488045}" presName="parentText" presStyleLbl="alignNode1" presStyleIdx="1" presStyleCnt="4" custLinFactNeighborX="0" custLinFactNeighborY="17739">
        <dgm:presLayoutVars>
          <dgm:chMax val="1"/>
          <dgm:bulletEnabled val="1"/>
        </dgm:presLayoutVars>
      </dgm:prSet>
      <dgm:spPr/>
      <dgm:t>
        <a:bodyPr/>
        <a:lstStyle/>
        <a:p>
          <a:endParaRPr lang="es-ES"/>
        </a:p>
      </dgm:t>
    </dgm:pt>
    <dgm:pt modelId="{5485693D-9C46-4B65-8833-E14F70808012}" type="pres">
      <dgm:prSet presAssocID="{5990B977-3671-481C-8045-35A996488045}" presName="descendantText" presStyleLbl="alignAcc1" presStyleIdx="1" presStyleCnt="4" custLinFactNeighborX="-369" custLinFactNeighborY="36803">
        <dgm:presLayoutVars>
          <dgm:bulletEnabled val="1"/>
        </dgm:presLayoutVars>
      </dgm:prSet>
      <dgm:spPr/>
      <dgm:t>
        <a:bodyPr/>
        <a:lstStyle/>
        <a:p>
          <a:endParaRPr lang="es-ES"/>
        </a:p>
      </dgm:t>
    </dgm:pt>
    <dgm:pt modelId="{F4EDB17A-2B45-4AA6-9D5D-2B7112F23BC8}" type="pres">
      <dgm:prSet presAssocID="{FCFFA5D5-4FA6-4BB6-B6FD-FF1F58F35C56}" presName="sp" presStyleCnt="0"/>
      <dgm:spPr>
        <a:scene3d>
          <a:camera prst="orthographicFront"/>
          <a:lightRig rig="threePt" dir="t"/>
        </a:scene3d>
        <a:sp3d>
          <a:bevelT/>
        </a:sp3d>
      </dgm:spPr>
    </dgm:pt>
    <dgm:pt modelId="{64E18C1E-6FAD-4F5D-80D1-35D6967BB9CF}" type="pres">
      <dgm:prSet presAssocID="{7010DFD7-3ED9-4973-8C4E-BFCDB5FD9C6E}" presName="composite" presStyleCnt="0"/>
      <dgm:spPr>
        <a:scene3d>
          <a:camera prst="orthographicFront"/>
          <a:lightRig rig="threePt" dir="t"/>
        </a:scene3d>
        <a:sp3d>
          <a:bevelT/>
        </a:sp3d>
      </dgm:spPr>
    </dgm:pt>
    <dgm:pt modelId="{0691507A-8910-498A-A072-07F968DD87DE}" type="pres">
      <dgm:prSet presAssocID="{7010DFD7-3ED9-4973-8C4E-BFCDB5FD9C6E}" presName="parentText" presStyleLbl="alignNode1" presStyleIdx="2" presStyleCnt="4" custScaleY="108876" custLinFactNeighborX="0" custLinFactNeighborY="-3098">
        <dgm:presLayoutVars>
          <dgm:chMax val="1"/>
          <dgm:bulletEnabled val="1"/>
        </dgm:presLayoutVars>
      </dgm:prSet>
      <dgm:spPr/>
      <dgm:t>
        <a:bodyPr/>
        <a:lstStyle/>
        <a:p>
          <a:endParaRPr lang="es-ES"/>
        </a:p>
      </dgm:t>
    </dgm:pt>
    <dgm:pt modelId="{E85D5ACC-991A-4FDD-B2C1-4AF4B2B05881}" type="pres">
      <dgm:prSet presAssocID="{7010DFD7-3ED9-4973-8C4E-BFCDB5FD9C6E}" presName="descendantText" presStyleLbl="alignAcc1" presStyleIdx="2" presStyleCnt="4" custScaleY="172212" custLinFactNeighborX="-369" custLinFactNeighborY="14999">
        <dgm:presLayoutVars>
          <dgm:bulletEnabled val="1"/>
        </dgm:presLayoutVars>
      </dgm:prSet>
      <dgm:spPr/>
      <dgm:t>
        <a:bodyPr/>
        <a:lstStyle/>
        <a:p>
          <a:endParaRPr lang="es-ES"/>
        </a:p>
      </dgm:t>
    </dgm:pt>
    <dgm:pt modelId="{D5D85F47-CF33-4C03-90C5-E7F510027799}" type="pres">
      <dgm:prSet presAssocID="{8E87E979-7E09-41C4-A349-CBC9DFD41DFB}" presName="sp" presStyleCnt="0"/>
      <dgm:spPr>
        <a:scene3d>
          <a:camera prst="orthographicFront"/>
          <a:lightRig rig="threePt" dir="t"/>
        </a:scene3d>
        <a:sp3d>
          <a:bevelT/>
        </a:sp3d>
      </dgm:spPr>
    </dgm:pt>
    <dgm:pt modelId="{BB2CE805-4BD7-4E8A-8FBF-DEE8A38013A9}" type="pres">
      <dgm:prSet presAssocID="{84E49CCA-AF05-449F-BC6D-6913A8565EA0}" presName="composite" presStyleCnt="0"/>
      <dgm:spPr>
        <a:scene3d>
          <a:camera prst="orthographicFront"/>
          <a:lightRig rig="threePt" dir="t"/>
        </a:scene3d>
        <a:sp3d>
          <a:bevelT/>
        </a:sp3d>
      </dgm:spPr>
    </dgm:pt>
    <dgm:pt modelId="{BC461103-1553-4954-8079-2D67666F6F5F}" type="pres">
      <dgm:prSet presAssocID="{84E49CCA-AF05-449F-BC6D-6913A8565EA0}" presName="parentText" presStyleLbl="alignNode1" presStyleIdx="3" presStyleCnt="4" custLinFactNeighborX="0" custLinFactNeighborY="-2564">
        <dgm:presLayoutVars>
          <dgm:chMax val="1"/>
          <dgm:bulletEnabled val="1"/>
        </dgm:presLayoutVars>
      </dgm:prSet>
      <dgm:spPr/>
      <dgm:t>
        <a:bodyPr/>
        <a:lstStyle/>
        <a:p>
          <a:endParaRPr lang="es-ES"/>
        </a:p>
      </dgm:t>
    </dgm:pt>
    <dgm:pt modelId="{51264BB7-45A0-4B95-AD6D-A40A7CE80A58}" type="pres">
      <dgm:prSet presAssocID="{84E49CCA-AF05-449F-BC6D-6913A8565EA0}" presName="descendantText" presStyleLbl="alignAcc1" presStyleIdx="3" presStyleCnt="4" custLinFactNeighborX="-533" custLinFactNeighborY="18688">
        <dgm:presLayoutVars>
          <dgm:bulletEnabled val="1"/>
        </dgm:presLayoutVars>
      </dgm:prSet>
      <dgm:spPr/>
      <dgm:t>
        <a:bodyPr/>
        <a:lstStyle/>
        <a:p>
          <a:endParaRPr lang="es-ES"/>
        </a:p>
      </dgm:t>
    </dgm:pt>
  </dgm:ptLst>
  <dgm:cxnLst>
    <dgm:cxn modelId="{563E84E7-78B9-40EF-9444-C32A3FA93151}" srcId="{E8D9B6B7-0BA7-42CE-8182-8E33857075DB}" destId="{7010DFD7-3ED9-4973-8C4E-BFCDB5FD9C6E}" srcOrd="2" destOrd="0" parTransId="{6324F077-ED3F-4F2D-A179-97758D3EA4B2}" sibTransId="{8E87E979-7E09-41C4-A349-CBC9DFD41DFB}"/>
    <dgm:cxn modelId="{B7BE6AE8-E203-4C6A-A632-66BDA93FC3FB}" type="presOf" srcId="{ADEB20B6-74C7-4F45-A295-E464E367B710}" destId="{51264BB7-45A0-4B95-AD6D-A40A7CE80A58}" srcOrd="0" destOrd="0" presId="urn:microsoft.com/office/officeart/2005/8/layout/chevron2"/>
    <dgm:cxn modelId="{788DD081-F7F4-45D1-AC7A-1AD2C8D7EC14}" srcId="{84E49CCA-AF05-449F-BC6D-6913A8565EA0}" destId="{ADEB20B6-74C7-4F45-A295-E464E367B710}" srcOrd="0" destOrd="0" parTransId="{365A01FA-E642-4696-8FF5-95EAF35C2039}" sibTransId="{D6B2A63A-361F-4A1C-A056-1B7892040844}"/>
    <dgm:cxn modelId="{163EE587-28C2-470A-904B-2584DFB36B70}" type="presOf" srcId="{84E49CCA-AF05-449F-BC6D-6913A8565EA0}" destId="{BC461103-1553-4954-8079-2D67666F6F5F}" srcOrd="0" destOrd="0" presId="urn:microsoft.com/office/officeart/2005/8/layout/chevron2"/>
    <dgm:cxn modelId="{90D85FB9-A6AF-41CD-89EA-54F241DA34A9}" srcId="{7010DFD7-3ED9-4973-8C4E-BFCDB5FD9C6E}" destId="{8FB2C959-9918-4B55-979C-45C7BBDBD2D9}" srcOrd="0" destOrd="0" parTransId="{F0F56EF8-27FA-48E9-B8BD-3B59164721F8}" sibTransId="{415AB140-4660-435A-A8C1-E0AE660AC5CD}"/>
    <dgm:cxn modelId="{57CC0140-D987-49D5-9C2C-DB95C9139395}" type="presOf" srcId="{AB36AA18-BB32-4465-B870-1FC3D4F3A09A}" destId="{637A077D-E8C4-4FE3-B0A9-13133201C189}" srcOrd="0" destOrd="0" presId="urn:microsoft.com/office/officeart/2005/8/layout/chevron2"/>
    <dgm:cxn modelId="{9E52BDA4-A611-4E37-B605-53D714B22930}" srcId="{5990B977-3671-481C-8045-35A996488045}" destId="{5CFF2AF9-C899-4C39-8FC1-A237BB0F0B1F}" srcOrd="0" destOrd="0" parTransId="{83638BDF-FEBD-4083-BAA6-CE01DC1829BF}" sibTransId="{F9F88ACA-DFE9-485F-9DC3-719809098A3E}"/>
    <dgm:cxn modelId="{DA876E17-5FE7-43DD-AA7C-75C41BB2123B}" type="presOf" srcId="{7010DFD7-3ED9-4973-8C4E-BFCDB5FD9C6E}" destId="{0691507A-8910-498A-A072-07F968DD87DE}" srcOrd="0" destOrd="0" presId="urn:microsoft.com/office/officeart/2005/8/layout/chevron2"/>
    <dgm:cxn modelId="{25A87405-A6E9-41A8-813C-FB26CA50ECC6}" type="presOf" srcId="{8FB2C959-9918-4B55-979C-45C7BBDBD2D9}" destId="{E85D5ACC-991A-4FDD-B2C1-4AF4B2B05881}" srcOrd="0" destOrd="0" presId="urn:microsoft.com/office/officeart/2005/8/layout/chevron2"/>
    <dgm:cxn modelId="{9F71A968-B344-4863-8AB8-5BB5A046F991}" srcId="{E8D9B6B7-0BA7-42CE-8182-8E33857075DB}" destId="{5990B977-3671-481C-8045-35A996488045}" srcOrd="1" destOrd="0" parTransId="{98704431-5480-4335-AA70-20C4DF4209F1}" sibTransId="{FCFFA5D5-4FA6-4BB6-B6FD-FF1F58F35C56}"/>
    <dgm:cxn modelId="{17D390A9-CA56-4068-A39A-6B445884BF4A}" type="presOf" srcId="{53487471-A1C4-4FB6-9C2E-51FAFCFF0FB5}" destId="{52459EB4-C4A9-4428-A4FC-6783039B6358}" srcOrd="0" destOrd="0" presId="urn:microsoft.com/office/officeart/2005/8/layout/chevron2"/>
    <dgm:cxn modelId="{2528D723-E0B1-41E6-8E21-F6A9F0CF8E4B}" type="presOf" srcId="{E8D9B6B7-0BA7-42CE-8182-8E33857075DB}" destId="{C3475D68-108A-49E8-B701-4FE34ED0DE0C}" srcOrd="0" destOrd="0" presId="urn:microsoft.com/office/officeart/2005/8/layout/chevron2"/>
    <dgm:cxn modelId="{73E3F86F-1DB7-4812-86A0-9824FC821BE4}" type="presOf" srcId="{5CFF2AF9-C899-4C39-8FC1-A237BB0F0B1F}" destId="{5485693D-9C46-4B65-8833-E14F70808012}" srcOrd="0" destOrd="0" presId="urn:microsoft.com/office/officeart/2005/8/layout/chevron2"/>
    <dgm:cxn modelId="{B81E90FE-35E7-4FDF-B487-FDC82222DD5B}" srcId="{AB36AA18-BB32-4465-B870-1FC3D4F3A09A}" destId="{53487471-A1C4-4FB6-9C2E-51FAFCFF0FB5}" srcOrd="0" destOrd="0" parTransId="{884614E3-7D10-4973-BA5F-A785DBECB1CC}" sibTransId="{FFD3AECD-A809-46F8-8896-F27C07C5C941}"/>
    <dgm:cxn modelId="{D58B8574-DB66-4F51-8A85-DF5921314CCB}" type="presOf" srcId="{5990B977-3671-481C-8045-35A996488045}" destId="{3557BA8F-CB1F-4A7A-A4AF-BA6A4AF26E0B}" srcOrd="0" destOrd="0" presId="urn:microsoft.com/office/officeart/2005/8/layout/chevron2"/>
    <dgm:cxn modelId="{7B8867D3-0E70-4171-A5BB-56DFD9D1C78B}" srcId="{E8D9B6B7-0BA7-42CE-8182-8E33857075DB}" destId="{AB36AA18-BB32-4465-B870-1FC3D4F3A09A}" srcOrd="0" destOrd="0" parTransId="{02B766D8-317F-46A9-A55C-5145E175C59C}" sibTransId="{35C834F9-165C-41D5-80AC-A532745E0220}"/>
    <dgm:cxn modelId="{9958E11F-5E35-411F-93FB-8556F4A8C79C}" srcId="{E8D9B6B7-0BA7-42CE-8182-8E33857075DB}" destId="{84E49CCA-AF05-449F-BC6D-6913A8565EA0}" srcOrd="3" destOrd="0" parTransId="{DFDB7867-EB2C-4640-B416-7600BAFB515E}" sibTransId="{A6AA07F0-797B-4100-816C-0A9FBD84B769}"/>
    <dgm:cxn modelId="{17F5097B-481E-4E56-B2C1-024222E25E26}" type="presParOf" srcId="{C3475D68-108A-49E8-B701-4FE34ED0DE0C}" destId="{E7720B3F-33D9-461E-8590-E89C802577FE}" srcOrd="0" destOrd="0" presId="urn:microsoft.com/office/officeart/2005/8/layout/chevron2"/>
    <dgm:cxn modelId="{8ED8775E-ED67-4494-B746-874F3C4FB549}" type="presParOf" srcId="{E7720B3F-33D9-461E-8590-E89C802577FE}" destId="{637A077D-E8C4-4FE3-B0A9-13133201C189}" srcOrd="0" destOrd="0" presId="urn:microsoft.com/office/officeart/2005/8/layout/chevron2"/>
    <dgm:cxn modelId="{726D5ADA-509F-4B50-AF3A-0E4F9D4503CA}" type="presParOf" srcId="{E7720B3F-33D9-461E-8590-E89C802577FE}" destId="{52459EB4-C4A9-4428-A4FC-6783039B6358}" srcOrd="1" destOrd="0" presId="urn:microsoft.com/office/officeart/2005/8/layout/chevron2"/>
    <dgm:cxn modelId="{148E4950-BFFA-44A9-9F37-F0A4797D12C3}" type="presParOf" srcId="{C3475D68-108A-49E8-B701-4FE34ED0DE0C}" destId="{CC5AB950-2107-4083-A2BB-896E67B86664}" srcOrd="1" destOrd="0" presId="urn:microsoft.com/office/officeart/2005/8/layout/chevron2"/>
    <dgm:cxn modelId="{5FF6F64A-E1B0-4ED0-9A34-F6FD39019BB3}" type="presParOf" srcId="{C3475D68-108A-49E8-B701-4FE34ED0DE0C}" destId="{EAF3A09A-EA4F-41DD-A980-C67C2685AF0E}" srcOrd="2" destOrd="0" presId="urn:microsoft.com/office/officeart/2005/8/layout/chevron2"/>
    <dgm:cxn modelId="{29B343F9-140C-4218-B75F-FDBEC4152304}" type="presParOf" srcId="{EAF3A09A-EA4F-41DD-A980-C67C2685AF0E}" destId="{3557BA8F-CB1F-4A7A-A4AF-BA6A4AF26E0B}" srcOrd="0" destOrd="0" presId="urn:microsoft.com/office/officeart/2005/8/layout/chevron2"/>
    <dgm:cxn modelId="{C3F06370-2F5D-409F-AD1E-D78117095E36}" type="presParOf" srcId="{EAF3A09A-EA4F-41DD-A980-C67C2685AF0E}" destId="{5485693D-9C46-4B65-8833-E14F70808012}" srcOrd="1" destOrd="0" presId="urn:microsoft.com/office/officeart/2005/8/layout/chevron2"/>
    <dgm:cxn modelId="{986CBEDF-32E7-4306-92A5-DF95590CC460}" type="presParOf" srcId="{C3475D68-108A-49E8-B701-4FE34ED0DE0C}" destId="{F4EDB17A-2B45-4AA6-9D5D-2B7112F23BC8}" srcOrd="3" destOrd="0" presId="urn:microsoft.com/office/officeart/2005/8/layout/chevron2"/>
    <dgm:cxn modelId="{4436DB65-D64D-4514-B1A6-724D7D9C61AD}" type="presParOf" srcId="{C3475D68-108A-49E8-B701-4FE34ED0DE0C}" destId="{64E18C1E-6FAD-4F5D-80D1-35D6967BB9CF}" srcOrd="4" destOrd="0" presId="urn:microsoft.com/office/officeart/2005/8/layout/chevron2"/>
    <dgm:cxn modelId="{4ACFA635-8B66-4FBC-8240-48F81E1E2D5A}" type="presParOf" srcId="{64E18C1E-6FAD-4F5D-80D1-35D6967BB9CF}" destId="{0691507A-8910-498A-A072-07F968DD87DE}" srcOrd="0" destOrd="0" presId="urn:microsoft.com/office/officeart/2005/8/layout/chevron2"/>
    <dgm:cxn modelId="{DD6239CA-61A5-4F9D-88AE-06B0A4DD9E22}" type="presParOf" srcId="{64E18C1E-6FAD-4F5D-80D1-35D6967BB9CF}" destId="{E85D5ACC-991A-4FDD-B2C1-4AF4B2B05881}" srcOrd="1" destOrd="0" presId="urn:microsoft.com/office/officeart/2005/8/layout/chevron2"/>
    <dgm:cxn modelId="{ABAC0688-A881-47D2-8E78-53417AFB5485}" type="presParOf" srcId="{C3475D68-108A-49E8-B701-4FE34ED0DE0C}" destId="{D5D85F47-CF33-4C03-90C5-E7F510027799}" srcOrd="5" destOrd="0" presId="urn:microsoft.com/office/officeart/2005/8/layout/chevron2"/>
    <dgm:cxn modelId="{DDF00614-256D-4455-ADC0-9949938E1922}" type="presParOf" srcId="{C3475D68-108A-49E8-B701-4FE34ED0DE0C}" destId="{BB2CE805-4BD7-4E8A-8FBF-DEE8A38013A9}" srcOrd="6" destOrd="0" presId="urn:microsoft.com/office/officeart/2005/8/layout/chevron2"/>
    <dgm:cxn modelId="{6FBD9079-58AF-4DCD-8F8E-8334370646E0}" type="presParOf" srcId="{BB2CE805-4BD7-4E8A-8FBF-DEE8A38013A9}" destId="{BC461103-1553-4954-8079-2D67666F6F5F}" srcOrd="0" destOrd="0" presId="urn:microsoft.com/office/officeart/2005/8/layout/chevron2"/>
    <dgm:cxn modelId="{50724922-A709-41DB-880D-FAC0758A31FC}" type="presParOf" srcId="{BB2CE805-4BD7-4E8A-8FBF-DEE8A38013A9}" destId="{51264BB7-45A0-4B95-AD6D-A40A7CE80A5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6E5EA7-DF78-4958-965A-F7D7A0C565A7}" type="doc">
      <dgm:prSet loTypeId="urn:microsoft.com/office/officeart/2005/8/layout/cycle8" loCatId="cycle" qsTypeId="urn:microsoft.com/office/officeart/2005/8/quickstyle/3d3" qsCatId="3D" csTypeId="urn:microsoft.com/office/officeart/2005/8/colors/colorful3" csCatId="colorful" phldr="1"/>
      <dgm:spPr/>
      <dgm:t>
        <a:bodyPr/>
        <a:lstStyle/>
        <a:p>
          <a:endParaRPr lang="es-ES"/>
        </a:p>
      </dgm:t>
    </dgm:pt>
    <dgm:pt modelId="{45A1BC69-7DE1-4A45-849E-9DFC1E588246}">
      <dgm:prSet custT="1"/>
      <dgm:spPr>
        <a:solidFill>
          <a:srgbClr val="3399FF"/>
        </a:solidFill>
      </dgm:spPr>
      <dgm:t>
        <a:bodyPr/>
        <a:lstStyle/>
        <a:p>
          <a:pPr rtl="0"/>
          <a:r>
            <a:rPr lang="es-MX" sz="1800" b="1" dirty="0" smtClean="0"/>
            <a:t>www.minfin.gob.gt</a:t>
          </a:r>
          <a:endParaRPr lang="es-ES" sz="1800" b="1" dirty="0"/>
        </a:p>
      </dgm:t>
    </dgm:pt>
    <dgm:pt modelId="{D2817448-8DAA-4FA0-9158-29B27EEF4491}" type="parTrans" cxnId="{AA32A77B-4C88-4FC8-816B-0D93793C59A3}">
      <dgm:prSet/>
      <dgm:spPr/>
      <dgm:t>
        <a:bodyPr/>
        <a:lstStyle/>
        <a:p>
          <a:endParaRPr lang="es-ES"/>
        </a:p>
      </dgm:t>
    </dgm:pt>
    <dgm:pt modelId="{66B4A740-D4D0-400A-8AC1-A7EF805F28B4}" type="sibTrans" cxnId="{AA32A77B-4C88-4FC8-816B-0D93793C59A3}">
      <dgm:prSet/>
      <dgm:spPr/>
      <dgm:t>
        <a:bodyPr/>
        <a:lstStyle/>
        <a:p>
          <a:endParaRPr lang="es-ES"/>
        </a:p>
      </dgm:t>
    </dgm:pt>
    <dgm:pt modelId="{A5D84094-0446-4F36-ACBB-16CA464BA516}" type="pres">
      <dgm:prSet presAssocID="{DF6E5EA7-DF78-4958-965A-F7D7A0C565A7}" presName="compositeShape" presStyleCnt="0">
        <dgm:presLayoutVars>
          <dgm:chMax val="7"/>
          <dgm:dir/>
          <dgm:resizeHandles val="exact"/>
        </dgm:presLayoutVars>
      </dgm:prSet>
      <dgm:spPr/>
      <dgm:t>
        <a:bodyPr/>
        <a:lstStyle/>
        <a:p>
          <a:endParaRPr lang="es-ES"/>
        </a:p>
      </dgm:t>
    </dgm:pt>
    <dgm:pt modelId="{00182FA4-F120-40BC-A4B8-C73B4B789998}" type="pres">
      <dgm:prSet presAssocID="{DF6E5EA7-DF78-4958-965A-F7D7A0C565A7}" presName="wedge1" presStyleLbl="node1" presStyleIdx="0" presStyleCnt="1" custScaleX="114204" custScaleY="108696"/>
      <dgm:spPr/>
      <dgm:t>
        <a:bodyPr/>
        <a:lstStyle/>
        <a:p>
          <a:endParaRPr lang="es-ES"/>
        </a:p>
      </dgm:t>
    </dgm:pt>
    <dgm:pt modelId="{253B39E7-9EAA-40AA-B4E1-8AEC71AB5CC3}" type="pres">
      <dgm:prSet presAssocID="{DF6E5EA7-DF78-4958-965A-F7D7A0C565A7}" presName="dummy1a" presStyleCnt="0"/>
      <dgm:spPr/>
    </dgm:pt>
    <dgm:pt modelId="{BEACB3B2-7B51-4489-AEFB-791FA4FD60EF}" type="pres">
      <dgm:prSet presAssocID="{DF6E5EA7-DF78-4958-965A-F7D7A0C565A7}" presName="dummy1b" presStyleCnt="0"/>
      <dgm:spPr/>
    </dgm:pt>
    <dgm:pt modelId="{6D540F45-4B16-4C2A-AA41-3A5C9A6CC536}" type="pres">
      <dgm:prSet presAssocID="{DF6E5EA7-DF78-4958-965A-F7D7A0C565A7}" presName="wedge1Tx" presStyleLbl="node1" presStyleIdx="0" presStyleCnt="1">
        <dgm:presLayoutVars>
          <dgm:chMax val="0"/>
          <dgm:chPref val="0"/>
          <dgm:bulletEnabled val="1"/>
        </dgm:presLayoutVars>
      </dgm:prSet>
      <dgm:spPr/>
      <dgm:t>
        <a:bodyPr/>
        <a:lstStyle/>
        <a:p>
          <a:endParaRPr lang="es-ES"/>
        </a:p>
      </dgm:t>
    </dgm:pt>
    <dgm:pt modelId="{2572CF84-A06F-4F37-A1A8-7EC953A22EAD}" type="pres">
      <dgm:prSet presAssocID="{66B4A740-D4D0-400A-8AC1-A7EF805F28B4}" presName="arrowWedge1single" presStyleLbl="fgSibTrans2D1" presStyleIdx="0" presStyleCnt="1"/>
      <dgm:spPr/>
    </dgm:pt>
  </dgm:ptLst>
  <dgm:cxnLst>
    <dgm:cxn modelId="{B4E52624-4145-4746-9CF8-11F0819BFE4D}" type="presOf" srcId="{DF6E5EA7-DF78-4958-965A-F7D7A0C565A7}" destId="{A5D84094-0446-4F36-ACBB-16CA464BA516}" srcOrd="0" destOrd="0" presId="urn:microsoft.com/office/officeart/2005/8/layout/cycle8"/>
    <dgm:cxn modelId="{FD11F629-EE2B-4946-A4CF-023E8979C124}" type="presOf" srcId="{45A1BC69-7DE1-4A45-849E-9DFC1E588246}" destId="{6D540F45-4B16-4C2A-AA41-3A5C9A6CC536}" srcOrd="1" destOrd="0" presId="urn:microsoft.com/office/officeart/2005/8/layout/cycle8"/>
    <dgm:cxn modelId="{AA32A77B-4C88-4FC8-816B-0D93793C59A3}" srcId="{DF6E5EA7-DF78-4958-965A-F7D7A0C565A7}" destId="{45A1BC69-7DE1-4A45-849E-9DFC1E588246}" srcOrd="0" destOrd="0" parTransId="{D2817448-8DAA-4FA0-9158-29B27EEF4491}" sibTransId="{66B4A740-D4D0-400A-8AC1-A7EF805F28B4}"/>
    <dgm:cxn modelId="{9847FFA8-5CDD-4F4F-98DB-4673F8C2B3B0}" type="presOf" srcId="{45A1BC69-7DE1-4A45-849E-9DFC1E588246}" destId="{00182FA4-F120-40BC-A4B8-C73B4B789998}" srcOrd="0" destOrd="0" presId="urn:microsoft.com/office/officeart/2005/8/layout/cycle8"/>
    <dgm:cxn modelId="{A46B114E-1F17-4689-A364-092E04C68EDA}" type="presParOf" srcId="{A5D84094-0446-4F36-ACBB-16CA464BA516}" destId="{00182FA4-F120-40BC-A4B8-C73B4B789998}" srcOrd="0" destOrd="0" presId="urn:microsoft.com/office/officeart/2005/8/layout/cycle8"/>
    <dgm:cxn modelId="{21B381F5-3983-4EA5-892F-A4BC782B50A9}" type="presParOf" srcId="{A5D84094-0446-4F36-ACBB-16CA464BA516}" destId="{253B39E7-9EAA-40AA-B4E1-8AEC71AB5CC3}" srcOrd="1" destOrd="0" presId="urn:microsoft.com/office/officeart/2005/8/layout/cycle8"/>
    <dgm:cxn modelId="{DEA0AA87-F83E-4826-93CC-9E6174BC6879}" type="presParOf" srcId="{A5D84094-0446-4F36-ACBB-16CA464BA516}" destId="{BEACB3B2-7B51-4489-AEFB-791FA4FD60EF}" srcOrd="2" destOrd="0" presId="urn:microsoft.com/office/officeart/2005/8/layout/cycle8"/>
    <dgm:cxn modelId="{44BEC645-CB9F-4E0B-943C-E71AE88FFBAC}" type="presParOf" srcId="{A5D84094-0446-4F36-ACBB-16CA464BA516}" destId="{6D540F45-4B16-4C2A-AA41-3A5C9A6CC536}" srcOrd="3" destOrd="0" presId="urn:microsoft.com/office/officeart/2005/8/layout/cycle8"/>
    <dgm:cxn modelId="{3A2C80D0-4700-40A8-AEF3-30F40D540CA4}" type="presParOf" srcId="{A5D84094-0446-4F36-ACBB-16CA464BA516}" destId="{2572CF84-A06F-4F37-A1A8-7EC953A22EAD}" srcOrd="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s-GT" dirty="0"/>
          </a:p>
        </p:txBody>
      </p:sp>
      <p:sp>
        <p:nvSpPr>
          <p:cNvPr id="3" name="2 Marcador de fecha"/>
          <p:cNvSpPr>
            <a:spLocks noGrp="1"/>
          </p:cNvSpPr>
          <p:nvPr>
            <p:ph type="dt" sz="quarter" idx="1"/>
          </p:nvPr>
        </p:nvSpPr>
        <p:spPr>
          <a:xfrm>
            <a:off x="3898103" y="0"/>
            <a:ext cx="2982119" cy="464820"/>
          </a:xfrm>
          <a:prstGeom prst="rect">
            <a:avLst/>
          </a:prstGeom>
        </p:spPr>
        <p:txBody>
          <a:bodyPr vert="horz" lIns="92446" tIns="46223" rIns="92446" bIns="46223" rtlCol="0"/>
          <a:lstStyle>
            <a:lvl1pPr algn="r">
              <a:defRPr sz="1200"/>
            </a:lvl1pPr>
          </a:lstStyle>
          <a:p>
            <a:fld id="{92CB6EBE-E293-46D8-BAB8-076FF55E51C9}" type="datetimeFigureOut">
              <a:rPr lang="es-GT" smtClean="0"/>
              <a:pPr/>
              <a:t>09/05/2016</a:t>
            </a:fld>
            <a:endParaRPr lang="es-GT" dirty="0"/>
          </a:p>
        </p:txBody>
      </p:sp>
      <p:sp>
        <p:nvSpPr>
          <p:cNvPr id="4" name="3 Marcador de pie de página"/>
          <p:cNvSpPr>
            <a:spLocks noGrp="1"/>
          </p:cNvSpPr>
          <p:nvPr>
            <p:ph type="ftr" sz="quarter" idx="2"/>
          </p:nvPr>
        </p:nvSpPr>
        <p:spPr>
          <a:xfrm>
            <a:off x="1" y="8829967"/>
            <a:ext cx="2982119" cy="464820"/>
          </a:xfrm>
          <a:prstGeom prst="rect">
            <a:avLst/>
          </a:prstGeom>
        </p:spPr>
        <p:txBody>
          <a:bodyPr vert="horz" lIns="92446" tIns="46223" rIns="92446" bIns="46223" rtlCol="0" anchor="b"/>
          <a:lstStyle>
            <a:lvl1pPr algn="l">
              <a:defRPr sz="1200"/>
            </a:lvl1pPr>
          </a:lstStyle>
          <a:p>
            <a:endParaRPr lang="es-GT" dirty="0"/>
          </a:p>
        </p:txBody>
      </p:sp>
      <p:sp>
        <p:nvSpPr>
          <p:cNvPr id="5" name="4 Marcador de número de diapositiva"/>
          <p:cNvSpPr>
            <a:spLocks noGrp="1"/>
          </p:cNvSpPr>
          <p:nvPr>
            <p:ph type="sldNum" sz="quarter" idx="3"/>
          </p:nvPr>
        </p:nvSpPr>
        <p:spPr>
          <a:xfrm>
            <a:off x="3898103" y="8829967"/>
            <a:ext cx="2982119" cy="464820"/>
          </a:xfrm>
          <a:prstGeom prst="rect">
            <a:avLst/>
          </a:prstGeom>
        </p:spPr>
        <p:txBody>
          <a:bodyPr vert="horz" lIns="92446" tIns="46223" rIns="92446" bIns="46223" rtlCol="0" anchor="b"/>
          <a:lstStyle>
            <a:lvl1pPr algn="r">
              <a:defRPr sz="1200"/>
            </a:lvl1pPr>
          </a:lstStyle>
          <a:p>
            <a:fld id="{B2F3922F-76B1-43E4-8C1B-6716E39650E3}" type="slidenum">
              <a:rPr lang="es-GT" smtClean="0"/>
              <a:pPr/>
              <a:t>‹Nº›</a:t>
            </a:fld>
            <a:endParaRPr lang="es-GT" dirty="0"/>
          </a:p>
        </p:txBody>
      </p:sp>
    </p:spTree>
    <p:extLst>
      <p:ext uri="{BB962C8B-B14F-4D97-AF65-F5344CB8AC3E}">
        <p14:creationId xmlns:p14="http://schemas.microsoft.com/office/powerpoint/2010/main" val="132292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97513" y="0"/>
            <a:ext cx="2982742" cy="465138"/>
          </a:xfrm>
          <a:prstGeom prst="rect">
            <a:avLst/>
          </a:prstGeom>
        </p:spPr>
        <p:txBody>
          <a:bodyPr vert="horz" lIns="91440" tIns="45720" rIns="91440" bIns="45720" rtlCol="0"/>
          <a:lstStyle>
            <a:lvl1pPr algn="r">
              <a:defRPr sz="1200"/>
            </a:lvl1pPr>
          </a:lstStyle>
          <a:p>
            <a:fld id="{A5BF61D1-5FFF-4E7E-B6D0-2209B5314837}" type="datetimeFigureOut">
              <a:rPr lang="es-ES" smtClean="0"/>
              <a:pPr/>
              <a:t>09/05/2016</a:t>
            </a:fld>
            <a:endParaRPr lang="es-ES" dirty="0"/>
          </a:p>
        </p:txBody>
      </p:sp>
      <p:sp>
        <p:nvSpPr>
          <p:cNvPr id="4" name="3 Marcador de imagen de diapositiva"/>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8805" y="4416426"/>
            <a:ext cx="5504204" cy="41830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1" y="8829675"/>
            <a:ext cx="2982742" cy="465138"/>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97513" y="8829675"/>
            <a:ext cx="2982742" cy="465138"/>
          </a:xfrm>
          <a:prstGeom prst="rect">
            <a:avLst/>
          </a:prstGeom>
        </p:spPr>
        <p:txBody>
          <a:bodyPr vert="horz" lIns="91440" tIns="45720" rIns="91440" bIns="45720" rtlCol="0" anchor="b"/>
          <a:lstStyle>
            <a:lvl1pPr algn="r">
              <a:defRPr sz="1200"/>
            </a:lvl1pPr>
          </a:lstStyle>
          <a:p>
            <a:fld id="{30F4FF3F-EFEE-4F13-A0FB-3311828E481E}" type="slidenum">
              <a:rPr lang="es-ES" smtClean="0"/>
              <a:pPr/>
              <a:t>‹Nº›</a:t>
            </a:fld>
            <a:endParaRPr lang="es-ES" dirty="0"/>
          </a:p>
        </p:txBody>
      </p:sp>
    </p:spTree>
    <p:extLst>
      <p:ext uri="{BB962C8B-B14F-4D97-AF65-F5344CB8AC3E}">
        <p14:creationId xmlns:p14="http://schemas.microsoft.com/office/powerpoint/2010/main" val="28603082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0F4FF3F-EFEE-4F13-A0FB-3311828E481E}" type="slidenum">
              <a:rPr lang="es-ES" smtClean="0"/>
              <a:pPr/>
              <a:t>1</a:t>
            </a:fld>
            <a:endParaRPr lang="es-ES" dirty="0"/>
          </a:p>
        </p:txBody>
      </p:sp>
    </p:spTree>
    <p:extLst>
      <p:ext uri="{BB962C8B-B14F-4D97-AF65-F5344CB8AC3E}">
        <p14:creationId xmlns:p14="http://schemas.microsoft.com/office/powerpoint/2010/main" val="395407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0F4FF3F-EFEE-4F13-A0FB-3311828E481E}" type="slidenum">
              <a:rPr lang="es-ES" smtClean="0"/>
              <a:pPr/>
              <a:t>4</a:t>
            </a:fld>
            <a:endParaRPr lang="es-ES" dirty="0"/>
          </a:p>
        </p:txBody>
      </p:sp>
    </p:spTree>
    <p:extLst>
      <p:ext uri="{BB962C8B-B14F-4D97-AF65-F5344CB8AC3E}">
        <p14:creationId xmlns:p14="http://schemas.microsoft.com/office/powerpoint/2010/main" val="3376349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0F4FF3F-EFEE-4F13-A0FB-3311828E481E}" type="slidenum">
              <a:rPr lang="es-ES" smtClean="0"/>
              <a:pPr/>
              <a:t>5</a:t>
            </a:fld>
            <a:endParaRPr lang="es-ES" dirty="0"/>
          </a:p>
        </p:txBody>
      </p:sp>
    </p:spTree>
    <p:extLst>
      <p:ext uri="{BB962C8B-B14F-4D97-AF65-F5344CB8AC3E}">
        <p14:creationId xmlns:p14="http://schemas.microsoft.com/office/powerpoint/2010/main" val="3218695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0F4FF3F-EFEE-4F13-A0FB-3311828E481E}" type="slidenum">
              <a:rPr lang="es-ES" smtClean="0"/>
              <a:pPr/>
              <a:t>6</a:t>
            </a:fld>
            <a:endParaRPr lang="es-ES" dirty="0"/>
          </a:p>
        </p:txBody>
      </p:sp>
    </p:spTree>
    <p:extLst>
      <p:ext uri="{BB962C8B-B14F-4D97-AF65-F5344CB8AC3E}">
        <p14:creationId xmlns:p14="http://schemas.microsoft.com/office/powerpoint/2010/main" val="1855022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0F4FF3F-EFEE-4F13-A0FB-3311828E481E}" type="slidenum">
              <a:rPr lang="es-ES" smtClean="0"/>
              <a:pPr/>
              <a:t>10</a:t>
            </a:fld>
            <a:endParaRPr lang="es-ES" dirty="0"/>
          </a:p>
        </p:txBody>
      </p:sp>
    </p:spTree>
    <p:extLst>
      <p:ext uri="{BB962C8B-B14F-4D97-AF65-F5344CB8AC3E}">
        <p14:creationId xmlns:p14="http://schemas.microsoft.com/office/powerpoint/2010/main" val="378746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endParaRPr lang="es-GT" dirty="0"/>
          </a:p>
        </p:txBody>
      </p:sp>
      <p:sp>
        <p:nvSpPr>
          <p:cNvPr id="20" name="19 Marcador de pie de página"/>
          <p:cNvSpPr>
            <a:spLocks noGrp="1"/>
          </p:cNvSpPr>
          <p:nvPr>
            <p:ph type="ftr" sz="quarter" idx="11"/>
          </p:nvPr>
        </p:nvSpPr>
        <p:spPr/>
        <p:txBody>
          <a:bodyPr/>
          <a:lstStyle>
            <a:extLst/>
          </a:lstStyle>
          <a:p>
            <a:endParaRPr lang="es-GT" dirty="0"/>
          </a:p>
        </p:txBody>
      </p:sp>
      <p:sp>
        <p:nvSpPr>
          <p:cNvPr id="10" name="9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GT" dirty="0"/>
          </a:p>
        </p:txBody>
      </p:sp>
      <p:sp>
        <p:nvSpPr>
          <p:cNvPr id="5" name="4 Marcador de pie de página"/>
          <p:cNvSpPr>
            <a:spLocks noGrp="1"/>
          </p:cNvSpPr>
          <p:nvPr>
            <p:ph type="ftr" sz="quarter" idx="11"/>
          </p:nvPr>
        </p:nvSpPr>
        <p:spPr/>
        <p:txBody>
          <a:bodyPr/>
          <a:lstStyle>
            <a:extLst/>
          </a:lstStyle>
          <a:p>
            <a:endParaRPr lang="es-GT" dirty="0"/>
          </a:p>
        </p:txBody>
      </p:sp>
      <p:sp>
        <p:nvSpPr>
          <p:cNvPr id="6" name="5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GT" dirty="0"/>
          </a:p>
        </p:txBody>
      </p:sp>
      <p:sp>
        <p:nvSpPr>
          <p:cNvPr id="5" name="4 Marcador de pie de página"/>
          <p:cNvSpPr>
            <a:spLocks noGrp="1"/>
          </p:cNvSpPr>
          <p:nvPr>
            <p:ph type="ftr" sz="quarter" idx="11"/>
          </p:nvPr>
        </p:nvSpPr>
        <p:spPr/>
        <p:txBody>
          <a:bodyPr/>
          <a:lstStyle>
            <a:extLst/>
          </a:lstStyle>
          <a:p>
            <a:endParaRPr lang="es-GT" dirty="0"/>
          </a:p>
        </p:txBody>
      </p:sp>
      <p:sp>
        <p:nvSpPr>
          <p:cNvPr id="6" name="5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endParaRPr lang="es-GT" dirty="0"/>
          </a:p>
        </p:txBody>
      </p:sp>
      <p:sp>
        <p:nvSpPr>
          <p:cNvPr id="4" name="3 Marcador de pie de página"/>
          <p:cNvSpPr>
            <a:spLocks noGrp="1"/>
          </p:cNvSpPr>
          <p:nvPr>
            <p:ph type="ftr" sz="quarter" idx="11"/>
          </p:nvPr>
        </p:nvSpPr>
        <p:spPr/>
        <p:txBody>
          <a:bodyPr/>
          <a:lstStyle/>
          <a:p>
            <a:endParaRPr lang="es-GT" dirty="0"/>
          </a:p>
        </p:txBody>
      </p:sp>
      <p:sp>
        <p:nvSpPr>
          <p:cNvPr id="5" name="4 Marcador de número de diapositiva"/>
          <p:cNvSpPr>
            <a:spLocks noGrp="1"/>
          </p:cNvSpPr>
          <p:nvPr>
            <p:ph type="sldNum" sz="quarter" idx="12"/>
          </p:nvPr>
        </p:nvSpPr>
        <p:spPr/>
        <p:txBody>
          <a:bodyPr/>
          <a:lstStyle/>
          <a:p>
            <a:fld id="{C37F2360-BF1B-4647-9123-F23E58E1ACB8}" type="slidenum">
              <a:rPr lang="es-GT" smtClean="0"/>
              <a:pPr/>
              <a:t>‹Nº›</a:t>
            </a:fld>
            <a:endParaRPr lang="es-GT"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8" name="7 Título"/>
          <p:cNvSpPr>
            <a:spLocks noGrp="1"/>
          </p:cNvSpPr>
          <p:nvPr>
            <p:ph type="title"/>
          </p:nvPr>
        </p:nvSpPr>
        <p:spPr>
          <a:xfrm>
            <a:off x="1979712" y="548680"/>
            <a:ext cx="6840760" cy="1143000"/>
          </a:xfrm>
        </p:spPr>
        <p:txBody>
          <a:bodyPr/>
          <a:lstStyle/>
          <a:p>
            <a:r>
              <a:rPr lang="es-ES" dirty="0" smtClean="0"/>
              <a:t>Haga clic para modificar el estilo de título del patrón</a:t>
            </a:r>
            <a:endParaRPr lang="es-GT" dirty="0"/>
          </a:p>
        </p:txBody>
      </p:sp>
      <p:sp>
        <p:nvSpPr>
          <p:cNvPr id="4" name="3 Marcador de fecha"/>
          <p:cNvSpPr>
            <a:spLocks noGrp="1"/>
          </p:cNvSpPr>
          <p:nvPr>
            <p:ph type="dt" sz="half" idx="10"/>
          </p:nvPr>
        </p:nvSpPr>
        <p:spPr/>
        <p:txBody>
          <a:bodyPr/>
          <a:lstStyle/>
          <a:p>
            <a:endParaRPr lang="es-GT" dirty="0"/>
          </a:p>
        </p:txBody>
      </p:sp>
      <p:sp>
        <p:nvSpPr>
          <p:cNvPr id="5" name="4 Marcador de número de diapositiva"/>
          <p:cNvSpPr>
            <a:spLocks noGrp="1"/>
          </p:cNvSpPr>
          <p:nvPr>
            <p:ph type="sldNum" sz="quarter" idx="11"/>
          </p:nvPr>
        </p:nvSpPr>
        <p:spPr/>
        <p:txBody>
          <a:bodyPr/>
          <a:lstStyle/>
          <a:p>
            <a:fld id="{C37F2360-BF1B-4647-9123-F23E58E1ACB8}" type="slidenum">
              <a:rPr lang="es-GT" smtClean="0"/>
              <a:pPr/>
              <a:t>‹Nº›</a:t>
            </a:fld>
            <a:endParaRPr lang="es-GT" dirty="0"/>
          </a:p>
        </p:txBody>
      </p:sp>
      <p:sp>
        <p:nvSpPr>
          <p:cNvPr id="6" name="5 Marcador de pie de página"/>
          <p:cNvSpPr>
            <a:spLocks noGrp="1"/>
          </p:cNvSpPr>
          <p:nvPr>
            <p:ph type="ftr" sz="quarter" idx="12"/>
          </p:nvPr>
        </p:nvSpPr>
        <p:spPr/>
        <p:txBody>
          <a:bodyPr/>
          <a:lstStyle/>
          <a:p>
            <a:endParaRPr lang="es-G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n-US" dirty="0"/>
          </a:p>
        </p:txBody>
      </p:sp>
      <p:sp>
        <p:nvSpPr>
          <p:cNvPr id="5" name="4 Marcador de pie de página"/>
          <p:cNvSpPr>
            <a:spLocks noGrp="1"/>
          </p:cNvSpPr>
          <p:nvPr>
            <p:ph type="ftr" sz="quarter" idx="11"/>
          </p:nvPr>
        </p:nvSpPr>
        <p:spPr/>
        <p:txBody>
          <a:bodyPr/>
          <a:lstStyle>
            <a:extLst/>
          </a:lstStyle>
          <a:p>
            <a:endParaRPr kumimoji="0" lang="en-US" dirty="0"/>
          </a:p>
        </p:txBody>
      </p:sp>
      <p:sp>
        <p:nvSpPr>
          <p:cNvPr id="6" name="5 Marcador de número de diapositiva"/>
          <p:cNvSpPr>
            <a:spLocks noGrp="1"/>
          </p:cNvSpPr>
          <p:nvPr>
            <p:ph type="sldNum" sz="quarter" idx="12"/>
          </p:nvPr>
        </p:nvSpPr>
        <p:spPr/>
        <p:txBody>
          <a:bodyPr/>
          <a:lstStyle>
            <a:extLst/>
          </a:lstStyle>
          <a:p>
            <a:fld id="{042AED99-7FB4-404E-8A97-64753DCE42EC}" type="slidenum">
              <a:rPr kumimoji="0" lang="en-US" smtClean="0"/>
              <a:pPr/>
              <a:t>‹Nº›</a:t>
            </a:fld>
            <a:endParaRPr kumimoji="0" lang="en-US" dirty="0"/>
          </a:p>
        </p:txBody>
      </p:sp>
      <p:sp>
        <p:nvSpPr>
          <p:cNvPr id="7" name="6 Rectángulo"/>
          <p:cNvSpPr/>
          <p:nvPr userDrawn="1"/>
        </p:nvSpPr>
        <p:spPr>
          <a:xfrm>
            <a:off x="130219" y="1196752"/>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Rectángulo"/>
          <p:cNvSpPr/>
          <p:nvPr userDrawn="1"/>
        </p:nvSpPr>
        <p:spPr>
          <a:xfrm>
            <a:off x="129379" y="1124744"/>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endParaRPr lang="es-GT" dirty="0"/>
          </a:p>
        </p:txBody>
      </p:sp>
      <p:sp>
        <p:nvSpPr>
          <p:cNvPr id="5" name="4 Marcador de pie de página"/>
          <p:cNvSpPr>
            <a:spLocks noGrp="1"/>
          </p:cNvSpPr>
          <p:nvPr>
            <p:ph type="ftr" sz="quarter" idx="11"/>
          </p:nvPr>
        </p:nvSpPr>
        <p:spPr/>
        <p:txBody>
          <a:bodyPr/>
          <a:lstStyle>
            <a:extLst/>
          </a:lstStyle>
          <a:p>
            <a:endParaRPr lang="es-GT" dirty="0"/>
          </a:p>
        </p:txBody>
      </p:sp>
      <p:sp>
        <p:nvSpPr>
          <p:cNvPr id="6" name="5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GT" dirty="0"/>
          </a:p>
        </p:txBody>
      </p:sp>
      <p:sp>
        <p:nvSpPr>
          <p:cNvPr id="6" name="5 Marcador de pie de página"/>
          <p:cNvSpPr>
            <a:spLocks noGrp="1"/>
          </p:cNvSpPr>
          <p:nvPr>
            <p:ph type="ftr" sz="quarter" idx="11"/>
          </p:nvPr>
        </p:nvSpPr>
        <p:spPr/>
        <p:txBody>
          <a:bodyPr/>
          <a:lstStyle>
            <a:extLst/>
          </a:lstStyle>
          <a:p>
            <a:endParaRPr lang="es-GT" dirty="0"/>
          </a:p>
        </p:txBody>
      </p:sp>
      <p:sp>
        <p:nvSpPr>
          <p:cNvPr id="7" name="6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endParaRPr lang="es-GT" dirty="0"/>
          </a:p>
        </p:txBody>
      </p:sp>
      <p:sp>
        <p:nvSpPr>
          <p:cNvPr id="8" name="7 Marcador de pie de página"/>
          <p:cNvSpPr>
            <a:spLocks noGrp="1"/>
          </p:cNvSpPr>
          <p:nvPr>
            <p:ph type="ftr" sz="quarter" idx="11"/>
          </p:nvPr>
        </p:nvSpPr>
        <p:spPr/>
        <p:txBody>
          <a:bodyPr/>
          <a:lstStyle>
            <a:extLst/>
          </a:lstStyle>
          <a:p>
            <a:endParaRPr lang="es-GT" dirty="0"/>
          </a:p>
        </p:txBody>
      </p:sp>
      <p:sp>
        <p:nvSpPr>
          <p:cNvPr id="9" name="8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endParaRPr lang="es-GT" dirty="0"/>
          </a:p>
        </p:txBody>
      </p:sp>
      <p:sp>
        <p:nvSpPr>
          <p:cNvPr id="4" name="3 Marcador de pie de página"/>
          <p:cNvSpPr>
            <a:spLocks noGrp="1"/>
          </p:cNvSpPr>
          <p:nvPr>
            <p:ph type="ftr" sz="quarter" idx="11"/>
          </p:nvPr>
        </p:nvSpPr>
        <p:spPr/>
        <p:txBody>
          <a:bodyPr/>
          <a:lstStyle>
            <a:extLst/>
          </a:lstStyle>
          <a:p>
            <a:endParaRPr lang="es-GT" dirty="0"/>
          </a:p>
        </p:txBody>
      </p:sp>
      <p:sp>
        <p:nvSpPr>
          <p:cNvPr id="5" name="4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
        <p:nvSpPr>
          <p:cNvPr id="6" name="5 Rectángulo"/>
          <p:cNvSpPr/>
          <p:nvPr userDrawn="1"/>
        </p:nvSpPr>
        <p:spPr>
          <a:xfrm>
            <a:off x="130219" y="1223041"/>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endParaRPr lang="es-GT" dirty="0"/>
          </a:p>
        </p:txBody>
      </p:sp>
      <p:sp>
        <p:nvSpPr>
          <p:cNvPr id="3" name="2 Marcador de pie de página"/>
          <p:cNvSpPr>
            <a:spLocks noGrp="1"/>
          </p:cNvSpPr>
          <p:nvPr>
            <p:ph type="ftr" sz="quarter" idx="11"/>
          </p:nvPr>
        </p:nvSpPr>
        <p:spPr/>
        <p:txBody>
          <a:bodyPr/>
          <a:lstStyle>
            <a:extLst/>
          </a:lstStyle>
          <a:p>
            <a:endParaRPr lang="es-GT" dirty="0"/>
          </a:p>
        </p:txBody>
      </p:sp>
      <p:sp>
        <p:nvSpPr>
          <p:cNvPr id="4" name="3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GT" dirty="0"/>
          </a:p>
        </p:txBody>
      </p:sp>
      <p:sp>
        <p:nvSpPr>
          <p:cNvPr id="6" name="5 Marcador de pie de página"/>
          <p:cNvSpPr>
            <a:spLocks noGrp="1"/>
          </p:cNvSpPr>
          <p:nvPr>
            <p:ph type="ftr" sz="quarter" idx="11"/>
          </p:nvPr>
        </p:nvSpPr>
        <p:spPr/>
        <p:txBody>
          <a:bodyPr/>
          <a:lstStyle>
            <a:extLst/>
          </a:lstStyle>
          <a:p>
            <a:endParaRPr lang="es-GT" dirty="0"/>
          </a:p>
        </p:txBody>
      </p:sp>
      <p:sp>
        <p:nvSpPr>
          <p:cNvPr id="7" name="6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endParaRPr lang="es-GT" dirty="0"/>
          </a:p>
        </p:txBody>
      </p:sp>
      <p:sp>
        <p:nvSpPr>
          <p:cNvPr id="6" name="5 Marcador de pie de página"/>
          <p:cNvSpPr>
            <a:spLocks noGrp="1"/>
          </p:cNvSpPr>
          <p:nvPr>
            <p:ph type="ftr" sz="quarter" idx="11"/>
          </p:nvPr>
        </p:nvSpPr>
        <p:spPr/>
        <p:txBody>
          <a:bodyPr/>
          <a:lstStyle>
            <a:extLst/>
          </a:lstStyle>
          <a:p>
            <a:endParaRPr lang="es-GT" dirty="0"/>
          </a:p>
        </p:txBody>
      </p:sp>
      <p:sp>
        <p:nvSpPr>
          <p:cNvPr id="7" name="6 Marcador de número de diapositiva"/>
          <p:cNvSpPr>
            <a:spLocks noGrp="1"/>
          </p:cNvSpPr>
          <p:nvPr>
            <p:ph type="sldNum" sz="quarter" idx="12"/>
          </p:nvPr>
        </p:nvSpPr>
        <p:spPr/>
        <p:txBody>
          <a:bodyPr/>
          <a:lstStyle>
            <a:extLst/>
          </a:lstStyle>
          <a:p>
            <a:fld id="{C37F2360-BF1B-4647-9123-F23E58E1ACB8}" type="slidenum">
              <a:rPr lang="es-GT" smtClean="0"/>
              <a:pPr/>
              <a:t>‹Nº›</a:t>
            </a:fld>
            <a:endParaRPr lang="es-GT"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dirty="0"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s-GT"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GT"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37F2360-BF1B-4647-9123-F23E58E1ACB8}" type="slidenum">
              <a:rPr lang="es-GT" smtClean="0"/>
              <a:pPr/>
              <a:t>‹Nº›</a:t>
            </a:fld>
            <a:endParaRPr lang="es-GT"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Rectángulo"/>
          <p:cNvSpPr/>
          <p:nvPr userDrawn="1"/>
        </p:nvSpPr>
        <p:spPr>
          <a:xfrm>
            <a:off x="122463" y="476672"/>
            <a:ext cx="9021537" cy="7200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Rectángulo"/>
          <p:cNvSpPr/>
          <p:nvPr userDrawn="1"/>
        </p:nvSpPr>
        <p:spPr>
          <a:xfrm>
            <a:off x="129379" y="1196752"/>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Rectángulo"/>
          <p:cNvSpPr/>
          <p:nvPr userDrawn="1"/>
        </p:nvSpPr>
        <p:spPr>
          <a:xfrm>
            <a:off x="130219" y="1124744"/>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673" r:id="rId13"/>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diagramLayout" Target="../diagrams/layout2.xml"/><Relationship Id="rId7" Type="http://schemas.openxmlformats.org/officeDocument/2006/relationships/image" Target="../media/image34.jpe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4" name="3 Rectángulo"/>
          <p:cNvSpPr/>
          <p:nvPr/>
        </p:nvSpPr>
        <p:spPr>
          <a:xfrm>
            <a:off x="2699792" y="2276872"/>
            <a:ext cx="4572000" cy="646331"/>
          </a:xfrm>
          <a:prstGeom prst="rect">
            <a:avLst/>
          </a:prstGeom>
        </p:spPr>
        <p:txBody>
          <a:bodyPr>
            <a:spAutoFit/>
          </a:bodyPr>
          <a:lstStyle/>
          <a:p>
            <a:r>
              <a:rPr lang="es-GT" b="1" dirty="0" smtClean="0">
                <a:solidFill>
                  <a:srgbClr val="17365D"/>
                </a:solidFill>
                <a:latin typeface="Calibri" pitchFamily="34" charset="0"/>
                <a:ea typeface="Arial Unicode MS" pitchFamily="34" charset="-128"/>
                <a:cs typeface="Arial Unicode MS" pitchFamily="34" charset="-128"/>
              </a:rPr>
              <a:t/>
            </a:r>
            <a:br>
              <a:rPr lang="es-GT" b="1" dirty="0" smtClean="0">
                <a:solidFill>
                  <a:srgbClr val="17365D"/>
                </a:solidFill>
                <a:latin typeface="Calibri" pitchFamily="34" charset="0"/>
                <a:ea typeface="Arial Unicode MS" pitchFamily="34" charset="-128"/>
                <a:cs typeface="Arial Unicode MS" pitchFamily="34" charset="-128"/>
              </a:rPr>
            </a:br>
            <a:endParaRPr lang="es-GT" dirty="0"/>
          </a:p>
        </p:txBody>
      </p:sp>
      <p:sp>
        <p:nvSpPr>
          <p:cNvPr id="7" name="6 Marcador de número de diapositiva"/>
          <p:cNvSpPr>
            <a:spLocks noGrp="1"/>
          </p:cNvSpPr>
          <p:nvPr>
            <p:ph type="sldNum" sz="quarter" idx="12"/>
          </p:nvPr>
        </p:nvSpPr>
        <p:spPr/>
        <p:txBody>
          <a:bodyPr/>
          <a:lstStyle/>
          <a:p>
            <a:fld id="{C37F2360-BF1B-4647-9123-F23E58E1ACB8}" type="slidenum">
              <a:rPr lang="es-GT" smtClean="0"/>
              <a:pPr/>
              <a:t>1</a:t>
            </a:fld>
            <a:endParaRPr lang="es-GT" dirty="0"/>
          </a:p>
        </p:txBody>
      </p:sp>
      <p:sp>
        <p:nvSpPr>
          <p:cNvPr id="6" name="5 Título"/>
          <p:cNvSpPr>
            <a:spLocks noGrp="1"/>
          </p:cNvSpPr>
          <p:nvPr>
            <p:ph type="title" idx="4294967295"/>
          </p:nvPr>
        </p:nvSpPr>
        <p:spPr>
          <a:xfrm>
            <a:off x="1979712" y="2132360"/>
            <a:ext cx="6769100" cy="3744912"/>
          </a:xfrm>
        </p:spPr>
        <p:txBody>
          <a:bodyPr anchor="ctr" anchorCtr="1">
            <a:normAutofit fontScale="90000"/>
          </a:bodyPr>
          <a:lstStyle/>
          <a:p>
            <a:pPr lvl="0" algn="ctr"/>
            <a:r>
              <a:rPr lang="es-GT" sz="3100" b="1" cap="all" dirty="0" smtClean="0">
                <a:solidFill>
                  <a:schemeClr val="accent6">
                    <a:lumMod val="75000"/>
                  </a:schemeClr>
                </a:solidFill>
                <a:effectLst/>
                <a:latin typeface="Calibri" pitchFamily="34" charset="0"/>
                <a:ea typeface="Arial Unicode MS" pitchFamily="34" charset="-128"/>
                <a:cs typeface="Arial Unicode MS" pitchFamily="34" charset="-128"/>
              </a:rPr>
              <a:t>“</a:t>
            </a:r>
            <a:r>
              <a:rPr lang="es-GT" sz="4000" b="1" cap="all" dirty="0" smtClean="0">
                <a:solidFill>
                  <a:schemeClr val="accent6">
                    <a:lumMod val="75000"/>
                  </a:schemeClr>
                </a:solidFill>
                <a:effectLst/>
                <a:latin typeface="Calibri" pitchFamily="34" charset="0"/>
                <a:ea typeface="Arial Unicode MS" pitchFamily="34" charset="-128"/>
                <a:cs typeface="Arial Unicode MS" pitchFamily="34" charset="-128"/>
              </a:rPr>
              <a:t>G</a:t>
            </a:r>
            <a:r>
              <a:rPr lang="es-GT" sz="3100" b="1" cap="all" dirty="0" smtClean="0">
                <a:solidFill>
                  <a:schemeClr val="accent6">
                    <a:lumMod val="75000"/>
                  </a:schemeClr>
                </a:solidFill>
                <a:effectLst/>
                <a:latin typeface="Calibri" pitchFamily="34" charset="0"/>
                <a:ea typeface="Arial Unicode MS" pitchFamily="34" charset="-128"/>
                <a:cs typeface="Arial Unicode MS" pitchFamily="34" charset="-128"/>
              </a:rPr>
              <a:t>uía para elaborar el</a:t>
            </a:r>
            <a:br>
              <a:rPr lang="es-GT" sz="3100" b="1" cap="all" dirty="0" smtClean="0">
                <a:solidFill>
                  <a:schemeClr val="accent6">
                    <a:lumMod val="75000"/>
                  </a:schemeClr>
                </a:solidFill>
                <a:effectLst/>
                <a:latin typeface="Calibri" pitchFamily="34" charset="0"/>
                <a:ea typeface="Arial Unicode MS" pitchFamily="34" charset="-128"/>
                <a:cs typeface="Arial Unicode MS" pitchFamily="34" charset="-128"/>
              </a:rPr>
            </a:br>
            <a:r>
              <a:rPr lang="es-GT" sz="3100" b="1" cap="all" dirty="0" smtClean="0">
                <a:solidFill>
                  <a:schemeClr val="accent6">
                    <a:lumMod val="75000"/>
                  </a:schemeClr>
                </a:solidFill>
                <a:latin typeface="Calibri" pitchFamily="34" charset="0"/>
                <a:ea typeface="Arial Unicode MS" pitchFamily="34" charset="-128"/>
                <a:cs typeface="Arial Unicode MS" pitchFamily="34" charset="-128"/>
              </a:rPr>
              <a:t>In</a:t>
            </a:r>
            <a:r>
              <a:rPr lang="es-GT" sz="3100" b="1" cap="all" dirty="0" smtClean="0">
                <a:solidFill>
                  <a:schemeClr val="accent6">
                    <a:lumMod val="75000"/>
                  </a:schemeClr>
                </a:solidFill>
                <a:effectLst/>
                <a:latin typeface="Calibri" pitchFamily="34" charset="0"/>
                <a:ea typeface="Arial Unicode MS" pitchFamily="34" charset="-128"/>
                <a:cs typeface="Arial Unicode MS" pitchFamily="34" charset="-128"/>
              </a:rPr>
              <a:t>forme de Avance Físico y Financiero de RECURSOS PÚBLICOS OTORGADOS A</a:t>
            </a:r>
            <a:br>
              <a:rPr lang="es-GT" sz="3100" b="1" cap="all" dirty="0" smtClean="0">
                <a:solidFill>
                  <a:schemeClr val="accent6">
                    <a:lumMod val="75000"/>
                  </a:schemeClr>
                </a:solidFill>
                <a:effectLst/>
                <a:latin typeface="Calibri" pitchFamily="34" charset="0"/>
                <a:ea typeface="Arial Unicode MS" pitchFamily="34" charset="-128"/>
                <a:cs typeface="Arial Unicode MS" pitchFamily="34" charset="-128"/>
              </a:rPr>
            </a:br>
            <a:r>
              <a:rPr lang="es-GT" sz="3100" b="1" cap="all" dirty="0" smtClean="0">
                <a:solidFill>
                  <a:schemeClr val="accent6">
                    <a:lumMod val="75000"/>
                  </a:schemeClr>
                </a:solidFill>
                <a:effectLst/>
                <a:latin typeface="Calibri" pitchFamily="34" charset="0"/>
                <a:ea typeface="Arial Unicode MS" pitchFamily="34" charset="-128"/>
                <a:cs typeface="Arial Unicode MS" pitchFamily="34" charset="-128"/>
              </a:rPr>
              <a:t>PERSONAS, Entidades Receptoras de Transferencias, SUBSIDIOS O SUBVENCIONES”</a:t>
            </a:r>
            <a:r>
              <a:rPr lang="es-GT" sz="4400" b="1" dirty="0" smtClean="0">
                <a:solidFill>
                  <a:schemeClr val="accent2">
                    <a:lumMod val="50000"/>
                  </a:schemeClr>
                </a:solidFill>
                <a:effectLst/>
                <a:latin typeface="Calibri" pitchFamily="34" charset="0"/>
                <a:ea typeface="Arial Unicode MS" pitchFamily="34" charset="-128"/>
                <a:cs typeface="Arial Unicode MS" pitchFamily="34" charset="-128"/>
              </a:rPr>
              <a:t/>
            </a:r>
            <a:br>
              <a:rPr lang="es-GT" sz="4400" b="1" dirty="0" smtClean="0">
                <a:solidFill>
                  <a:schemeClr val="accent2">
                    <a:lumMod val="50000"/>
                  </a:schemeClr>
                </a:solidFill>
                <a:effectLst/>
                <a:latin typeface="Calibri" pitchFamily="34" charset="0"/>
                <a:ea typeface="Arial Unicode MS" pitchFamily="34" charset="-128"/>
                <a:cs typeface="Arial Unicode MS" pitchFamily="34" charset="-128"/>
              </a:rPr>
            </a:br>
            <a:endParaRPr lang="es-GT" b="1" dirty="0"/>
          </a:p>
        </p:txBody>
      </p:sp>
      <p:sp>
        <p:nvSpPr>
          <p:cNvPr id="8" name="3 Título"/>
          <p:cNvSpPr txBox="1">
            <a:spLocks/>
          </p:cNvSpPr>
          <p:nvPr/>
        </p:nvSpPr>
        <p:spPr>
          <a:xfrm>
            <a:off x="2627784" y="6093296"/>
            <a:ext cx="5472608" cy="360040"/>
          </a:xfrm>
          <a:prstGeom prst="rect">
            <a:avLst/>
          </a:prstGeom>
        </p:spPr>
        <p:txBody>
          <a:bodyPr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800" b="1" i="0" u="none" strike="noStrike" kern="1200" cap="none" spc="0" normalizeH="0" baseline="0" noProof="0" dirty="0" smtClean="0">
                <a:ln>
                  <a:noFill/>
                </a:ln>
                <a:solidFill>
                  <a:srgbClr val="0066CC"/>
                </a:solidFill>
                <a:effectLst/>
                <a:uLnTx/>
                <a:uFillTx/>
                <a:latin typeface="Calibri" pitchFamily="34" charset="0"/>
                <a:ea typeface="Arial Unicode MS" pitchFamily="34" charset="-128"/>
                <a:cs typeface="Arial Unicode MS" pitchFamily="34" charset="-128"/>
              </a:rPr>
              <a:t>Guatemala, abril 2016</a:t>
            </a:r>
            <a:endParaRPr kumimoji="0" lang="es-GT" sz="2800" b="1" i="0" u="none" strike="noStrike" kern="1200" cap="none" spc="0" normalizeH="0" baseline="0" noProof="0" dirty="0" smtClean="0">
              <a:ln>
                <a:noFill/>
              </a:ln>
              <a:solidFill>
                <a:srgbClr val="0066CC"/>
              </a:solidFill>
              <a:effectLst/>
              <a:uLnTx/>
              <a:uFillTx/>
              <a:latin typeface="Calibri" pitchFamily="34" charset="0"/>
              <a:ea typeface="Arial Unicode MS" pitchFamily="34" charset="-128"/>
              <a:cs typeface="Arial Unicode MS" pitchFamily="34" charset="-128"/>
            </a:endParaRPr>
          </a:p>
        </p:txBody>
      </p:sp>
      <p:pic>
        <p:nvPicPr>
          <p:cNvPr id="2" name="Picture 2" descr="Resultado de imagen para informe"/>
          <p:cNvPicPr>
            <a:picLocks noChangeAspect="1" noChangeArrowheads="1"/>
          </p:cNvPicPr>
          <p:nvPr/>
        </p:nvPicPr>
        <p:blipFill>
          <a:blip r:embed="rId3" cstate="print"/>
          <a:srcRect/>
          <a:stretch>
            <a:fillRect/>
          </a:stretch>
        </p:blipFill>
        <p:spPr bwMode="auto">
          <a:xfrm rot="2100619">
            <a:off x="1489250" y="4522714"/>
            <a:ext cx="1902543" cy="1902544"/>
          </a:xfrm>
          <a:prstGeom prst="rect">
            <a:avLst/>
          </a:prstGeom>
          <a:noFill/>
        </p:spPr>
      </p:pic>
      <p:pic>
        <p:nvPicPr>
          <p:cNvPr id="10" name="9 Imagen" descr="Macintosh HD:Users:Administrador:Desktop:baja.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7624" y="188640"/>
            <a:ext cx="2880320" cy="1728192"/>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179512" y="620688"/>
            <a:ext cx="7327755" cy="504056"/>
          </a:xfrm>
          <a:prstGeom prst="rect">
            <a:avLst/>
          </a:prstGeom>
        </p:spPr>
        <p:txBody>
          <a:bodyPr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3100" b="1" i="0" u="none" strike="noStrike" kern="1200" cap="all" spc="0" normalizeH="0" baseline="0" noProof="0" dirty="0" smtClean="0">
                <a:ln>
                  <a:noFill/>
                </a:ln>
                <a:solidFill>
                  <a:schemeClr val="accent2">
                    <a:lumMod val="50000"/>
                  </a:schemeClr>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s</a:t>
            </a:r>
            <a:r>
              <a:rPr kumimoji="0" lang="es-ES" sz="3100" b="1" i="0" u="none" strike="noStrike" kern="1200" spc="0" normalizeH="0" baseline="0" noProof="0" dirty="0" smtClean="0">
                <a:ln>
                  <a:noFill/>
                </a:ln>
                <a:solidFill>
                  <a:schemeClr val="accent2">
                    <a:lumMod val="50000"/>
                  </a:schemeClr>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igue… Formato</a:t>
            </a:r>
            <a:endParaRPr kumimoji="0" lang="es-ES" sz="2800" b="0" i="0" u="none" strike="noStrike" kern="1200" spc="0" normalizeH="0" baseline="0" noProof="0" dirty="0">
              <a:ln>
                <a:noFill/>
              </a:ln>
              <a:solidFill>
                <a:srgbClr val="17365D"/>
              </a:solidFill>
              <a:effectLst/>
              <a:uLnTx/>
              <a:uFillTx/>
              <a:latin typeface="Calibri" pitchFamily="34" charset="0"/>
              <a:ea typeface="+mj-ea"/>
              <a:cs typeface="+mj-cs"/>
            </a:endParaRPr>
          </a:p>
        </p:txBody>
      </p:sp>
      <p:sp>
        <p:nvSpPr>
          <p:cNvPr id="7" name="6 Marcador de número de diapositiva"/>
          <p:cNvSpPr>
            <a:spLocks noGrp="1"/>
          </p:cNvSpPr>
          <p:nvPr>
            <p:ph type="sldNum" sz="quarter" idx="12"/>
          </p:nvPr>
        </p:nvSpPr>
        <p:spPr/>
        <p:txBody>
          <a:bodyPr>
            <a:normAutofit/>
          </a:bodyPr>
          <a:lstStyle/>
          <a:p>
            <a:fld id="{C37F2360-BF1B-4647-9123-F23E58E1ACB8}" type="slidenum">
              <a:rPr lang="es-GT" smtClean="0"/>
              <a:pPr/>
              <a:t>10</a:t>
            </a:fld>
            <a:endParaRPr lang="es-GT" dirty="0"/>
          </a:p>
        </p:txBody>
      </p:sp>
      <p:sp>
        <p:nvSpPr>
          <p:cNvPr id="8" name="7 CuadroTexto"/>
          <p:cNvSpPr txBox="1"/>
          <p:nvPr/>
        </p:nvSpPr>
        <p:spPr>
          <a:xfrm>
            <a:off x="2411760" y="1907540"/>
            <a:ext cx="5184576" cy="369332"/>
          </a:xfrm>
          <a:prstGeom prst="rect">
            <a:avLst/>
          </a:prstGeom>
          <a:noFill/>
        </p:spPr>
        <p:txBody>
          <a:bodyPr wrap="square" rtlCol="0">
            <a:spAutoFit/>
          </a:bodyPr>
          <a:lstStyle/>
          <a:p>
            <a:pPr algn="ctr"/>
            <a:r>
              <a:rPr lang="es-MX" b="1" dirty="0" smtClean="0">
                <a:solidFill>
                  <a:srgbClr val="002060"/>
                </a:solidFill>
                <a:latin typeface="Calibri" pitchFamily="34" charset="0"/>
              </a:rPr>
              <a:t>I. Datos Generales</a:t>
            </a:r>
            <a:endParaRPr lang="es-GT" b="1" dirty="0">
              <a:solidFill>
                <a:srgbClr val="002060"/>
              </a:solidFill>
              <a:latin typeface="Calibri" pitchFamily="34" charset="0"/>
            </a:endParaRPr>
          </a:p>
        </p:txBody>
      </p:sp>
      <p:pic>
        <p:nvPicPr>
          <p:cNvPr id="6145" name="Picture 1"/>
          <p:cNvPicPr>
            <a:picLocks noChangeAspect="1" noChangeArrowheads="1"/>
          </p:cNvPicPr>
          <p:nvPr/>
        </p:nvPicPr>
        <p:blipFill>
          <a:blip r:embed="rId3" cstate="print"/>
          <a:srcRect/>
          <a:stretch>
            <a:fillRect/>
          </a:stretch>
        </p:blipFill>
        <p:spPr bwMode="auto">
          <a:xfrm>
            <a:off x="1084932" y="2605633"/>
            <a:ext cx="7951564" cy="2695575"/>
          </a:xfrm>
          <a:prstGeom prst="rect">
            <a:avLst/>
          </a:prstGeom>
          <a:noFill/>
          <a:ln w="9525">
            <a:noFill/>
            <a:miter lim="800000"/>
            <a:headEnd/>
            <a:tailEnd/>
          </a:ln>
          <a:effectLst/>
        </p:spPr>
      </p:pic>
      <p:sp>
        <p:nvSpPr>
          <p:cNvPr id="9" name="8 CuadroTexto"/>
          <p:cNvSpPr txBox="1"/>
          <p:nvPr/>
        </p:nvSpPr>
        <p:spPr>
          <a:xfrm>
            <a:off x="2555776" y="1556792"/>
            <a:ext cx="5184576" cy="369332"/>
          </a:xfrm>
          <a:prstGeom prst="rect">
            <a:avLst/>
          </a:prstGeom>
          <a:noFill/>
        </p:spPr>
        <p:txBody>
          <a:bodyPr wrap="square" rtlCol="0">
            <a:spAutoFit/>
          </a:bodyPr>
          <a:lstStyle/>
          <a:p>
            <a:pPr algn="ctr"/>
            <a:r>
              <a:rPr lang="es-MX" b="1" dirty="0" smtClean="0">
                <a:solidFill>
                  <a:srgbClr val="C00000"/>
                </a:solidFill>
                <a:latin typeface="Calibri" pitchFamily="34" charset="0"/>
              </a:rPr>
              <a:t>ANEXO “C”   DEF-1</a:t>
            </a:r>
            <a:endParaRPr lang="es-GT" b="1" dirty="0">
              <a:solidFill>
                <a:srgbClr val="C00000"/>
              </a:solidFill>
              <a:latin typeface="Calibri" pitchFamily="34" charset="0"/>
            </a:endParaRPr>
          </a:p>
        </p:txBody>
      </p:sp>
    </p:spTree>
    <p:extLst>
      <p:ext uri="{BB962C8B-B14F-4D97-AF65-F5344CB8AC3E}">
        <p14:creationId xmlns:p14="http://schemas.microsoft.com/office/powerpoint/2010/main" val="4154868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268760"/>
            <a:ext cx="7669360" cy="3744416"/>
          </a:xfrm>
        </p:spPr>
        <p:txBody>
          <a:bodyPr>
            <a:noAutofit/>
          </a:bodyPr>
          <a:lstStyle/>
          <a:p>
            <a:r>
              <a:rPr lang="es-ES" sz="1100" b="1" dirty="0" smtClean="0">
                <a:solidFill>
                  <a:srgbClr val="17365D"/>
                </a:solidFill>
                <a:effectLst/>
                <a:latin typeface="Calibri" pitchFamily="34" charset="0"/>
              </a:rPr>
              <a:t>No. </a:t>
            </a:r>
            <a:r>
              <a:rPr lang="es-ES" sz="1100" b="1" dirty="0" smtClean="0">
                <a:solidFill>
                  <a:schemeClr val="bg2">
                    <a:lumMod val="50000"/>
                  </a:schemeClr>
                </a:solidFill>
                <a:effectLst/>
                <a:latin typeface="Calibri" pitchFamily="34" charset="0"/>
              </a:rPr>
              <a:t>Número correlativo de las metas establecidas para el año.</a:t>
            </a:r>
            <a:r>
              <a:rPr lang="es-ES" sz="1100" b="1" dirty="0">
                <a:solidFill>
                  <a:schemeClr val="bg2">
                    <a:lumMod val="50000"/>
                  </a:schemeClr>
                </a:solidFill>
                <a:effectLst/>
                <a:latin typeface="Calibri" pitchFamily="34" charset="0"/>
              </a:rPr>
              <a:t/>
            </a:r>
            <a:br>
              <a:rPr lang="es-ES" sz="1100" b="1" dirty="0">
                <a:solidFill>
                  <a:schemeClr val="bg2">
                    <a:lumMod val="50000"/>
                  </a:schemeClr>
                </a:solidFill>
                <a:effectLst/>
                <a:latin typeface="Calibri" pitchFamily="34" charset="0"/>
              </a:rPr>
            </a:br>
            <a:r>
              <a:rPr lang="es-ES" sz="1100" b="1" dirty="0" smtClean="0">
                <a:solidFill>
                  <a:srgbClr val="17365D"/>
                </a:solidFill>
                <a:effectLst/>
                <a:latin typeface="Calibri" pitchFamily="34" charset="0"/>
              </a:rPr>
              <a:t>Metas: </a:t>
            </a:r>
            <a:r>
              <a:rPr lang="es-ES" sz="1100" b="1" dirty="0" smtClean="0">
                <a:solidFill>
                  <a:schemeClr val="bg2">
                    <a:lumMod val="50000"/>
                  </a:schemeClr>
                </a:solidFill>
                <a:effectLst/>
                <a:latin typeface="Calibri" pitchFamily="34" charset="0"/>
              </a:rPr>
              <a:t>Descripción y cantidad de los </a:t>
            </a:r>
            <a:r>
              <a:rPr lang="es-ES" sz="1100" b="1" dirty="0">
                <a:solidFill>
                  <a:schemeClr val="bg2">
                    <a:lumMod val="50000"/>
                  </a:schemeClr>
                </a:solidFill>
                <a:effectLst/>
                <a:latin typeface="Calibri" pitchFamily="34" charset="0"/>
              </a:rPr>
              <a:t>bienes y servicios que prevé realizar una institución dentro del período presupuestario </a:t>
            </a:r>
            <a:r>
              <a:rPr lang="es-ES" sz="1100" b="1" dirty="0" smtClean="0">
                <a:solidFill>
                  <a:schemeClr val="bg2">
                    <a:lumMod val="50000"/>
                  </a:schemeClr>
                </a:solidFill>
                <a:effectLst/>
                <a:latin typeface="Calibri" pitchFamily="34" charset="0"/>
              </a:rPr>
              <a:t>(un  año) según se </a:t>
            </a:r>
            <a:r>
              <a:rPr lang="es-ES" sz="1100" b="1" dirty="0">
                <a:solidFill>
                  <a:schemeClr val="bg2">
                    <a:lumMod val="50000"/>
                  </a:schemeClr>
                </a:solidFill>
                <a:effectLst/>
                <a:latin typeface="Calibri" pitchFamily="34" charset="0"/>
              </a:rPr>
              <a:t>consignó </a:t>
            </a:r>
            <a:r>
              <a:rPr lang="es-ES" sz="1100" b="1" dirty="0" smtClean="0">
                <a:solidFill>
                  <a:schemeClr val="bg2">
                    <a:lumMod val="50000"/>
                  </a:schemeClr>
                </a:solidFill>
                <a:effectLst/>
                <a:latin typeface="Calibri" pitchFamily="34" charset="0"/>
              </a:rPr>
              <a:t>en el </a:t>
            </a:r>
            <a:r>
              <a:rPr lang="es-ES" sz="1100" b="1" dirty="0">
                <a:solidFill>
                  <a:schemeClr val="bg2">
                    <a:lumMod val="50000"/>
                  </a:schemeClr>
                </a:solidFill>
                <a:effectLst/>
                <a:latin typeface="Calibri" pitchFamily="34" charset="0"/>
              </a:rPr>
              <a:t>convenio. </a:t>
            </a:r>
            <a:r>
              <a:rPr lang="es-ES" sz="1100" b="1" dirty="0" smtClean="0">
                <a:solidFill>
                  <a:schemeClr val="bg2">
                    <a:lumMod val="50000"/>
                  </a:schemeClr>
                </a:solidFill>
                <a:effectLst/>
                <a:latin typeface="Calibri" pitchFamily="34" charset="0"/>
              </a:rPr>
              <a:t>Ejemplo</a:t>
            </a:r>
            <a:r>
              <a:rPr lang="es-ES" sz="1100" b="1" dirty="0">
                <a:solidFill>
                  <a:schemeClr val="bg2">
                    <a:lumMod val="50000"/>
                  </a:schemeClr>
                </a:solidFill>
                <a:effectLst/>
                <a:latin typeface="Calibri" pitchFamily="34" charset="0"/>
              </a:rPr>
              <a:t>: </a:t>
            </a:r>
            <a:r>
              <a:rPr lang="es-ES" sz="1100" b="1" i="1" u="sng" dirty="0" smtClean="0">
                <a:solidFill>
                  <a:schemeClr val="accent3">
                    <a:lumMod val="75000"/>
                  </a:schemeClr>
                </a:solidFill>
                <a:effectLst/>
                <a:latin typeface="Calibri" pitchFamily="34" charset="0"/>
              </a:rPr>
              <a:t>Recién nacido con bajo peso al nacer detectado.</a:t>
            </a:r>
            <a:r>
              <a:rPr lang="es-GT" sz="1100" b="1" i="1" u="sng" dirty="0" smtClean="0">
                <a:solidFill>
                  <a:schemeClr val="accent3">
                    <a:lumMod val="75000"/>
                  </a:schemeClr>
                </a:solidFill>
              </a:rPr>
              <a:t> </a:t>
            </a:r>
            <a:r>
              <a:rPr lang="es-GT" sz="1100" dirty="0"/>
              <a:t/>
            </a:r>
            <a:br>
              <a:rPr lang="es-GT" sz="1100" dirty="0"/>
            </a:br>
            <a:r>
              <a:rPr lang="es-ES" sz="1100" b="1" dirty="0" smtClean="0">
                <a:solidFill>
                  <a:srgbClr val="17365D"/>
                </a:solidFill>
                <a:effectLst/>
                <a:latin typeface="Calibri" pitchFamily="34" charset="0"/>
              </a:rPr>
              <a:t>Unidad de Medida (1): </a:t>
            </a:r>
            <a:r>
              <a:rPr lang="es-ES" sz="1100" b="1" dirty="0" smtClean="0">
                <a:solidFill>
                  <a:schemeClr val="bg2">
                    <a:lumMod val="50000"/>
                  </a:schemeClr>
                </a:solidFill>
                <a:effectLst/>
                <a:latin typeface="Calibri" pitchFamily="34" charset="0"/>
              </a:rPr>
              <a:t>Unidad estandarizada </a:t>
            </a:r>
            <a:r>
              <a:rPr lang="es-ES" sz="1100" b="1" dirty="0">
                <a:solidFill>
                  <a:schemeClr val="bg2">
                    <a:lumMod val="50000"/>
                  </a:schemeClr>
                </a:solidFill>
                <a:effectLst/>
                <a:latin typeface="Calibri" pitchFamily="34" charset="0"/>
              </a:rPr>
              <a:t>que se toma como </a:t>
            </a:r>
            <a:r>
              <a:rPr lang="es-ES" sz="1100" b="1" dirty="0" smtClean="0">
                <a:solidFill>
                  <a:schemeClr val="bg2">
                    <a:lumMod val="50000"/>
                  </a:schemeClr>
                </a:solidFill>
                <a:effectLst/>
                <a:latin typeface="Calibri" pitchFamily="34" charset="0"/>
              </a:rPr>
              <a:t>término </a:t>
            </a:r>
            <a:r>
              <a:rPr lang="es-ES" sz="1100" b="1" dirty="0">
                <a:solidFill>
                  <a:schemeClr val="bg2">
                    <a:lumMod val="50000"/>
                  </a:schemeClr>
                </a:solidFill>
                <a:effectLst/>
                <a:latin typeface="Calibri" pitchFamily="34" charset="0"/>
              </a:rPr>
              <a:t>de comparación de las demás de su misma especie, en este </a:t>
            </a:r>
            <a:r>
              <a:rPr lang="es-ES" sz="1100" b="1" dirty="0" smtClean="0">
                <a:solidFill>
                  <a:schemeClr val="bg2">
                    <a:lumMod val="50000"/>
                  </a:schemeClr>
                </a:solidFill>
                <a:effectLst/>
                <a:latin typeface="Calibri" pitchFamily="34" charset="0"/>
              </a:rPr>
              <a:t>caso,  </a:t>
            </a:r>
            <a:r>
              <a:rPr lang="es-ES" sz="1100" b="1" dirty="0">
                <a:solidFill>
                  <a:schemeClr val="bg2">
                    <a:lumMod val="50000"/>
                  </a:schemeClr>
                </a:solidFill>
                <a:effectLst/>
                <a:latin typeface="Calibri" pitchFamily="34" charset="0"/>
              </a:rPr>
              <a:t>se </a:t>
            </a:r>
            <a:r>
              <a:rPr lang="es-ES" sz="1100" b="1" dirty="0" smtClean="0">
                <a:solidFill>
                  <a:schemeClr val="bg2">
                    <a:lumMod val="50000"/>
                  </a:schemeClr>
                </a:solidFill>
                <a:effectLst/>
                <a:latin typeface="Calibri" pitchFamily="34" charset="0"/>
              </a:rPr>
              <a:t>tomará </a:t>
            </a:r>
            <a:r>
              <a:rPr lang="es-ES" sz="1100" b="1" dirty="0">
                <a:solidFill>
                  <a:schemeClr val="bg2">
                    <a:lumMod val="50000"/>
                  </a:schemeClr>
                </a:solidFill>
                <a:effectLst/>
                <a:latin typeface="Calibri" pitchFamily="34" charset="0"/>
              </a:rPr>
              <a:t>en cuenta el nombre que </a:t>
            </a:r>
            <a:r>
              <a:rPr lang="es-ES" sz="1100" b="1" dirty="0" smtClean="0">
                <a:solidFill>
                  <a:schemeClr val="bg2">
                    <a:lumMod val="50000"/>
                  </a:schemeClr>
                </a:solidFill>
                <a:effectLst/>
                <a:latin typeface="Calibri" pitchFamily="34" charset="0"/>
              </a:rPr>
              <a:t>establece </a:t>
            </a:r>
            <a:r>
              <a:rPr lang="es-ES" sz="1100" b="1" dirty="0">
                <a:solidFill>
                  <a:schemeClr val="bg2">
                    <a:lumMod val="50000"/>
                  </a:schemeClr>
                </a:solidFill>
                <a:effectLst/>
                <a:latin typeface="Calibri" pitchFamily="34" charset="0"/>
              </a:rPr>
              <a:t>la Unidad de Medida que se adjunta en el portal del Ministerio de Finanzas Públicas. </a:t>
            </a:r>
            <a:r>
              <a:rPr lang="es-ES" sz="1100" b="1" dirty="0" smtClean="0">
                <a:solidFill>
                  <a:schemeClr val="bg2">
                    <a:lumMod val="50000"/>
                  </a:schemeClr>
                </a:solidFill>
                <a:effectLst/>
                <a:latin typeface="Calibri" pitchFamily="34" charset="0"/>
              </a:rPr>
              <a:t>Ejemplo: </a:t>
            </a:r>
            <a:r>
              <a:rPr lang="es-ES" sz="1100" b="1" i="1" u="sng" dirty="0" smtClean="0">
                <a:solidFill>
                  <a:schemeClr val="accent3">
                    <a:lumMod val="75000"/>
                  </a:schemeClr>
                </a:solidFill>
                <a:effectLst/>
                <a:latin typeface="Calibri" pitchFamily="34" charset="0"/>
              </a:rPr>
              <a:t>Persona.</a:t>
            </a:r>
            <a:br>
              <a:rPr lang="es-ES" sz="1100" b="1" i="1" u="sng" dirty="0" smtClean="0">
                <a:solidFill>
                  <a:schemeClr val="accent3">
                    <a:lumMod val="75000"/>
                  </a:schemeClr>
                </a:solidFill>
                <a:effectLst/>
                <a:latin typeface="Calibri" pitchFamily="34" charset="0"/>
              </a:rPr>
            </a:b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u="sng" dirty="0" smtClean="0">
                <a:solidFill>
                  <a:srgbClr val="17365D"/>
                </a:solidFill>
                <a:effectLst/>
                <a:latin typeface="Calibri" pitchFamily="34" charset="0"/>
              </a:rPr>
              <a:t>Avance Físico de la Ejecución:</a:t>
            </a:r>
            <a:r>
              <a:rPr lang="es-ES" sz="1100" dirty="0" smtClean="0">
                <a:solidFill>
                  <a:srgbClr val="17365D"/>
                </a:solidFill>
                <a:effectLst/>
                <a:latin typeface="Calibri" pitchFamily="34" charset="0"/>
              </a:rPr>
              <a:t> </a:t>
            </a:r>
            <a:r>
              <a:rPr lang="es-ES" sz="1100" b="1" dirty="0" smtClean="0">
                <a:solidFill>
                  <a:schemeClr val="bg2">
                    <a:lumMod val="50000"/>
                  </a:schemeClr>
                </a:solidFill>
                <a:effectLst/>
                <a:latin typeface="Calibri" pitchFamily="34" charset="0"/>
              </a:rPr>
              <a:t>Consignar la “cantidad” de metas en la ejecución y se subdivide en:</a:t>
            </a: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dirty="0" smtClean="0">
                <a:solidFill>
                  <a:srgbClr val="17365D"/>
                </a:solidFill>
                <a:effectLst/>
                <a:latin typeface="Calibri" pitchFamily="34" charset="0"/>
              </a:rPr>
              <a:t>Programada anual:</a:t>
            </a:r>
            <a:r>
              <a:rPr lang="es-ES" sz="1100" dirty="0" smtClean="0">
                <a:solidFill>
                  <a:srgbClr val="17365D"/>
                </a:solidFill>
                <a:effectLst/>
                <a:latin typeface="Calibri" pitchFamily="34" charset="0"/>
              </a:rPr>
              <a:t> </a:t>
            </a:r>
            <a:r>
              <a:rPr lang="es-ES" sz="1100" b="1" dirty="0" smtClean="0">
                <a:solidFill>
                  <a:schemeClr val="bg2">
                    <a:lumMod val="50000"/>
                  </a:schemeClr>
                </a:solidFill>
                <a:effectLst/>
                <a:latin typeface="Calibri" pitchFamily="34" charset="0"/>
              </a:rPr>
              <a:t>Es la cantidad  total programada  para el año.</a:t>
            </a: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dirty="0" smtClean="0">
                <a:solidFill>
                  <a:srgbClr val="17365D"/>
                </a:solidFill>
                <a:effectLst/>
                <a:latin typeface="Calibri" pitchFamily="34" charset="0"/>
              </a:rPr>
              <a:t>Ejecutado acumulado: </a:t>
            </a:r>
            <a:r>
              <a:rPr lang="es-ES" sz="1100" b="1" dirty="0" smtClean="0">
                <a:solidFill>
                  <a:schemeClr val="bg2">
                    <a:lumMod val="50000"/>
                  </a:schemeClr>
                </a:solidFill>
                <a:effectLst/>
                <a:latin typeface="Calibri" pitchFamily="34" charset="0"/>
              </a:rPr>
              <a:t>Es la cantidad de ejecución acumulada a la fecha de presentación del formulario.</a:t>
            </a: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dirty="0" smtClean="0">
                <a:solidFill>
                  <a:srgbClr val="17365D"/>
                </a:solidFill>
                <a:effectLst/>
                <a:latin typeface="Calibri" pitchFamily="34" charset="0"/>
              </a:rPr>
              <a:t>% de ejecución: </a:t>
            </a:r>
            <a:r>
              <a:rPr lang="es-ES" sz="1100" b="1" dirty="0" smtClean="0">
                <a:solidFill>
                  <a:schemeClr val="bg2">
                    <a:lumMod val="50000"/>
                  </a:schemeClr>
                </a:solidFill>
                <a:effectLst/>
                <a:latin typeface="Calibri" pitchFamily="34" charset="0"/>
              </a:rPr>
              <a:t>Es la relación de meta  Ejecutada sobre Programada.</a:t>
            </a:r>
            <a:br>
              <a:rPr lang="es-ES" sz="1100" b="1" dirty="0" smtClean="0">
                <a:solidFill>
                  <a:schemeClr val="bg2">
                    <a:lumMod val="50000"/>
                  </a:schemeClr>
                </a:solidFill>
                <a:effectLst/>
                <a:latin typeface="Calibri" pitchFamily="34" charset="0"/>
              </a:rPr>
            </a:b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u="sng" dirty="0" smtClean="0">
                <a:solidFill>
                  <a:srgbClr val="17365D"/>
                </a:solidFill>
                <a:effectLst/>
                <a:latin typeface="Calibri" pitchFamily="34" charset="0"/>
              </a:rPr>
              <a:t>Avance Financiero de la Ejecución:</a:t>
            </a:r>
            <a:r>
              <a:rPr lang="es-ES" sz="1100" dirty="0" smtClean="0">
                <a:solidFill>
                  <a:srgbClr val="17365D"/>
                </a:solidFill>
                <a:effectLst/>
                <a:latin typeface="Calibri" pitchFamily="34" charset="0"/>
              </a:rPr>
              <a:t> </a:t>
            </a:r>
            <a:r>
              <a:rPr lang="es-ES" sz="1100" b="1" dirty="0" smtClean="0">
                <a:solidFill>
                  <a:schemeClr val="bg2">
                    <a:lumMod val="50000"/>
                  </a:schemeClr>
                </a:solidFill>
                <a:effectLst/>
                <a:latin typeface="Calibri" pitchFamily="34" charset="0"/>
              </a:rPr>
              <a:t>Consignar el “monto” de </a:t>
            </a:r>
            <a:r>
              <a:rPr lang="es-ES" sz="1100" b="1" dirty="0">
                <a:solidFill>
                  <a:schemeClr val="bg2">
                    <a:lumMod val="50000"/>
                  </a:schemeClr>
                </a:solidFill>
                <a:effectLst/>
                <a:latin typeface="Calibri" pitchFamily="34" charset="0"/>
              </a:rPr>
              <a:t>la </a:t>
            </a:r>
            <a:r>
              <a:rPr lang="es-ES" sz="1100" b="1" dirty="0" smtClean="0">
                <a:solidFill>
                  <a:schemeClr val="bg2">
                    <a:lumMod val="50000"/>
                  </a:schemeClr>
                </a:solidFill>
                <a:effectLst/>
                <a:latin typeface="Calibri" pitchFamily="34" charset="0"/>
              </a:rPr>
              <a:t>ejecución  expresado en quetzales y </a:t>
            </a:r>
            <a:r>
              <a:rPr lang="es-ES" sz="1100" b="1" dirty="0">
                <a:solidFill>
                  <a:schemeClr val="bg2">
                    <a:lumMod val="50000"/>
                  </a:schemeClr>
                </a:solidFill>
                <a:effectLst/>
                <a:latin typeface="Calibri" pitchFamily="34" charset="0"/>
              </a:rPr>
              <a:t>se subdivide </a:t>
            </a:r>
            <a:r>
              <a:rPr lang="es-ES" sz="1100" b="1" dirty="0" smtClean="0">
                <a:solidFill>
                  <a:schemeClr val="bg2">
                    <a:lumMod val="50000"/>
                  </a:schemeClr>
                </a:solidFill>
                <a:effectLst/>
                <a:latin typeface="Calibri" pitchFamily="34" charset="0"/>
              </a:rPr>
              <a:t>en:</a:t>
            </a: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dirty="0" smtClean="0">
                <a:solidFill>
                  <a:srgbClr val="17365D"/>
                </a:solidFill>
                <a:effectLst/>
                <a:latin typeface="Calibri" pitchFamily="34" charset="0"/>
              </a:rPr>
              <a:t>Total Programado Anual: </a:t>
            </a:r>
            <a:r>
              <a:rPr lang="es-ES" sz="1100" b="1" dirty="0" smtClean="0">
                <a:solidFill>
                  <a:schemeClr val="bg2">
                    <a:lumMod val="50000"/>
                  </a:schemeClr>
                </a:solidFill>
                <a:effectLst/>
                <a:latin typeface="Calibri" pitchFamily="34" charset="0"/>
              </a:rPr>
              <a:t>Monto total en quetzales, que se consignó  para el año. </a:t>
            </a: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dirty="0" smtClean="0">
                <a:solidFill>
                  <a:srgbClr val="17365D"/>
                </a:solidFill>
                <a:effectLst/>
                <a:latin typeface="Calibri" pitchFamily="34" charset="0"/>
              </a:rPr>
              <a:t>Total Transferido Acumulado</a:t>
            </a:r>
            <a:r>
              <a:rPr lang="es-ES" sz="1100" dirty="0" smtClean="0">
                <a:solidFill>
                  <a:srgbClr val="17365D"/>
                </a:solidFill>
                <a:effectLst/>
                <a:latin typeface="Calibri" pitchFamily="34" charset="0"/>
              </a:rPr>
              <a:t>: </a:t>
            </a:r>
            <a:r>
              <a:rPr lang="es-ES" sz="1100" b="1" dirty="0" smtClean="0">
                <a:solidFill>
                  <a:schemeClr val="bg2">
                    <a:lumMod val="50000"/>
                  </a:schemeClr>
                </a:solidFill>
                <a:effectLst/>
                <a:latin typeface="Calibri" pitchFamily="34" charset="0"/>
              </a:rPr>
              <a:t>Es el monto trasladado acumulado a la fecha de presentación </a:t>
            </a:r>
            <a:r>
              <a:rPr lang="es-ES" sz="1100" b="1" dirty="0">
                <a:solidFill>
                  <a:schemeClr val="bg2">
                    <a:lumMod val="50000"/>
                  </a:schemeClr>
                </a:solidFill>
                <a:effectLst/>
                <a:latin typeface="Calibri" pitchFamily="34" charset="0"/>
              </a:rPr>
              <a:t>del </a:t>
            </a:r>
            <a:r>
              <a:rPr lang="es-ES" sz="1100" b="1" dirty="0" smtClean="0">
                <a:solidFill>
                  <a:schemeClr val="bg2">
                    <a:lumMod val="50000"/>
                  </a:schemeClr>
                </a:solidFill>
                <a:effectLst/>
                <a:latin typeface="Calibri" pitchFamily="34" charset="0"/>
              </a:rPr>
              <a:t>formulario.</a:t>
            </a: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dirty="0" smtClean="0">
                <a:solidFill>
                  <a:srgbClr val="17365D"/>
                </a:solidFill>
                <a:effectLst/>
                <a:latin typeface="Calibri" pitchFamily="34" charset="0"/>
              </a:rPr>
              <a:t>Ejecutado Acumulado: </a:t>
            </a:r>
            <a:r>
              <a:rPr lang="es-ES" sz="1100" b="1" dirty="0" smtClean="0">
                <a:solidFill>
                  <a:schemeClr val="bg2">
                    <a:lumMod val="50000"/>
                  </a:schemeClr>
                </a:solidFill>
                <a:effectLst/>
                <a:latin typeface="Calibri" pitchFamily="34" charset="0"/>
              </a:rPr>
              <a:t>Es el monto ejecutado acumulado </a:t>
            </a:r>
            <a:r>
              <a:rPr lang="es-ES" sz="1100" b="1" dirty="0">
                <a:solidFill>
                  <a:schemeClr val="bg2">
                    <a:lumMod val="50000"/>
                  </a:schemeClr>
                </a:solidFill>
                <a:effectLst/>
                <a:latin typeface="Calibri" pitchFamily="34" charset="0"/>
              </a:rPr>
              <a:t>a la fecha de presentación del </a:t>
            </a:r>
            <a:r>
              <a:rPr lang="es-ES" sz="1100" b="1" dirty="0" smtClean="0">
                <a:solidFill>
                  <a:schemeClr val="bg2">
                    <a:lumMod val="50000"/>
                  </a:schemeClr>
                </a:solidFill>
                <a:effectLst/>
                <a:latin typeface="Calibri" pitchFamily="34" charset="0"/>
              </a:rPr>
              <a:t>formulario, de conformidad con sus metas y objetivos programados. </a:t>
            </a: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dirty="0" smtClean="0">
                <a:solidFill>
                  <a:srgbClr val="17365D"/>
                </a:solidFill>
                <a:effectLst/>
                <a:latin typeface="Calibri" pitchFamily="34" charset="0"/>
              </a:rPr>
              <a:t> % de Ejecución: </a:t>
            </a:r>
            <a:r>
              <a:rPr lang="es-ES" sz="1100" b="1" dirty="0">
                <a:solidFill>
                  <a:schemeClr val="bg2">
                    <a:lumMod val="50000"/>
                  </a:schemeClr>
                </a:solidFill>
                <a:effectLst/>
                <a:latin typeface="Calibri" pitchFamily="34" charset="0"/>
              </a:rPr>
              <a:t>Es la relación </a:t>
            </a:r>
            <a:r>
              <a:rPr lang="es-ES" sz="1100" b="1" dirty="0" smtClean="0">
                <a:solidFill>
                  <a:schemeClr val="bg2">
                    <a:lumMod val="50000"/>
                  </a:schemeClr>
                </a:solidFill>
                <a:effectLst/>
                <a:latin typeface="Calibri" pitchFamily="34" charset="0"/>
              </a:rPr>
              <a:t>del monto Ejecutado sobre el Programado.</a:t>
            </a:r>
            <a:br>
              <a:rPr lang="es-ES" sz="1100" b="1" dirty="0" smtClean="0">
                <a:solidFill>
                  <a:schemeClr val="bg2">
                    <a:lumMod val="50000"/>
                  </a:schemeClr>
                </a:solidFill>
                <a:effectLst/>
                <a:latin typeface="Calibri" pitchFamily="34" charset="0"/>
              </a:rPr>
            </a:br>
            <a:r>
              <a:rPr lang="es-ES" sz="1100" dirty="0" smtClean="0">
                <a:solidFill>
                  <a:srgbClr val="17365D"/>
                </a:solidFill>
                <a:effectLst/>
                <a:latin typeface="Calibri" pitchFamily="34" charset="0"/>
              </a:rPr>
              <a:t/>
            </a:r>
            <a:br>
              <a:rPr lang="es-ES" sz="1100" dirty="0" smtClean="0">
                <a:solidFill>
                  <a:srgbClr val="17365D"/>
                </a:solidFill>
                <a:effectLst/>
                <a:latin typeface="Calibri" pitchFamily="34" charset="0"/>
              </a:rPr>
            </a:br>
            <a:r>
              <a:rPr lang="es-ES" sz="1100" b="1" dirty="0" smtClean="0">
                <a:solidFill>
                  <a:srgbClr val="17365D"/>
                </a:solidFill>
                <a:effectLst/>
                <a:latin typeface="Calibri" pitchFamily="34" charset="0"/>
              </a:rPr>
              <a:t>Observaciones (Justificación de variaciones): </a:t>
            </a:r>
            <a:r>
              <a:rPr lang="es-ES" sz="1100" b="1" dirty="0" smtClean="0">
                <a:solidFill>
                  <a:schemeClr val="bg2">
                    <a:lumMod val="50000"/>
                  </a:schemeClr>
                </a:solidFill>
                <a:effectLst/>
                <a:latin typeface="Calibri" pitchFamily="34" charset="0"/>
              </a:rPr>
              <a:t>Establecer con claridad cualquier variación o eventualidad que resulte del Avance físico o financiero de la ejecución.</a:t>
            </a:r>
            <a:endParaRPr lang="es-ES" sz="1100" b="1" u="sng" dirty="0">
              <a:solidFill>
                <a:schemeClr val="bg2">
                  <a:lumMod val="50000"/>
                </a:schemeClr>
              </a:solidFill>
              <a:latin typeface="Calibri" pitchFamily="34" charset="0"/>
            </a:endParaRPr>
          </a:p>
        </p:txBody>
      </p:sp>
      <p:sp>
        <p:nvSpPr>
          <p:cNvPr id="7" name="6 Marcador de número de diapositiva"/>
          <p:cNvSpPr>
            <a:spLocks noGrp="1"/>
          </p:cNvSpPr>
          <p:nvPr>
            <p:ph type="sldNum" sz="quarter" idx="12"/>
          </p:nvPr>
        </p:nvSpPr>
        <p:spPr/>
        <p:txBody>
          <a:bodyPr>
            <a:normAutofit/>
          </a:bodyPr>
          <a:lstStyle/>
          <a:p>
            <a:fld id="{C37F2360-BF1B-4647-9123-F23E58E1ACB8}" type="slidenum">
              <a:rPr lang="es-GT" smtClean="0"/>
              <a:pPr/>
              <a:t>11</a:t>
            </a:fld>
            <a:endParaRPr lang="es-GT" dirty="0"/>
          </a:p>
        </p:txBody>
      </p:sp>
      <p:sp>
        <p:nvSpPr>
          <p:cNvPr id="6" name="5 CuadroTexto"/>
          <p:cNvSpPr txBox="1"/>
          <p:nvPr/>
        </p:nvSpPr>
        <p:spPr>
          <a:xfrm>
            <a:off x="2843808" y="692696"/>
            <a:ext cx="5184576" cy="369332"/>
          </a:xfrm>
          <a:prstGeom prst="rect">
            <a:avLst/>
          </a:prstGeom>
          <a:noFill/>
        </p:spPr>
        <p:txBody>
          <a:bodyPr wrap="square" rtlCol="0">
            <a:spAutoFit/>
          </a:bodyPr>
          <a:lstStyle/>
          <a:p>
            <a:pPr algn="ctr"/>
            <a:r>
              <a:rPr lang="es-MX" b="1" dirty="0" smtClean="0">
                <a:solidFill>
                  <a:schemeClr val="bg1"/>
                </a:solidFill>
                <a:latin typeface="Calibri" pitchFamily="34" charset="0"/>
              </a:rPr>
              <a:t>II. Información de Avance Físico y Financiero Anual</a:t>
            </a:r>
            <a:endParaRPr lang="es-GT" b="1" dirty="0">
              <a:solidFill>
                <a:schemeClr val="bg1"/>
              </a:solidFill>
              <a:latin typeface="Calibri" pitchFamily="34" charset="0"/>
            </a:endParaRPr>
          </a:p>
        </p:txBody>
      </p:sp>
      <p:sp>
        <p:nvSpPr>
          <p:cNvPr id="8" name="1 Título"/>
          <p:cNvSpPr txBox="1">
            <a:spLocks/>
          </p:cNvSpPr>
          <p:nvPr/>
        </p:nvSpPr>
        <p:spPr>
          <a:xfrm>
            <a:off x="179512" y="548680"/>
            <a:ext cx="8712968" cy="504056"/>
          </a:xfrm>
          <a:prstGeom prst="rect">
            <a:avLst/>
          </a:prstGeom>
        </p:spPr>
        <p:txBody>
          <a:bodyPr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3100" b="1" i="0" u="none" strike="noStrike" kern="1200" cap="all"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s</a:t>
            </a:r>
            <a:r>
              <a:rPr kumimoji="0" lang="es-ES" sz="3100" b="1" i="0" u="none" strike="noStrike" kern="1200"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igue… Formato</a:t>
            </a:r>
            <a:endParaRPr kumimoji="0" lang="es-ES" sz="2800" b="0" i="0" u="none" strike="noStrike" kern="1200" spc="0" normalizeH="0" baseline="0" noProof="0" dirty="0">
              <a:ln>
                <a:noFill/>
              </a:ln>
              <a:solidFill>
                <a:schemeClr val="bg1"/>
              </a:solidFill>
              <a:effectLst/>
              <a:uLnTx/>
              <a:uFillTx/>
              <a:latin typeface="Calibri" pitchFamily="34" charset="0"/>
              <a:ea typeface="+mj-ea"/>
              <a:cs typeface="+mj-cs"/>
            </a:endParaRPr>
          </a:p>
        </p:txBody>
      </p:sp>
      <p:pic>
        <p:nvPicPr>
          <p:cNvPr id="4097" name="Picture 1"/>
          <p:cNvPicPr>
            <a:picLocks noChangeAspect="1" noChangeArrowheads="1"/>
          </p:cNvPicPr>
          <p:nvPr/>
        </p:nvPicPr>
        <p:blipFill>
          <a:blip r:embed="rId2" cstate="print"/>
          <a:srcRect/>
          <a:stretch>
            <a:fillRect/>
          </a:stretch>
        </p:blipFill>
        <p:spPr bwMode="auto">
          <a:xfrm>
            <a:off x="1259632" y="4941168"/>
            <a:ext cx="7632848" cy="1838325"/>
          </a:xfrm>
          <a:prstGeom prst="rect">
            <a:avLst/>
          </a:prstGeom>
          <a:noFill/>
          <a:ln w="9525">
            <a:noFill/>
            <a:miter lim="800000"/>
            <a:headEnd/>
            <a:tailEnd/>
          </a:ln>
          <a:effectLst/>
        </p:spPr>
      </p:pic>
    </p:spTree>
    <p:extLst>
      <p:ext uri="{BB962C8B-B14F-4D97-AF65-F5344CB8AC3E}">
        <p14:creationId xmlns:p14="http://schemas.microsoft.com/office/powerpoint/2010/main" val="679112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843808" y="692696"/>
            <a:ext cx="5760640" cy="369332"/>
          </a:xfrm>
          <a:prstGeom prst="rect">
            <a:avLst/>
          </a:prstGeom>
          <a:noFill/>
        </p:spPr>
        <p:txBody>
          <a:bodyPr wrap="square" rtlCol="0">
            <a:spAutoFit/>
          </a:bodyPr>
          <a:lstStyle/>
          <a:p>
            <a:pPr algn="ctr"/>
            <a:r>
              <a:rPr lang="es-MX" b="1" dirty="0" smtClean="0">
                <a:solidFill>
                  <a:schemeClr val="bg1"/>
                </a:solidFill>
                <a:latin typeface="Calibri" pitchFamily="34" charset="0"/>
              </a:rPr>
              <a:t>III. Información de Avance Físico y Financiero Mensual</a:t>
            </a:r>
            <a:endParaRPr lang="es-GT" b="1" dirty="0">
              <a:solidFill>
                <a:schemeClr val="bg1"/>
              </a:solidFill>
              <a:latin typeface="Calibri" pitchFamily="34" charset="0"/>
            </a:endParaRPr>
          </a:p>
        </p:txBody>
      </p:sp>
      <p:sp>
        <p:nvSpPr>
          <p:cNvPr id="5" name="4 Rectángulo"/>
          <p:cNvSpPr/>
          <p:nvPr/>
        </p:nvSpPr>
        <p:spPr>
          <a:xfrm>
            <a:off x="1475656" y="1484784"/>
            <a:ext cx="7272808" cy="3093154"/>
          </a:xfrm>
          <a:prstGeom prst="rect">
            <a:avLst/>
          </a:prstGeom>
        </p:spPr>
        <p:txBody>
          <a:bodyPr wrap="square">
            <a:spAutoFit/>
          </a:bodyPr>
          <a:lstStyle/>
          <a:p>
            <a:r>
              <a:rPr lang="es-ES" sz="1300" b="1" dirty="0" smtClean="0">
                <a:solidFill>
                  <a:srgbClr val="17365D"/>
                </a:solidFill>
                <a:latin typeface="Calibri" pitchFamily="34" charset="0"/>
              </a:rPr>
              <a:t>No. </a:t>
            </a:r>
            <a:r>
              <a:rPr lang="es-ES" sz="1300" b="1" dirty="0" smtClean="0">
                <a:solidFill>
                  <a:schemeClr val="bg2">
                    <a:lumMod val="50000"/>
                  </a:schemeClr>
                </a:solidFill>
                <a:latin typeface="Calibri" pitchFamily="34" charset="0"/>
              </a:rPr>
              <a:t>Número correlativo de las metas establecidas para el año.</a:t>
            </a:r>
            <a:br>
              <a:rPr lang="es-ES" sz="1300" b="1" dirty="0" smtClean="0">
                <a:solidFill>
                  <a:schemeClr val="bg2">
                    <a:lumMod val="50000"/>
                  </a:schemeClr>
                </a:solidFill>
                <a:latin typeface="Calibri" pitchFamily="34" charset="0"/>
              </a:rPr>
            </a:br>
            <a:r>
              <a:rPr lang="es-ES" sz="1300" b="1" dirty="0" smtClean="0">
                <a:solidFill>
                  <a:srgbClr val="17365D"/>
                </a:solidFill>
                <a:latin typeface="Calibri" pitchFamily="34" charset="0"/>
              </a:rPr>
              <a:t>Metas: </a:t>
            </a:r>
            <a:r>
              <a:rPr lang="es-ES" sz="1300" b="1" dirty="0" smtClean="0">
                <a:solidFill>
                  <a:schemeClr val="bg2">
                    <a:lumMod val="50000"/>
                  </a:schemeClr>
                </a:solidFill>
                <a:latin typeface="Calibri" pitchFamily="34" charset="0"/>
              </a:rPr>
              <a:t>Descripción y cantidad de los bienes y servicios que prevé realizar una institución dentro del período presupuestario (un  año) según se consignó en el convenio. Ejemplo: </a:t>
            </a:r>
            <a:r>
              <a:rPr lang="es-ES" sz="1300" b="1" i="1" u="sng" dirty="0" smtClean="0">
                <a:solidFill>
                  <a:schemeClr val="accent3">
                    <a:lumMod val="75000"/>
                  </a:schemeClr>
                </a:solidFill>
                <a:latin typeface="Calibri" pitchFamily="34" charset="0"/>
              </a:rPr>
              <a:t>Recién nacido con bajo peso al nacer detectado.</a:t>
            </a:r>
          </a:p>
          <a:p>
            <a:r>
              <a:rPr lang="es-GT" sz="1300" b="1" i="1" u="sng" dirty="0" smtClean="0">
                <a:solidFill>
                  <a:schemeClr val="accent3">
                    <a:lumMod val="75000"/>
                  </a:schemeClr>
                </a:solidFill>
              </a:rPr>
              <a:t> </a:t>
            </a:r>
            <a:r>
              <a:rPr lang="es-GT" sz="1300" dirty="0" smtClean="0"/>
              <a:t/>
            </a:r>
            <a:br>
              <a:rPr lang="es-GT" sz="1300" dirty="0" smtClean="0"/>
            </a:br>
            <a:r>
              <a:rPr lang="es-ES" sz="1300" b="1" dirty="0" smtClean="0">
                <a:solidFill>
                  <a:srgbClr val="17365D"/>
                </a:solidFill>
                <a:latin typeface="Calibri" pitchFamily="34" charset="0"/>
              </a:rPr>
              <a:t>Unidad de Medida : </a:t>
            </a:r>
            <a:r>
              <a:rPr lang="es-ES" sz="1300" b="1" dirty="0" smtClean="0">
                <a:solidFill>
                  <a:schemeClr val="bg2">
                    <a:lumMod val="50000"/>
                  </a:schemeClr>
                </a:solidFill>
                <a:latin typeface="Calibri" pitchFamily="34" charset="0"/>
              </a:rPr>
              <a:t>Unidad estandarizada que se toma como término de comparación de las demás de su misma especie, en este caso,  se tomará en cuenta el nombre que establece la Unidad de Medida que se adjunta en el portal del Ministerio de Finanzas Públicas. Ejemplo: </a:t>
            </a:r>
            <a:r>
              <a:rPr lang="es-ES" sz="1300" b="1" i="1" u="sng" dirty="0" smtClean="0">
                <a:solidFill>
                  <a:schemeClr val="accent3">
                    <a:lumMod val="75000"/>
                  </a:schemeClr>
                </a:solidFill>
                <a:latin typeface="Calibri" pitchFamily="34" charset="0"/>
              </a:rPr>
              <a:t>Persona. </a:t>
            </a:r>
          </a:p>
          <a:p>
            <a:r>
              <a:rPr lang="es-ES" sz="1300" dirty="0" smtClean="0">
                <a:solidFill>
                  <a:srgbClr val="17365D"/>
                </a:solidFill>
                <a:latin typeface="Calibri" pitchFamily="34" charset="0"/>
              </a:rPr>
              <a:t/>
            </a:r>
            <a:br>
              <a:rPr lang="es-ES" sz="1300" dirty="0" smtClean="0">
                <a:solidFill>
                  <a:srgbClr val="17365D"/>
                </a:solidFill>
                <a:latin typeface="Calibri" pitchFamily="34" charset="0"/>
              </a:rPr>
            </a:br>
            <a:r>
              <a:rPr lang="es-ES" sz="1300" b="1" dirty="0" smtClean="0">
                <a:solidFill>
                  <a:srgbClr val="17365D"/>
                </a:solidFill>
                <a:latin typeface="Calibri" pitchFamily="34" charset="0"/>
              </a:rPr>
              <a:t>Ejecución: </a:t>
            </a:r>
            <a:r>
              <a:rPr lang="es-ES" sz="1300" b="1" dirty="0" smtClean="0">
                <a:solidFill>
                  <a:schemeClr val="bg2">
                    <a:lumMod val="50000"/>
                  </a:schemeClr>
                </a:solidFill>
                <a:latin typeface="Calibri" pitchFamily="34" charset="0"/>
              </a:rPr>
              <a:t>Es el monto en quetzales que la entidad receptora de la transferencia ya realizó, de conformidad con sus metas y objetivos programados  en el mes que corresponda la información.</a:t>
            </a:r>
          </a:p>
          <a:p>
            <a:endParaRPr lang="es-ES" sz="1300" dirty="0" smtClean="0">
              <a:solidFill>
                <a:srgbClr val="17365D"/>
              </a:solidFill>
              <a:latin typeface="Calibri" pitchFamily="34" charset="0"/>
            </a:endParaRPr>
          </a:p>
          <a:p>
            <a:r>
              <a:rPr lang="es-ES" sz="1300" b="1" dirty="0" smtClean="0">
                <a:solidFill>
                  <a:srgbClr val="17365D"/>
                </a:solidFill>
                <a:latin typeface="Calibri" pitchFamily="34" charset="0"/>
              </a:rPr>
              <a:t>Financiero: </a:t>
            </a:r>
            <a:r>
              <a:rPr lang="es-ES" sz="1300" b="1" dirty="0" smtClean="0">
                <a:solidFill>
                  <a:schemeClr val="bg2">
                    <a:lumMod val="50000"/>
                  </a:schemeClr>
                </a:solidFill>
                <a:latin typeface="Calibri" pitchFamily="34" charset="0"/>
              </a:rPr>
              <a:t>Monto ejecutado, expresado en quetzales.</a:t>
            </a:r>
          </a:p>
          <a:p>
            <a:endParaRPr lang="es-ES" sz="1300" dirty="0" smtClean="0">
              <a:solidFill>
                <a:srgbClr val="17365D"/>
              </a:solidFill>
              <a:latin typeface="Calibri" pitchFamily="34" charset="0"/>
            </a:endParaRPr>
          </a:p>
          <a:p>
            <a:r>
              <a:rPr lang="es-ES" sz="1300" b="1" dirty="0" smtClean="0">
                <a:solidFill>
                  <a:srgbClr val="17365D"/>
                </a:solidFill>
                <a:latin typeface="Calibri" pitchFamily="34" charset="0"/>
              </a:rPr>
              <a:t>Físico: </a:t>
            </a:r>
            <a:r>
              <a:rPr lang="es-ES" sz="1300" b="1" dirty="0" smtClean="0">
                <a:solidFill>
                  <a:schemeClr val="bg2">
                    <a:lumMod val="50000"/>
                  </a:schemeClr>
                </a:solidFill>
                <a:latin typeface="Calibri" pitchFamily="34" charset="0"/>
              </a:rPr>
              <a:t>Cantidad de metas ejecutadas en el mes.</a:t>
            </a:r>
            <a:endParaRPr lang="es-GT" sz="1300" b="1" dirty="0">
              <a:solidFill>
                <a:schemeClr val="bg2">
                  <a:lumMod val="50000"/>
                </a:schemeClr>
              </a:solidFill>
            </a:endParaRPr>
          </a:p>
        </p:txBody>
      </p:sp>
      <p:sp>
        <p:nvSpPr>
          <p:cNvPr id="7" name="6 Marcador de número de diapositiva"/>
          <p:cNvSpPr>
            <a:spLocks noGrp="1"/>
          </p:cNvSpPr>
          <p:nvPr>
            <p:ph type="sldNum" sz="quarter" idx="12"/>
          </p:nvPr>
        </p:nvSpPr>
        <p:spPr/>
        <p:txBody>
          <a:bodyPr>
            <a:normAutofit/>
          </a:bodyPr>
          <a:lstStyle/>
          <a:p>
            <a:fld id="{C37F2360-BF1B-4647-9123-F23E58E1ACB8}" type="slidenum">
              <a:rPr lang="es-GT" smtClean="0"/>
              <a:pPr/>
              <a:t>12</a:t>
            </a:fld>
            <a:endParaRPr lang="es-GT" dirty="0"/>
          </a:p>
        </p:txBody>
      </p:sp>
      <p:sp>
        <p:nvSpPr>
          <p:cNvPr id="9" name="1 Título"/>
          <p:cNvSpPr txBox="1">
            <a:spLocks/>
          </p:cNvSpPr>
          <p:nvPr/>
        </p:nvSpPr>
        <p:spPr>
          <a:xfrm>
            <a:off x="179512" y="548680"/>
            <a:ext cx="8784976" cy="504056"/>
          </a:xfrm>
          <a:prstGeom prst="rect">
            <a:avLst/>
          </a:prstGeom>
        </p:spPr>
        <p:txBody>
          <a:bodyPr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3100" b="1" i="0" u="none" strike="noStrike" kern="1200" cap="all"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s</a:t>
            </a:r>
            <a:r>
              <a:rPr kumimoji="0" lang="es-ES" sz="3100" b="1" i="0" u="none" strike="noStrike" kern="1200"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igue… Formato</a:t>
            </a:r>
            <a:endParaRPr kumimoji="0" lang="es-ES" sz="2800" b="0" i="0" u="none" strike="noStrike" kern="1200" spc="0" normalizeH="0" baseline="0" noProof="0" dirty="0">
              <a:ln>
                <a:noFill/>
              </a:ln>
              <a:solidFill>
                <a:schemeClr val="bg1"/>
              </a:solidFill>
              <a:effectLst/>
              <a:uLnTx/>
              <a:uFillTx/>
              <a:latin typeface="Calibri" pitchFamily="34" charset="0"/>
              <a:ea typeface="+mj-ea"/>
              <a:cs typeface="+mj-cs"/>
            </a:endParaRPr>
          </a:p>
        </p:txBody>
      </p:sp>
      <p:pic>
        <p:nvPicPr>
          <p:cNvPr id="2" name="Picture 1"/>
          <p:cNvPicPr>
            <a:picLocks noChangeAspect="1" noChangeArrowheads="1"/>
          </p:cNvPicPr>
          <p:nvPr/>
        </p:nvPicPr>
        <p:blipFill>
          <a:blip r:embed="rId2" cstate="print"/>
          <a:srcRect/>
          <a:stretch>
            <a:fillRect/>
          </a:stretch>
        </p:blipFill>
        <p:spPr bwMode="auto">
          <a:xfrm>
            <a:off x="1121444" y="4221088"/>
            <a:ext cx="7915052" cy="2333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1484784"/>
            <a:ext cx="7344816" cy="2880320"/>
          </a:xfrm>
        </p:spPr>
        <p:txBody>
          <a:bodyPr>
            <a:normAutofit/>
          </a:bodyPr>
          <a:lstStyle/>
          <a:p>
            <a:r>
              <a:rPr lang="es-ES" sz="1400" b="1" dirty="0" smtClean="0">
                <a:solidFill>
                  <a:srgbClr val="17365D"/>
                </a:solidFill>
                <a:effectLst/>
                <a:latin typeface="Calibri" pitchFamily="34" charset="0"/>
              </a:rPr>
              <a:t>Departamento: </a:t>
            </a:r>
            <a:r>
              <a:rPr lang="es-ES" sz="1400" b="1" dirty="0" smtClean="0">
                <a:solidFill>
                  <a:schemeClr val="bg2">
                    <a:lumMod val="50000"/>
                  </a:schemeClr>
                </a:solidFill>
                <a:effectLst/>
                <a:latin typeface="Calibri" pitchFamily="34" charset="0"/>
              </a:rPr>
              <a:t>Consignar el nombre del departamento de la República de Guatemala donde se localiza la población beneficiada.</a:t>
            </a:r>
            <a:r>
              <a:rPr lang="es-ES" sz="1400" dirty="0" smtClean="0">
                <a:solidFill>
                  <a:srgbClr val="17365D"/>
                </a:solidFill>
                <a:effectLst/>
                <a:latin typeface="Calibri" pitchFamily="34" charset="0"/>
              </a:rPr>
              <a:t/>
            </a:r>
            <a:br>
              <a:rPr lang="es-ES" sz="1400" dirty="0" smtClean="0">
                <a:solidFill>
                  <a:srgbClr val="17365D"/>
                </a:solidFill>
                <a:effectLst/>
                <a:latin typeface="Calibri" pitchFamily="34" charset="0"/>
              </a:rPr>
            </a:br>
            <a:r>
              <a:rPr lang="es-ES" sz="1400" dirty="0" smtClean="0">
                <a:solidFill>
                  <a:srgbClr val="17365D"/>
                </a:solidFill>
                <a:effectLst/>
                <a:latin typeface="Calibri" pitchFamily="34" charset="0"/>
              </a:rPr>
              <a:t/>
            </a:r>
            <a:br>
              <a:rPr lang="es-ES" sz="1400" dirty="0" smtClean="0">
                <a:solidFill>
                  <a:srgbClr val="17365D"/>
                </a:solidFill>
                <a:effectLst/>
                <a:latin typeface="Calibri" pitchFamily="34" charset="0"/>
              </a:rPr>
            </a:br>
            <a:r>
              <a:rPr lang="es-ES" sz="1400" b="1" dirty="0" smtClean="0">
                <a:solidFill>
                  <a:srgbClr val="17365D"/>
                </a:solidFill>
                <a:effectLst/>
                <a:latin typeface="Calibri" pitchFamily="34" charset="0"/>
              </a:rPr>
              <a:t>Municipio: </a:t>
            </a:r>
            <a:r>
              <a:rPr lang="es-ES" sz="1400" b="1" dirty="0" smtClean="0">
                <a:solidFill>
                  <a:schemeClr val="bg2">
                    <a:lumMod val="50000"/>
                  </a:schemeClr>
                </a:solidFill>
                <a:effectLst/>
                <a:latin typeface="Calibri" pitchFamily="34" charset="0"/>
              </a:rPr>
              <a:t>Consignar </a:t>
            </a:r>
            <a:r>
              <a:rPr lang="es-ES" sz="1400" b="1" dirty="0">
                <a:solidFill>
                  <a:schemeClr val="bg2">
                    <a:lumMod val="50000"/>
                  </a:schemeClr>
                </a:solidFill>
                <a:effectLst/>
                <a:latin typeface="Calibri" pitchFamily="34" charset="0"/>
              </a:rPr>
              <a:t>el nombre del </a:t>
            </a:r>
            <a:r>
              <a:rPr lang="es-ES" sz="1400" b="1" dirty="0" smtClean="0">
                <a:solidFill>
                  <a:schemeClr val="bg2">
                    <a:lumMod val="50000"/>
                  </a:schemeClr>
                </a:solidFill>
                <a:effectLst/>
                <a:latin typeface="Calibri" pitchFamily="34" charset="0"/>
              </a:rPr>
              <a:t>municipio que corresponda, según el departamento de la República de Guatemala que se anotó en la casilla anterior.  Específicamente donde </a:t>
            </a:r>
            <a:r>
              <a:rPr lang="es-ES" sz="1400" b="1" dirty="0">
                <a:solidFill>
                  <a:schemeClr val="bg2">
                    <a:lumMod val="50000"/>
                  </a:schemeClr>
                </a:solidFill>
                <a:effectLst/>
                <a:latin typeface="Calibri" pitchFamily="34" charset="0"/>
              </a:rPr>
              <a:t>se localiza la población beneficiada.</a:t>
            </a:r>
            <a:r>
              <a:rPr lang="es-ES" sz="1400" dirty="0">
                <a:solidFill>
                  <a:srgbClr val="17365D"/>
                </a:solidFill>
                <a:effectLst/>
                <a:latin typeface="Calibri" pitchFamily="34" charset="0"/>
              </a:rPr>
              <a:t/>
            </a:r>
            <a:br>
              <a:rPr lang="es-ES" sz="1400" dirty="0">
                <a:solidFill>
                  <a:srgbClr val="17365D"/>
                </a:solidFill>
                <a:effectLst/>
                <a:latin typeface="Calibri" pitchFamily="34" charset="0"/>
              </a:rPr>
            </a:br>
            <a:r>
              <a:rPr lang="es-ES" sz="1400" dirty="0">
                <a:solidFill>
                  <a:srgbClr val="17365D"/>
                </a:solidFill>
                <a:effectLst/>
                <a:latin typeface="Calibri" pitchFamily="34" charset="0"/>
              </a:rPr>
              <a:t/>
            </a:r>
            <a:br>
              <a:rPr lang="es-ES" sz="1400" dirty="0">
                <a:solidFill>
                  <a:srgbClr val="17365D"/>
                </a:solidFill>
                <a:effectLst/>
                <a:latin typeface="Calibri" pitchFamily="34" charset="0"/>
              </a:rPr>
            </a:br>
            <a:r>
              <a:rPr lang="es-ES" sz="1400" b="1" dirty="0" smtClean="0">
                <a:solidFill>
                  <a:srgbClr val="17365D"/>
                </a:solidFill>
                <a:effectLst/>
                <a:latin typeface="Calibri" pitchFamily="34" charset="0"/>
              </a:rPr>
              <a:t>Número de personas por rango de edad: </a:t>
            </a:r>
            <a:r>
              <a:rPr lang="es-ES" sz="1400" b="1" dirty="0" smtClean="0">
                <a:solidFill>
                  <a:schemeClr val="bg2">
                    <a:lumMod val="50000"/>
                  </a:schemeClr>
                </a:solidFill>
                <a:effectLst/>
                <a:latin typeface="Calibri" pitchFamily="34" charset="0"/>
              </a:rPr>
              <a:t>Anotar la cantidad de población beneficiada,  dentro  de ciertos parámetros de edad y género, para poder identificar el sector: niños o niñas, jóvenes o mujeres y hombres adultos que se van a beneficiar.</a:t>
            </a:r>
            <a:br>
              <a:rPr lang="es-ES" sz="1400" b="1" dirty="0" smtClean="0">
                <a:solidFill>
                  <a:schemeClr val="bg2">
                    <a:lumMod val="50000"/>
                  </a:schemeClr>
                </a:solidFill>
                <a:effectLst/>
                <a:latin typeface="Calibri" pitchFamily="34" charset="0"/>
              </a:rPr>
            </a:br>
            <a:r>
              <a:rPr lang="es-ES" sz="1400" b="1" dirty="0" smtClean="0">
                <a:solidFill>
                  <a:schemeClr val="bg2">
                    <a:lumMod val="50000"/>
                  </a:schemeClr>
                </a:solidFill>
                <a:effectLst/>
                <a:latin typeface="Calibri" pitchFamily="34" charset="0"/>
              </a:rPr>
              <a:t/>
            </a:r>
            <a:br>
              <a:rPr lang="es-ES" sz="1400" b="1" dirty="0" smtClean="0">
                <a:solidFill>
                  <a:schemeClr val="bg2">
                    <a:lumMod val="50000"/>
                  </a:schemeClr>
                </a:solidFill>
                <a:effectLst/>
                <a:latin typeface="Calibri" pitchFamily="34" charset="0"/>
              </a:rPr>
            </a:br>
            <a:r>
              <a:rPr lang="es-ES" sz="1400" b="1" dirty="0" smtClean="0">
                <a:solidFill>
                  <a:srgbClr val="17365D"/>
                </a:solidFill>
                <a:effectLst/>
                <a:latin typeface="Calibri" pitchFamily="34" charset="0"/>
              </a:rPr>
              <a:t>Observaciones: </a:t>
            </a:r>
            <a:r>
              <a:rPr lang="es-ES" sz="1400" b="1" dirty="0" smtClean="0">
                <a:solidFill>
                  <a:schemeClr val="bg2">
                    <a:lumMod val="50000"/>
                  </a:schemeClr>
                </a:solidFill>
                <a:effectLst/>
                <a:latin typeface="Calibri" pitchFamily="34" charset="0"/>
              </a:rPr>
              <a:t>Cualquier información relevante que sirva como referencia.</a:t>
            </a:r>
            <a:endParaRPr lang="es-ES" sz="1400" b="1" dirty="0">
              <a:solidFill>
                <a:schemeClr val="bg2">
                  <a:lumMod val="50000"/>
                </a:schemeClr>
              </a:solidFill>
              <a:latin typeface="Calibri" pitchFamily="34" charset="0"/>
            </a:endParaRPr>
          </a:p>
        </p:txBody>
      </p:sp>
      <p:sp>
        <p:nvSpPr>
          <p:cNvPr id="7" name="6 Marcador de número de diapositiva"/>
          <p:cNvSpPr>
            <a:spLocks noGrp="1"/>
          </p:cNvSpPr>
          <p:nvPr>
            <p:ph type="sldNum" sz="quarter" idx="12"/>
          </p:nvPr>
        </p:nvSpPr>
        <p:spPr/>
        <p:txBody>
          <a:bodyPr>
            <a:normAutofit/>
          </a:bodyPr>
          <a:lstStyle/>
          <a:p>
            <a:fld id="{C37F2360-BF1B-4647-9123-F23E58E1ACB8}" type="slidenum">
              <a:rPr lang="es-GT" smtClean="0"/>
              <a:pPr/>
              <a:t>13</a:t>
            </a:fld>
            <a:endParaRPr lang="es-GT" dirty="0"/>
          </a:p>
        </p:txBody>
      </p:sp>
      <p:sp>
        <p:nvSpPr>
          <p:cNvPr id="5" name="4 CuadroTexto"/>
          <p:cNvSpPr txBox="1"/>
          <p:nvPr/>
        </p:nvSpPr>
        <p:spPr>
          <a:xfrm>
            <a:off x="2627784" y="692696"/>
            <a:ext cx="5760640" cy="369332"/>
          </a:xfrm>
          <a:prstGeom prst="rect">
            <a:avLst/>
          </a:prstGeom>
          <a:noFill/>
        </p:spPr>
        <p:txBody>
          <a:bodyPr wrap="square" rtlCol="0">
            <a:spAutoFit/>
          </a:bodyPr>
          <a:lstStyle/>
          <a:p>
            <a:pPr algn="ctr"/>
            <a:r>
              <a:rPr lang="es-MX" b="1" dirty="0" smtClean="0">
                <a:solidFill>
                  <a:schemeClr val="bg1"/>
                </a:solidFill>
                <a:latin typeface="Calibri" pitchFamily="34" charset="0"/>
              </a:rPr>
              <a:t>IV. Población Beneficiada </a:t>
            </a:r>
            <a:endParaRPr lang="es-GT" sz="1200" b="1" dirty="0">
              <a:solidFill>
                <a:schemeClr val="bg1"/>
              </a:solidFill>
              <a:latin typeface="Calibri" pitchFamily="34" charset="0"/>
            </a:endParaRPr>
          </a:p>
        </p:txBody>
      </p:sp>
      <p:sp>
        <p:nvSpPr>
          <p:cNvPr id="8" name="1 Título"/>
          <p:cNvSpPr txBox="1">
            <a:spLocks/>
          </p:cNvSpPr>
          <p:nvPr/>
        </p:nvSpPr>
        <p:spPr>
          <a:xfrm>
            <a:off x="179512" y="548680"/>
            <a:ext cx="7327755" cy="504056"/>
          </a:xfrm>
          <a:prstGeom prst="rect">
            <a:avLst/>
          </a:prstGeom>
        </p:spPr>
        <p:txBody>
          <a:bodyPr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3100" b="1" i="0" u="none" strike="noStrike" kern="1200" cap="all"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s</a:t>
            </a:r>
            <a:r>
              <a:rPr kumimoji="0" lang="es-ES" sz="3100" b="1" i="0" u="none" strike="noStrike" kern="1200"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igue… Formato</a:t>
            </a:r>
            <a:endParaRPr kumimoji="0" lang="es-ES" sz="2800" b="0" i="0" u="none" strike="noStrike" kern="1200" spc="0" normalizeH="0" baseline="0" noProof="0" dirty="0">
              <a:ln>
                <a:noFill/>
              </a:ln>
              <a:solidFill>
                <a:schemeClr val="bg1"/>
              </a:solidFill>
              <a:effectLst/>
              <a:uLnTx/>
              <a:uFillTx/>
              <a:latin typeface="Calibri" pitchFamily="34" charset="0"/>
              <a:ea typeface="+mj-ea"/>
              <a:cs typeface="+mj-cs"/>
            </a:endParaRPr>
          </a:p>
        </p:txBody>
      </p:sp>
      <p:pic>
        <p:nvPicPr>
          <p:cNvPr id="2051" name="Picture 3"/>
          <p:cNvPicPr>
            <a:picLocks noChangeAspect="1" noChangeArrowheads="1"/>
          </p:cNvPicPr>
          <p:nvPr/>
        </p:nvPicPr>
        <p:blipFill>
          <a:blip r:embed="rId2" cstate="print"/>
          <a:srcRect/>
          <a:stretch>
            <a:fillRect/>
          </a:stretch>
        </p:blipFill>
        <p:spPr bwMode="auto">
          <a:xfrm>
            <a:off x="1187624" y="4581128"/>
            <a:ext cx="7772052" cy="1656184"/>
          </a:xfrm>
          <a:prstGeom prst="rect">
            <a:avLst/>
          </a:prstGeom>
          <a:noFill/>
          <a:ln w="9525">
            <a:noFill/>
            <a:miter lim="800000"/>
            <a:headEnd/>
            <a:tailEnd/>
          </a:ln>
          <a:effectLst/>
        </p:spPr>
      </p:pic>
    </p:spTree>
    <p:extLst>
      <p:ext uri="{BB962C8B-B14F-4D97-AF65-F5344CB8AC3E}">
        <p14:creationId xmlns:p14="http://schemas.microsoft.com/office/powerpoint/2010/main" val="2306430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1340768"/>
            <a:ext cx="7344816" cy="3672408"/>
          </a:xfrm>
        </p:spPr>
        <p:txBody>
          <a:bodyPr>
            <a:normAutofit/>
          </a:bodyPr>
          <a:lstStyle/>
          <a:p>
            <a:r>
              <a:rPr lang="es-ES" sz="1400" b="1" dirty="0" smtClean="0">
                <a:solidFill>
                  <a:srgbClr val="17365D"/>
                </a:solidFill>
                <a:effectLst/>
                <a:latin typeface="Calibri" pitchFamily="34" charset="0"/>
              </a:rPr>
              <a:t>No.  </a:t>
            </a:r>
            <a:r>
              <a:rPr lang="es-ES" sz="1400" b="1" dirty="0" smtClean="0">
                <a:solidFill>
                  <a:schemeClr val="bg2">
                    <a:lumMod val="50000"/>
                  </a:schemeClr>
                </a:solidFill>
                <a:effectLst/>
                <a:latin typeface="Calibri" pitchFamily="34" charset="0"/>
              </a:rPr>
              <a:t>Número correlativo que identifique a las personas contratadas con recursos de subsidio o subvención.</a:t>
            </a:r>
            <a:br>
              <a:rPr lang="es-ES" sz="1400" b="1" dirty="0" smtClean="0">
                <a:solidFill>
                  <a:schemeClr val="bg2">
                    <a:lumMod val="50000"/>
                  </a:schemeClr>
                </a:solidFill>
                <a:effectLst/>
                <a:latin typeface="Calibri" pitchFamily="34" charset="0"/>
              </a:rPr>
            </a:br>
            <a:r>
              <a:rPr lang="es-ES" sz="1400" b="1" dirty="0" smtClean="0">
                <a:solidFill>
                  <a:schemeClr val="bg2">
                    <a:lumMod val="50000"/>
                  </a:schemeClr>
                </a:solidFill>
                <a:effectLst/>
                <a:latin typeface="Calibri" pitchFamily="34" charset="0"/>
              </a:rPr>
              <a:t/>
            </a:r>
            <a:br>
              <a:rPr lang="es-ES" sz="1400" b="1" dirty="0" smtClean="0">
                <a:solidFill>
                  <a:schemeClr val="bg2">
                    <a:lumMod val="50000"/>
                  </a:schemeClr>
                </a:solidFill>
                <a:effectLst/>
                <a:latin typeface="Calibri" pitchFamily="34" charset="0"/>
              </a:rPr>
            </a:br>
            <a:r>
              <a:rPr lang="es-ES" sz="1400" b="1" dirty="0" smtClean="0">
                <a:solidFill>
                  <a:schemeClr val="tx1"/>
                </a:solidFill>
                <a:effectLst/>
                <a:latin typeface="Calibri" pitchFamily="34" charset="0"/>
              </a:rPr>
              <a:t>Apellidos y nombres:</a:t>
            </a:r>
            <a:r>
              <a:rPr lang="es-ES" sz="1400" b="1" dirty="0" smtClean="0">
                <a:solidFill>
                  <a:schemeClr val="bg2">
                    <a:lumMod val="50000"/>
                  </a:schemeClr>
                </a:solidFill>
                <a:effectLst/>
                <a:latin typeface="Calibri" pitchFamily="34" charset="0"/>
              </a:rPr>
              <a:t> Nombre completo del beneficiario de la subvención.</a:t>
            </a:r>
            <a:br>
              <a:rPr lang="es-ES" sz="1400" b="1" dirty="0" smtClean="0">
                <a:solidFill>
                  <a:schemeClr val="bg2">
                    <a:lumMod val="50000"/>
                  </a:schemeClr>
                </a:solidFill>
                <a:effectLst/>
                <a:latin typeface="Calibri" pitchFamily="34" charset="0"/>
              </a:rPr>
            </a:br>
            <a:r>
              <a:rPr lang="es-ES" sz="1400" dirty="0" smtClean="0">
                <a:solidFill>
                  <a:srgbClr val="17365D"/>
                </a:solidFill>
                <a:effectLst/>
                <a:latin typeface="Calibri" pitchFamily="34" charset="0"/>
              </a:rPr>
              <a:t/>
            </a:r>
            <a:br>
              <a:rPr lang="es-ES" sz="1400" dirty="0" smtClean="0">
                <a:solidFill>
                  <a:srgbClr val="17365D"/>
                </a:solidFill>
                <a:effectLst/>
                <a:latin typeface="Calibri" pitchFamily="34" charset="0"/>
              </a:rPr>
            </a:br>
            <a:r>
              <a:rPr lang="es-ES" sz="1400" b="1" dirty="0" smtClean="0">
                <a:solidFill>
                  <a:srgbClr val="17365D"/>
                </a:solidFill>
                <a:effectLst/>
                <a:latin typeface="Calibri" pitchFamily="34" charset="0"/>
              </a:rPr>
              <a:t>Código Único de Identificación: </a:t>
            </a:r>
            <a:r>
              <a:rPr lang="es-ES" sz="1400" b="1" dirty="0" smtClean="0">
                <a:solidFill>
                  <a:schemeClr val="bg2">
                    <a:lumMod val="50000"/>
                  </a:schemeClr>
                </a:solidFill>
                <a:effectLst/>
                <a:latin typeface="Calibri" pitchFamily="34" charset="0"/>
              </a:rPr>
              <a:t>Consignar </a:t>
            </a:r>
            <a:r>
              <a:rPr lang="es-ES" sz="1400" b="1" dirty="0">
                <a:solidFill>
                  <a:schemeClr val="bg2">
                    <a:lumMod val="50000"/>
                  </a:schemeClr>
                </a:solidFill>
                <a:effectLst/>
                <a:latin typeface="Calibri" pitchFamily="34" charset="0"/>
              </a:rPr>
              <a:t>el </a:t>
            </a:r>
            <a:r>
              <a:rPr lang="es-ES" sz="1400" b="1" dirty="0" smtClean="0">
                <a:solidFill>
                  <a:schemeClr val="bg2">
                    <a:lumMod val="50000"/>
                  </a:schemeClr>
                </a:solidFill>
                <a:effectLst/>
                <a:latin typeface="Calibri" pitchFamily="34" charset="0"/>
              </a:rPr>
              <a:t>número único de identificación que el RENAP proporciona a cada persona. </a:t>
            </a:r>
            <a:r>
              <a:rPr lang="es-ES" sz="1400" dirty="0">
                <a:solidFill>
                  <a:srgbClr val="17365D"/>
                </a:solidFill>
                <a:effectLst/>
                <a:latin typeface="Calibri" pitchFamily="34" charset="0"/>
              </a:rPr>
              <a:t/>
            </a:r>
            <a:br>
              <a:rPr lang="es-ES" sz="1400" dirty="0">
                <a:solidFill>
                  <a:srgbClr val="17365D"/>
                </a:solidFill>
                <a:effectLst/>
                <a:latin typeface="Calibri" pitchFamily="34" charset="0"/>
              </a:rPr>
            </a:br>
            <a:r>
              <a:rPr lang="es-ES" sz="1400" dirty="0">
                <a:solidFill>
                  <a:srgbClr val="17365D"/>
                </a:solidFill>
                <a:effectLst/>
                <a:latin typeface="Calibri" pitchFamily="34" charset="0"/>
              </a:rPr>
              <a:t/>
            </a:r>
            <a:br>
              <a:rPr lang="es-ES" sz="1400" dirty="0">
                <a:solidFill>
                  <a:srgbClr val="17365D"/>
                </a:solidFill>
                <a:effectLst/>
                <a:latin typeface="Calibri" pitchFamily="34" charset="0"/>
              </a:rPr>
            </a:br>
            <a:r>
              <a:rPr lang="es-ES" sz="1400" b="1" dirty="0" smtClean="0">
                <a:solidFill>
                  <a:srgbClr val="17365D"/>
                </a:solidFill>
                <a:effectLst/>
                <a:latin typeface="Calibri" pitchFamily="34" charset="0"/>
              </a:rPr>
              <a:t>Monto del contrato: </a:t>
            </a:r>
            <a:r>
              <a:rPr lang="es-ES" sz="1400" b="1" dirty="0" smtClean="0">
                <a:solidFill>
                  <a:schemeClr val="bg2">
                    <a:lumMod val="50000"/>
                  </a:schemeClr>
                </a:solidFill>
                <a:effectLst/>
                <a:latin typeface="Calibri" pitchFamily="34" charset="0"/>
              </a:rPr>
              <a:t>Cantidad total en quetzales por el cual se contrata a la persona y que figura en el contrato sin exceder de un año.</a:t>
            </a:r>
            <a:br>
              <a:rPr lang="es-ES" sz="1400" b="1" dirty="0" smtClean="0">
                <a:solidFill>
                  <a:schemeClr val="bg2">
                    <a:lumMod val="50000"/>
                  </a:schemeClr>
                </a:solidFill>
                <a:effectLst/>
                <a:latin typeface="Calibri" pitchFamily="34" charset="0"/>
              </a:rPr>
            </a:br>
            <a:r>
              <a:rPr lang="es-ES" sz="1400" b="1" dirty="0" smtClean="0">
                <a:solidFill>
                  <a:schemeClr val="bg2">
                    <a:lumMod val="50000"/>
                  </a:schemeClr>
                </a:solidFill>
                <a:effectLst/>
                <a:latin typeface="Calibri" pitchFamily="34" charset="0"/>
              </a:rPr>
              <a:t/>
            </a:r>
            <a:br>
              <a:rPr lang="es-ES" sz="1400" b="1" dirty="0" smtClean="0">
                <a:solidFill>
                  <a:schemeClr val="bg2">
                    <a:lumMod val="50000"/>
                  </a:schemeClr>
                </a:solidFill>
                <a:effectLst/>
                <a:latin typeface="Calibri" pitchFamily="34" charset="0"/>
              </a:rPr>
            </a:br>
            <a:r>
              <a:rPr lang="es-ES" sz="1400" b="1" dirty="0" smtClean="0">
                <a:solidFill>
                  <a:schemeClr val="tx1"/>
                </a:solidFill>
                <a:effectLst/>
                <a:latin typeface="Calibri" pitchFamily="34" charset="0"/>
              </a:rPr>
              <a:t>Plazo del contrato: </a:t>
            </a:r>
            <a:r>
              <a:rPr lang="es-ES" sz="1400" b="1" dirty="0" smtClean="0">
                <a:solidFill>
                  <a:schemeClr val="bg2">
                    <a:lumMod val="50000"/>
                  </a:schemeClr>
                </a:solidFill>
                <a:effectLst/>
                <a:latin typeface="Calibri" pitchFamily="34" charset="0"/>
              </a:rPr>
              <a:t>Indicar número de meses por el cual se contrata a la persona. </a:t>
            </a:r>
            <a:br>
              <a:rPr lang="es-ES" sz="1400" b="1" dirty="0" smtClean="0">
                <a:solidFill>
                  <a:schemeClr val="bg2">
                    <a:lumMod val="50000"/>
                  </a:schemeClr>
                </a:solidFill>
                <a:effectLst/>
                <a:latin typeface="Calibri" pitchFamily="34" charset="0"/>
              </a:rPr>
            </a:br>
            <a:r>
              <a:rPr lang="es-ES" sz="1400" b="1" dirty="0" smtClean="0">
                <a:solidFill>
                  <a:schemeClr val="bg2">
                    <a:lumMod val="50000"/>
                  </a:schemeClr>
                </a:solidFill>
                <a:effectLst/>
                <a:latin typeface="Calibri" pitchFamily="34" charset="0"/>
              </a:rPr>
              <a:t/>
            </a:r>
            <a:br>
              <a:rPr lang="es-ES" sz="1400" b="1" dirty="0" smtClean="0">
                <a:solidFill>
                  <a:schemeClr val="bg2">
                    <a:lumMod val="50000"/>
                  </a:schemeClr>
                </a:solidFill>
                <a:effectLst/>
                <a:latin typeface="Calibri" pitchFamily="34" charset="0"/>
              </a:rPr>
            </a:br>
            <a:r>
              <a:rPr lang="es-ES" sz="1400" b="1" dirty="0" smtClean="0">
                <a:solidFill>
                  <a:srgbClr val="17365D"/>
                </a:solidFill>
                <a:effectLst/>
                <a:latin typeface="Calibri" pitchFamily="34" charset="0"/>
              </a:rPr>
              <a:t>Monto pagado en el mes: </a:t>
            </a:r>
            <a:r>
              <a:rPr lang="es-ES" sz="1400" b="1" dirty="0" smtClean="0">
                <a:solidFill>
                  <a:schemeClr val="bg2">
                    <a:lumMod val="50000"/>
                  </a:schemeClr>
                </a:solidFill>
                <a:effectLst/>
                <a:latin typeface="Calibri" pitchFamily="34" charset="0"/>
              </a:rPr>
              <a:t>Cantidad en quetzales que se establece en el contrato, habrá de pagarse por un mes.</a:t>
            </a:r>
            <a:endParaRPr lang="es-ES" sz="1400" b="1" dirty="0">
              <a:solidFill>
                <a:schemeClr val="bg2">
                  <a:lumMod val="50000"/>
                </a:schemeClr>
              </a:solidFill>
              <a:latin typeface="Calibri" pitchFamily="34" charset="0"/>
            </a:endParaRPr>
          </a:p>
        </p:txBody>
      </p:sp>
      <p:sp>
        <p:nvSpPr>
          <p:cNvPr id="7" name="6 Marcador de número de diapositiva"/>
          <p:cNvSpPr>
            <a:spLocks noGrp="1"/>
          </p:cNvSpPr>
          <p:nvPr>
            <p:ph type="sldNum" sz="quarter" idx="12"/>
          </p:nvPr>
        </p:nvSpPr>
        <p:spPr/>
        <p:txBody>
          <a:bodyPr>
            <a:normAutofit/>
          </a:bodyPr>
          <a:lstStyle/>
          <a:p>
            <a:fld id="{C37F2360-BF1B-4647-9123-F23E58E1ACB8}" type="slidenum">
              <a:rPr lang="es-GT" smtClean="0"/>
              <a:pPr/>
              <a:t>14</a:t>
            </a:fld>
            <a:endParaRPr lang="es-GT" dirty="0"/>
          </a:p>
        </p:txBody>
      </p:sp>
      <p:sp>
        <p:nvSpPr>
          <p:cNvPr id="5" name="4 CuadroTexto"/>
          <p:cNvSpPr txBox="1"/>
          <p:nvPr/>
        </p:nvSpPr>
        <p:spPr>
          <a:xfrm>
            <a:off x="2627784" y="620688"/>
            <a:ext cx="6516216" cy="369332"/>
          </a:xfrm>
          <a:prstGeom prst="rect">
            <a:avLst/>
          </a:prstGeom>
          <a:noFill/>
        </p:spPr>
        <p:txBody>
          <a:bodyPr wrap="square" rtlCol="0">
            <a:spAutoFit/>
          </a:bodyPr>
          <a:lstStyle/>
          <a:p>
            <a:pPr algn="ctr"/>
            <a:r>
              <a:rPr lang="es-MX" b="1" dirty="0" smtClean="0">
                <a:solidFill>
                  <a:schemeClr val="bg1"/>
                </a:solidFill>
                <a:latin typeface="Calibri" pitchFamily="34" charset="0"/>
              </a:rPr>
              <a:t>V. Personal contratado con recursos del subsidio o subvención</a:t>
            </a:r>
            <a:endParaRPr lang="es-GT" sz="1200" b="1" dirty="0">
              <a:solidFill>
                <a:schemeClr val="bg1"/>
              </a:solidFill>
              <a:latin typeface="Calibri" pitchFamily="34" charset="0"/>
            </a:endParaRPr>
          </a:p>
        </p:txBody>
      </p:sp>
      <p:sp>
        <p:nvSpPr>
          <p:cNvPr id="8" name="1 Título"/>
          <p:cNvSpPr txBox="1">
            <a:spLocks/>
          </p:cNvSpPr>
          <p:nvPr/>
        </p:nvSpPr>
        <p:spPr>
          <a:xfrm>
            <a:off x="179512" y="548680"/>
            <a:ext cx="7327755" cy="504056"/>
          </a:xfrm>
          <a:prstGeom prst="rect">
            <a:avLst/>
          </a:prstGeom>
        </p:spPr>
        <p:txBody>
          <a:bodyPr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3100" b="1" i="0" u="none" strike="noStrike" kern="1200" cap="all"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s</a:t>
            </a:r>
            <a:r>
              <a:rPr kumimoji="0" lang="es-ES" sz="3100" b="1" i="0" u="none" strike="noStrike" kern="1200"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igue… Formato</a:t>
            </a:r>
            <a:endParaRPr kumimoji="0" lang="es-ES" sz="2800" b="0" i="0" u="none" strike="noStrike" kern="1200" spc="0" normalizeH="0" baseline="0" noProof="0" dirty="0">
              <a:ln>
                <a:noFill/>
              </a:ln>
              <a:solidFill>
                <a:schemeClr val="bg1"/>
              </a:solidFill>
              <a:effectLst/>
              <a:uLnTx/>
              <a:uFillTx/>
              <a:latin typeface="Calibri" pitchFamily="34" charset="0"/>
              <a:ea typeface="+mj-ea"/>
              <a:cs typeface="+mj-cs"/>
            </a:endParaRPr>
          </a:p>
        </p:txBody>
      </p:sp>
      <p:pic>
        <p:nvPicPr>
          <p:cNvPr id="48131" name="Picture 3"/>
          <p:cNvPicPr>
            <a:picLocks noChangeAspect="1" noChangeArrowheads="1"/>
          </p:cNvPicPr>
          <p:nvPr/>
        </p:nvPicPr>
        <p:blipFill>
          <a:blip r:embed="rId2" cstate="print"/>
          <a:srcRect/>
          <a:stretch>
            <a:fillRect/>
          </a:stretch>
        </p:blipFill>
        <p:spPr bwMode="auto">
          <a:xfrm>
            <a:off x="1259632" y="5085184"/>
            <a:ext cx="7627020" cy="1504950"/>
          </a:xfrm>
          <a:prstGeom prst="rect">
            <a:avLst/>
          </a:prstGeom>
          <a:noFill/>
          <a:ln w="9525">
            <a:noFill/>
            <a:miter lim="800000"/>
            <a:headEnd/>
            <a:tailEnd/>
          </a:ln>
          <a:effectLst/>
        </p:spPr>
      </p:pic>
    </p:spTree>
    <p:extLst>
      <p:ext uri="{BB962C8B-B14F-4D97-AF65-F5344CB8AC3E}">
        <p14:creationId xmlns:p14="http://schemas.microsoft.com/office/powerpoint/2010/main" val="2306430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1556792"/>
            <a:ext cx="7344816" cy="3312368"/>
          </a:xfrm>
        </p:spPr>
        <p:txBody>
          <a:bodyPr>
            <a:normAutofit/>
          </a:bodyPr>
          <a:lstStyle/>
          <a:p>
            <a:r>
              <a:rPr lang="es-ES" sz="1400" b="1" dirty="0" smtClean="0">
                <a:solidFill>
                  <a:srgbClr val="17365D"/>
                </a:solidFill>
                <a:effectLst/>
                <a:latin typeface="Calibri" pitchFamily="34" charset="0"/>
              </a:rPr>
              <a:t>No.  </a:t>
            </a:r>
            <a:r>
              <a:rPr lang="es-ES" sz="1400" b="1" dirty="0" smtClean="0">
                <a:solidFill>
                  <a:schemeClr val="bg2">
                    <a:lumMod val="50000"/>
                  </a:schemeClr>
                </a:solidFill>
                <a:effectLst/>
                <a:latin typeface="Calibri" pitchFamily="34" charset="0"/>
              </a:rPr>
              <a:t>Número correlativo que identifique a un grupo de gastos efectuados con el subsidio o subvención.</a:t>
            </a:r>
            <a:br>
              <a:rPr lang="es-ES" sz="1400" b="1" dirty="0" smtClean="0">
                <a:solidFill>
                  <a:schemeClr val="bg2">
                    <a:lumMod val="50000"/>
                  </a:schemeClr>
                </a:solidFill>
                <a:effectLst/>
                <a:latin typeface="Calibri" pitchFamily="34" charset="0"/>
              </a:rPr>
            </a:br>
            <a:r>
              <a:rPr lang="es-ES" sz="1400" b="1" dirty="0" smtClean="0">
                <a:solidFill>
                  <a:schemeClr val="bg2">
                    <a:lumMod val="50000"/>
                  </a:schemeClr>
                </a:solidFill>
                <a:effectLst/>
                <a:latin typeface="Calibri" pitchFamily="34" charset="0"/>
              </a:rPr>
              <a:t/>
            </a:r>
            <a:br>
              <a:rPr lang="es-ES" sz="1400" b="1" dirty="0" smtClean="0">
                <a:solidFill>
                  <a:schemeClr val="bg2">
                    <a:lumMod val="50000"/>
                  </a:schemeClr>
                </a:solidFill>
                <a:effectLst/>
                <a:latin typeface="Calibri" pitchFamily="34" charset="0"/>
              </a:rPr>
            </a:br>
            <a:r>
              <a:rPr lang="es-ES" sz="1400" b="1" dirty="0" smtClean="0">
                <a:solidFill>
                  <a:schemeClr val="tx1"/>
                </a:solidFill>
                <a:effectLst/>
                <a:latin typeface="Calibri" pitchFamily="34" charset="0"/>
              </a:rPr>
              <a:t>Descripción:</a:t>
            </a:r>
            <a:r>
              <a:rPr lang="es-ES" sz="1400" b="1" dirty="0" smtClean="0">
                <a:solidFill>
                  <a:schemeClr val="bg2">
                    <a:lumMod val="50000"/>
                  </a:schemeClr>
                </a:solidFill>
                <a:effectLst/>
                <a:latin typeface="Calibri" pitchFamily="34" charset="0"/>
              </a:rPr>
              <a:t> Identificación del tipo de gasto realizado con el subsidio o subvención, que describa claramente la orientación de los recursos públicos. </a:t>
            </a:r>
            <a:br>
              <a:rPr lang="es-ES" sz="1400" b="1" dirty="0" smtClean="0">
                <a:solidFill>
                  <a:schemeClr val="bg2">
                    <a:lumMod val="50000"/>
                  </a:schemeClr>
                </a:solidFill>
                <a:effectLst/>
                <a:latin typeface="Calibri" pitchFamily="34" charset="0"/>
              </a:rPr>
            </a:br>
            <a:r>
              <a:rPr lang="es-ES" sz="1400" dirty="0" smtClean="0">
                <a:solidFill>
                  <a:srgbClr val="17365D"/>
                </a:solidFill>
                <a:effectLst/>
                <a:latin typeface="Calibri" pitchFamily="34" charset="0"/>
              </a:rPr>
              <a:t/>
            </a:r>
            <a:br>
              <a:rPr lang="es-ES" sz="1400" dirty="0" smtClean="0">
                <a:solidFill>
                  <a:srgbClr val="17365D"/>
                </a:solidFill>
                <a:effectLst/>
                <a:latin typeface="Calibri" pitchFamily="34" charset="0"/>
              </a:rPr>
            </a:br>
            <a:r>
              <a:rPr lang="es-ES" sz="1400" b="1" dirty="0" smtClean="0">
                <a:solidFill>
                  <a:srgbClr val="17365D"/>
                </a:solidFill>
                <a:effectLst/>
                <a:latin typeface="Calibri" pitchFamily="34" charset="0"/>
              </a:rPr>
              <a:t>Monto ejecutado en el mes: </a:t>
            </a:r>
            <a:r>
              <a:rPr lang="es-ES" sz="1400" b="1" dirty="0" smtClean="0">
                <a:solidFill>
                  <a:schemeClr val="bg2">
                    <a:lumMod val="50000"/>
                  </a:schemeClr>
                </a:solidFill>
                <a:effectLst/>
                <a:latin typeface="Calibri" pitchFamily="34" charset="0"/>
              </a:rPr>
              <a:t>Consignar la cantidad en quetzales que fue ejecutada en el mes a que se refiere el informe.</a:t>
            </a:r>
            <a:br>
              <a:rPr lang="es-ES" sz="1400" b="1" dirty="0" smtClean="0">
                <a:solidFill>
                  <a:schemeClr val="bg2">
                    <a:lumMod val="50000"/>
                  </a:schemeClr>
                </a:solidFill>
                <a:effectLst/>
                <a:latin typeface="Calibri" pitchFamily="34" charset="0"/>
              </a:rPr>
            </a:br>
            <a:r>
              <a:rPr lang="es-ES" sz="1400" b="1" dirty="0" smtClean="0">
                <a:solidFill>
                  <a:schemeClr val="bg2">
                    <a:lumMod val="50000"/>
                  </a:schemeClr>
                </a:solidFill>
                <a:effectLst/>
                <a:latin typeface="Calibri" pitchFamily="34" charset="0"/>
              </a:rPr>
              <a:t> </a:t>
            </a:r>
            <a:r>
              <a:rPr lang="es-ES" sz="1400" dirty="0">
                <a:solidFill>
                  <a:srgbClr val="17365D"/>
                </a:solidFill>
                <a:effectLst/>
                <a:latin typeface="Calibri" pitchFamily="34" charset="0"/>
              </a:rPr>
              <a:t/>
            </a:r>
            <a:br>
              <a:rPr lang="es-ES" sz="1400" dirty="0">
                <a:solidFill>
                  <a:srgbClr val="17365D"/>
                </a:solidFill>
                <a:effectLst/>
                <a:latin typeface="Calibri" pitchFamily="34" charset="0"/>
              </a:rPr>
            </a:br>
            <a:r>
              <a:rPr lang="es-ES" sz="1400" b="1" dirty="0" smtClean="0">
                <a:solidFill>
                  <a:srgbClr val="17365D"/>
                </a:solidFill>
                <a:effectLst/>
                <a:latin typeface="Calibri" pitchFamily="34" charset="0"/>
              </a:rPr>
              <a:t>Monto ejecutado acumulado: </a:t>
            </a:r>
            <a:r>
              <a:rPr lang="es-ES" sz="1400" b="1" dirty="0" smtClean="0">
                <a:solidFill>
                  <a:schemeClr val="bg2">
                    <a:lumMod val="50000"/>
                  </a:schemeClr>
                </a:solidFill>
                <a:effectLst/>
                <a:latin typeface="Calibri" pitchFamily="34" charset="0"/>
              </a:rPr>
              <a:t>Cantidad en quetzales que se ha ejecutado desde que se dio inicio al traslado de recursos por concepto de subsidio o subvención, durante el ejercicio fiscal, y que incluye el mes sobre el que se informa. </a:t>
            </a:r>
            <a:br>
              <a:rPr lang="es-ES" sz="1400" b="1" dirty="0" smtClean="0">
                <a:solidFill>
                  <a:schemeClr val="bg2">
                    <a:lumMod val="50000"/>
                  </a:schemeClr>
                </a:solidFill>
                <a:effectLst/>
                <a:latin typeface="Calibri" pitchFamily="34" charset="0"/>
              </a:rPr>
            </a:br>
            <a:r>
              <a:rPr lang="es-ES" sz="1400" b="1" dirty="0" smtClean="0">
                <a:solidFill>
                  <a:schemeClr val="bg2">
                    <a:lumMod val="50000"/>
                  </a:schemeClr>
                </a:solidFill>
                <a:effectLst/>
                <a:latin typeface="Calibri" pitchFamily="34" charset="0"/>
              </a:rPr>
              <a:t/>
            </a:r>
            <a:br>
              <a:rPr lang="es-ES" sz="1400" b="1" dirty="0" smtClean="0">
                <a:solidFill>
                  <a:schemeClr val="bg2">
                    <a:lumMod val="50000"/>
                  </a:schemeClr>
                </a:solidFill>
                <a:effectLst/>
                <a:latin typeface="Calibri" pitchFamily="34" charset="0"/>
              </a:rPr>
            </a:br>
            <a:endParaRPr lang="es-ES" sz="1400" b="1" dirty="0">
              <a:solidFill>
                <a:schemeClr val="bg2">
                  <a:lumMod val="50000"/>
                </a:schemeClr>
              </a:solidFill>
              <a:latin typeface="Calibri" pitchFamily="34" charset="0"/>
            </a:endParaRPr>
          </a:p>
        </p:txBody>
      </p:sp>
      <p:sp>
        <p:nvSpPr>
          <p:cNvPr id="7" name="6 Marcador de número de diapositiva"/>
          <p:cNvSpPr>
            <a:spLocks noGrp="1"/>
          </p:cNvSpPr>
          <p:nvPr>
            <p:ph type="sldNum" sz="quarter" idx="12"/>
          </p:nvPr>
        </p:nvSpPr>
        <p:spPr/>
        <p:txBody>
          <a:bodyPr>
            <a:normAutofit/>
          </a:bodyPr>
          <a:lstStyle/>
          <a:p>
            <a:fld id="{C37F2360-BF1B-4647-9123-F23E58E1ACB8}" type="slidenum">
              <a:rPr lang="es-GT" smtClean="0"/>
              <a:pPr/>
              <a:t>15</a:t>
            </a:fld>
            <a:endParaRPr lang="es-GT" dirty="0"/>
          </a:p>
        </p:txBody>
      </p:sp>
      <p:sp>
        <p:nvSpPr>
          <p:cNvPr id="5" name="4 CuadroTexto"/>
          <p:cNvSpPr txBox="1"/>
          <p:nvPr/>
        </p:nvSpPr>
        <p:spPr>
          <a:xfrm>
            <a:off x="2627784" y="620688"/>
            <a:ext cx="6516216" cy="369332"/>
          </a:xfrm>
          <a:prstGeom prst="rect">
            <a:avLst/>
          </a:prstGeom>
          <a:noFill/>
        </p:spPr>
        <p:txBody>
          <a:bodyPr wrap="square" rtlCol="0">
            <a:spAutoFit/>
          </a:bodyPr>
          <a:lstStyle/>
          <a:p>
            <a:pPr algn="ctr"/>
            <a:r>
              <a:rPr lang="es-MX" b="1" dirty="0" smtClean="0">
                <a:solidFill>
                  <a:schemeClr val="bg1"/>
                </a:solidFill>
                <a:latin typeface="Calibri" pitchFamily="34" charset="0"/>
              </a:rPr>
              <a:t>VI. Resumen de gastos efectuados con el subsidio o subvención</a:t>
            </a:r>
            <a:endParaRPr lang="es-GT" sz="1200" b="1" dirty="0">
              <a:solidFill>
                <a:schemeClr val="bg1"/>
              </a:solidFill>
              <a:latin typeface="Calibri" pitchFamily="34" charset="0"/>
            </a:endParaRPr>
          </a:p>
        </p:txBody>
      </p:sp>
      <p:sp>
        <p:nvSpPr>
          <p:cNvPr id="8" name="1 Título"/>
          <p:cNvSpPr txBox="1">
            <a:spLocks/>
          </p:cNvSpPr>
          <p:nvPr/>
        </p:nvSpPr>
        <p:spPr>
          <a:xfrm>
            <a:off x="179512" y="548680"/>
            <a:ext cx="7327755" cy="504056"/>
          </a:xfrm>
          <a:prstGeom prst="rect">
            <a:avLst/>
          </a:prstGeom>
        </p:spPr>
        <p:txBody>
          <a:bodyPr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3100" b="1" i="0" u="none" strike="noStrike" kern="1200" cap="all"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s</a:t>
            </a:r>
            <a:r>
              <a:rPr kumimoji="0" lang="es-ES" sz="3100" b="1" i="0" u="none" strike="noStrike" kern="1200"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igue… Formato</a:t>
            </a:r>
            <a:endParaRPr kumimoji="0" lang="es-ES" sz="2800" b="0" i="0" u="none" strike="noStrike" kern="1200" spc="0" normalizeH="0" baseline="0" noProof="0" dirty="0">
              <a:ln>
                <a:noFill/>
              </a:ln>
              <a:solidFill>
                <a:schemeClr val="bg1"/>
              </a:solidFill>
              <a:effectLst/>
              <a:uLnTx/>
              <a:uFillTx/>
              <a:latin typeface="Calibri" pitchFamily="34" charset="0"/>
              <a:ea typeface="+mj-ea"/>
              <a:cs typeface="+mj-cs"/>
            </a:endParaRPr>
          </a:p>
        </p:txBody>
      </p:sp>
      <p:pic>
        <p:nvPicPr>
          <p:cNvPr id="49155" name="Picture 3"/>
          <p:cNvPicPr>
            <a:picLocks noChangeAspect="1" noChangeArrowheads="1"/>
          </p:cNvPicPr>
          <p:nvPr/>
        </p:nvPicPr>
        <p:blipFill>
          <a:blip r:embed="rId2" cstate="print"/>
          <a:srcRect/>
          <a:stretch>
            <a:fillRect/>
          </a:stretch>
        </p:blipFill>
        <p:spPr bwMode="auto">
          <a:xfrm>
            <a:off x="1187624" y="4869160"/>
            <a:ext cx="7663532" cy="1362075"/>
          </a:xfrm>
          <a:prstGeom prst="rect">
            <a:avLst/>
          </a:prstGeom>
          <a:noFill/>
          <a:ln w="9525">
            <a:noFill/>
            <a:miter lim="800000"/>
            <a:headEnd/>
            <a:tailEnd/>
          </a:ln>
          <a:effectLst/>
        </p:spPr>
      </p:pic>
    </p:spTree>
    <p:extLst>
      <p:ext uri="{BB962C8B-B14F-4D97-AF65-F5344CB8AC3E}">
        <p14:creationId xmlns:p14="http://schemas.microsoft.com/office/powerpoint/2010/main" val="2306430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1" y="476672"/>
            <a:ext cx="6840759" cy="720080"/>
          </a:xfrm>
        </p:spPr>
        <p:txBody>
          <a:bodyPr>
            <a:normAutofit/>
          </a:bodyPr>
          <a:lstStyle/>
          <a:p>
            <a:pPr algn="ctr"/>
            <a:r>
              <a:rPr lang="es-ES" sz="3600" b="1" cap="all" dirty="0" smtClean="0">
                <a:solidFill>
                  <a:schemeClr val="bg1"/>
                </a:solidFill>
                <a:latin typeface="Calibri" pitchFamily="34" charset="0"/>
                <a:ea typeface="Arial Unicode MS" pitchFamily="34" charset="-128"/>
                <a:cs typeface="Arial Unicode MS" pitchFamily="34" charset="-128"/>
              </a:rPr>
              <a:t>D</a:t>
            </a:r>
            <a:r>
              <a:rPr lang="es-ES" sz="3100" b="1" cap="all" dirty="0" smtClean="0">
                <a:solidFill>
                  <a:schemeClr val="bg1"/>
                </a:solidFill>
                <a:latin typeface="Calibri" pitchFamily="34" charset="0"/>
                <a:ea typeface="Arial Unicode MS" pitchFamily="34" charset="-128"/>
                <a:cs typeface="Arial Unicode MS" pitchFamily="34" charset="-128"/>
              </a:rPr>
              <a:t>ESCRIPCIÓN</a:t>
            </a:r>
            <a:r>
              <a:rPr lang="es-ES" sz="3600" b="1" cap="all" dirty="0" smtClean="0">
                <a:solidFill>
                  <a:schemeClr val="bg1"/>
                </a:solidFill>
                <a:latin typeface="Calibri" pitchFamily="34" charset="0"/>
                <a:ea typeface="Arial Unicode MS" pitchFamily="34" charset="-128"/>
                <a:cs typeface="Arial Unicode MS" pitchFamily="34" charset="-128"/>
              </a:rPr>
              <a:t> D</a:t>
            </a:r>
            <a:r>
              <a:rPr lang="es-ES" sz="3100" b="1" cap="all" dirty="0" smtClean="0">
                <a:solidFill>
                  <a:schemeClr val="bg1"/>
                </a:solidFill>
                <a:latin typeface="Calibri" pitchFamily="34" charset="0"/>
                <a:ea typeface="Arial Unicode MS" pitchFamily="34" charset="-128"/>
                <a:cs typeface="Arial Unicode MS" pitchFamily="34" charset="-128"/>
              </a:rPr>
              <a:t>EL</a:t>
            </a:r>
            <a:r>
              <a:rPr lang="es-ES" sz="3600" b="1" cap="all" dirty="0" smtClean="0">
                <a:solidFill>
                  <a:schemeClr val="bg1"/>
                </a:solidFill>
                <a:latin typeface="Calibri" pitchFamily="34" charset="0"/>
                <a:ea typeface="Arial Unicode MS" pitchFamily="34" charset="-128"/>
                <a:cs typeface="Arial Unicode MS" pitchFamily="34" charset="-128"/>
              </a:rPr>
              <a:t> F</a:t>
            </a:r>
            <a:r>
              <a:rPr lang="es-ES" sz="3100" b="1" cap="all" dirty="0" smtClean="0">
                <a:solidFill>
                  <a:schemeClr val="bg1"/>
                </a:solidFill>
                <a:latin typeface="Calibri" pitchFamily="34" charset="0"/>
                <a:ea typeface="Arial Unicode MS" pitchFamily="34" charset="-128"/>
                <a:cs typeface="Arial Unicode MS" pitchFamily="34" charset="-128"/>
              </a:rPr>
              <a:t>ORMATO</a:t>
            </a:r>
            <a:endParaRPr lang="es-ES" sz="2800" cap="all" dirty="0">
              <a:solidFill>
                <a:schemeClr val="bg1"/>
              </a:solidFill>
              <a:effectLst/>
              <a:latin typeface="Calibri" pitchFamily="34" charset="0"/>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16</a:t>
            </a:fld>
            <a:endParaRPr lang="es-GT" dirty="0"/>
          </a:p>
        </p:txBody>
      </p:sp>
      <p:sp>
        <p:nvSpPr>
          <p:cNvPr id="4" name="3 Rectángulo"/>
          <p:cNvSpPr/>
          <p:nvPr/>
        </p:nvSpPr>
        <p:spPr>
          <a:xfrm>
            <a:off x="1043608" y="2708920"/>
            <a:ext cx="7776864" cy="2862322"/>
          </a:xfrm>
          <a:prstGeom prst="rect">
            <a:avLst/>
          </a:prstGeom>
        </p:spPr>
        <p:txBody>
          <a:bodyPr wrap="square">
            <a:spAutoFit/>
          </a:bodyPr>
          <a:lstStyle/>
          <a:p>
            <a:pPr algn="just"/>
            <a:r>
              <a:rPr lang="es-ES" b="1" dirty="0" smtClean="0">
                <a:solidFill>
                  <a:srgbClr val="17365D"/>
                </a:solidFill>
                <a:latin typeface="Calibri" pitchFamily="34" charset="0"/>
              </a:rPr>
              <a:t>Nombre de la entidad otorgante:  </a:t>
            </a:r>
            <a:r>
              <a:rPr lang="es-ES" b="1" cap="all" dirty="0" smtClean="0">
                <a:solidFill>
                  <a:schemeClr val="bg2">
                    <a:lumMod val="50000"/>
                  </a:schemeClr>
                </a:solidFill>
                <a:latin typeface="Calibri" pitchFamily="34" charset="0"/>
              </a:rPr>
              <a:t>I</a:t>
            </a:r>
            <a:r>
              <a:rPr lang="es-ES" b="1" dirty="0" smtClean="0">
                <a:solidFill>
                  <a:schemeClr val="bg2">
                    <a:lumMod val="50000"/>
                  </a:schemeClr>
                </a:solidFill>
                <a:latin typeface="Calibri" pitchFamily="34" charset="0"/>
              </a:rPr>
              <a:t>nstitución pública que otorga recursos públicos en calidad de subvención.</a:t>
            </a:r>
            <a:endParaRPr lang="es-ES" b="1" cap="all" dirty="0" smtClean="0">
              <a:solidFill>
                <a:schemeClr val="bg2">
                  <a:lumMod val="50000"/>
                </a:schemeClr>
              </a:solidFill>
              <a:latin typeface="Calibri" pitchFamily="34" charset="0"/>
            </a:endParaRPr>
          </a:p>
          <a:p>
            <a:pPr algn="just"/>
            <a:r>
              <a:rPr lang="es-ES" b="1" dirty="0" smtClean="0">
                <a:solidFill>
                  <a:srgbClr val="17365D"/>
                </a:solidFill>
                <a:latin typeface="Calibri" pitchFamily="34" charset="0"/>
              </a:rPr>
              <a:t>Responsable de la actualización de la información y cargo que ejerce: </a:t>
            </a:r>
            <a:r>
              <a:rPr lang="es-ES" b="1" dirty="0" smtClean="0">
                <a:solidFill>
                  <a:schemeClr val="bg2">
                    <a:lumMod val="50000"/>
                  </a:schemeClr>
                </a:solidFill>
                <a:latin typeface="Calibri" pitchFamily="34" charset="0"/>
              </a:rPr>
              <a:t>Nombre completo de la persona que actualiza el registro de personas individuales, y nombre del cargo para el que está nombrado.</a:t>
            </a:r>
          </a:p>
          <a:p>
            <a:pPr algn="just"/>
            <a:r>
              <a:rPr lang="es-GT" b="1" dirty="0" smtClean="0">
                <a:latin typeface="Calibri" pitchFamily="34" charset="0"/>
              </a:rPr>
              <a:t>Informe correspondiente al mes de: </a:t>
            </a:r>
            <a:r>
              <a:rPr lang="es-ES" b="1" dirty="0" smtClean="0">
                <a:solidFill>
                  <a:schemeClr val="bg2">
                    <a:lumMod val="50000"/>
                  </a:schemeClr>
                </a:solidFill>
                <a:latin typeface="Calibri" pitchFamily="34" charset="0"/>
              </a:rPr>
              <a:t>Indicación de mes al cual pertenece la información que se reporta.</a:t>
            </a:r>
          </a:p>
          <a:p>
            <a:pPr algn="just"/>
            <a:r>
              <a:rPr lang="es-ES" b="1" dirty="0" smtClean="0">
                <a:solidFill>
                  <a:srgbClr val="17365D"/>
                </a:solidFill>
                <a:latin typeface="Calibri" pitchFamily="34" charset="0"/>
              </a:rPr>
              <a:t>Fecha de actualización:  </a:t>
            </a:r>
            <a:r>
              <a:rPr lang="es-ES" b="1" dirty="0" smtClean="0">
                <a:solidFill>
                  <a:schemeClr val="bg2">
                    <a:lumMod val="50000"/>
                  </a:schemeClr>
                </a:solidFill>
                <a:latin typeface="Calibri" pitchFamily="34" charset="0"/>
              </a:rPr>
              <a:t>Anotar día, mes y año en que se rinde el informe. (Se recomienda que el informe se remita en un plazo que no exceda los 10 días hábiles luego de finalizado el mes)</a:t>
            </a:r>
            <a:endParaRPr lang="es-GT" b="1" dirty="0">
              <a:solidFill>
                <a:schemeClr val="bg2">
                  <a:lumMod val="50000"/>
                </a:schemeClr>
              </a:solidFill>
            </a:endParaRPr>
          </a:p>
        </p:txBody>
      </p:sp>
      <p:sp>
        <p:nvSpPr>
          <p:cNvPr id="7" name="6 CuadroTexto"/>
          <p:cNvSpPr txBox="1"/>
          <p:nvPr/>
        </p:nvSpPr>
        <p:spPr>
          <a:xfrm>
            <a:off x="2123728" y="1628800"/>
            <a:ext cx="5184576" cy="923330"/>
          </a:xfrm>
          <a:prstGeom prst="rect">
            <a:avLst/>
          </a:prstGeom>
          <a:noFill/>
        </p:spPr>
        <p:txBody>
          <a:bodyPr wrap="square" rtlCol="0">
            <a:spAutoFit/>
          </a:bodyPr>
          <a:lstStyle/>
          <a:p>
            <a:pPr algn="ctr"/>
            <a:r>
              <a:rPr lang="es-MX" b="1" dirty="0" smtClean="0">
                <a:solidFill>
                  <a:srgbClr val="C00000"/>
                </a:solidFill>
                <a:latin typeface="Calibri" pitchFamily="34" charset="0"/>
              </a:rPr>
              <a:t>ANEXO “C”   DEF-2</a:t>
            </a:r>
          </a:p>
          <a:p>
            <a:pPr algn="ctr"/>
            <a:endParaRPr lang="es-MX" b="1" dirty="0" smtClean="0">
              <a:solidFill>
                <a:srgbClr val="C00000"/>
              </a:solidFill>
              <a:latin typeface="Calibri" pitchFamily="34" charset="0"/>
            </a:endParaRPr>
          </a:p>
          <a:p>
            <a:pPr algn="ctr"/>
            <a:r>
              <a:rPr lang="es-MX" b="1" dirty="0" smtClean="0">
                <a:solidFill>
                  <a:srgbClr val="C00000"/>
                </a:solidFill>
                <a:latin typeface="Calibri" pitchFamily="34" charset="0"/>
              </a:rPr>
              <a:t>Registro de Personas Individuales</a:t>
            </a:r>
            <a:endParaRPr lang="es-GT" b="1" dirty="0">
              <a:solidFill>
                <a:srgbClr val="C00000"/>
              </a:solidFill>
              <a:latin typeface="Calibri" pitchFamily="34" charset="0"/>
            </a:endParaRPr>
          </a:p>
        </p:txBody>
      </p:sp>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1" y="476672"/>
            <a:ext cx="6840759" cy="720080"/>
          </a:xfrm>
        </p:spPr>
        <p:txBody>
          <a:bodyPr>
            <a:normAutofit/>
          </a:bodyPr>
          <a:lstStyle/>
          <a:p>
            <a:pPr algn="ctr"/>
            <a:r>
              <a:rPr lang="es-ES" sz="3600" b="1" cap="all" dirty="0" smtClean="0">
                <a:solidFill>
                  <a:schemeClr val="bg1"/>
                </a:solidFill>
                <a:latin typeface="Calibri" pitchFamily="34" charset="0"/>
                <a:ea typeface="Arial Unicode MS" pitchFamily="34" charset="-128"/>
                <a:cs typeface="Arial Unicode MS" pitchFamily="34" charset="-128"/>
              </a:rPr>
              <a:t>D</a:t>
            </a:r>
            <a:r>
              <a:rPr lang="es-ES" sz="3100" b="1" cap="all" dirty="0" smtClean="0">
                <a:solidFill>
                  <a:schemeClr val="bg1"/>
                </a:solidFill>
                <a:latin typeface="Calibri" pitchFamily="34" charset="0"/>
                <a:ea typeface="Arial Unicode MS" pitchFamily="34" charset="-128"/>
                <a:cs typeface="Arial Unicode MS" pitchFamily="34" charset="-128"/>
              </a:rPr>
              <a:t>ESCRIPCIÓN</a:t>
            </a:r>
            <a:r>
              <a:rPr lang="es-ES" sz="3600" b="1" cap="all" dirty="0" smtClean="0">
                <a:solidFill>
                  <a:schemeClr val="bg1"/>
                </a:solidFill>
                <a:latin typeface="Calibri" pitchFamily="34" charset="0"/>
                <a:ea typeface="Arial Unicode MS" pitchFamily="34" charset="-128"/>
                <a:cs typeface="Arial Unicode MS" pitchFamily="34" charset="-128"/>
              </a:rPr>
              <a:t> D</a:t>
            </a:r>
            <a:r>
              <a:rPr lang="es-ES" sz="3100" b="1" cap="all" dirty="0" smtClean="0">
                <a:solidFill>
                  <a:schemeClr val="bg1"/>
                </a:solidFill>
                <a:latin typeface="Calibri" pitchFamily="34" charset="0"/>
                <a:ea typeface="Arial Unicode MS" pitchFamily="34" charset="-128"/>
                <a:cs typeface="Arial Unicode MS" pitchFamily="34" charset="-128"/>
              </a:rPr>
              <a:t>EL</a:t>
            </a:r>
            <a:r>
              <a:rPr lang="es-ES" sz="3600" b="1" cap="all" dirty="0" smtClean="0">
                <a:solidFill>
                  <a:schemeClr val="bg1"/>
                </a:solidFill>
                <a:latin typeface="Calibri" pitchFamily="34" charset="0"/>
                <a:ea typeface="Arial Unicode MS" pitchFamily="34" charset="-128"/>
                <a:cs typeface="Arial Unicode MS" pitchFamily="34" charset="-128"/>
              </a:rPr>
              <a:t> F</a:t>
            </a:r>
            <a:r>
              <a:rPr lang="es-ES" sz="3100" b="1" cap="all" dirty="0" smtClean="0">
                <a:solidFill>
                  <a:schemeClr val="bg1"/>
                </a:solidFill>
                <a:latin typeface="Calibri" pitchFamily="34" charset="0"/>
                <a:ea typeface="Arial Unicode MS" pitchFamily="34" charset="-128"/>
                <a:cs typeface="Arial Unicode MS" pitchFamily="34" charset="-128"/>
              </a:rPr>
              <a:t>ORMATO</a:t>
            </a:r>
            <a:endParaRPr lang="es-ES" sz="2800" cap="all" dirty="0">
              <a:solidFill>
                <a:schemeClr val="bg1"/>
              </a:solidFill>
              <a:effectLst/>
              <a:latin typeface="Calibri" pitchFamily="34" charset="0"/>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17</a:t>
            </a:fld>
            <a:endParaRPr lang="es-GT" dirty="0"/>
          </a:p>
        </p:txBody>
      </p:sp>
      <p:sp>
        <p:nvSpPr>
          <p:cNvPr id="4" name="3 Rectángulo"/>
          <p:cNvSpPr/>
          <p:nvPr/>
        </p:nvSpPr>
        <p:spPr>
          <a:xfrm>
            <a:off x="1043608" y="1196753"/>
            <a:ext cx="7920880" cy="6186309"/>
          </a:xfrm>
          <a:prstGeom prst="rect">
            <a:avLst/>
          </a:prstGeom>
        </p:spPr>
        <p:txBody>
          <a:bodyPr wrap="square">
            <a:spAutoFit/>
          </a:bodyPr>
          <a:lstStyle/>
          <a:p>
            <a:pPr algn="just"/>
            <a:r>
              <a:rPr lang="es-ES" b="1" dirty="0" smtClean="0">
                <a:solidFill>
                  <a:srgbClr val="17365D"/>
                </a:solidFill>
                <a:latin typeface="Calibri" pitchFamily="34" charset="0"/>
              </a:rPr>
              <a:t>No.  </a:t>
            </a:r>
            <a:r>
              <a:rPr lang="es-ES" b="1" dirty="0" smtClean="0">
                <a:solidFill>
                  <a:schemeClr val="bg2">
                    <a:lumMod val="50000"/>
                  </a:schemeClr>
                </a:solidFill>
                <a:latin typeface="Calibri" pitchFamily="34" charset="0"/>
              </a:rPr>
              <a:t>Anotar número correlativo del registro de personas.</a:t>
            </a:r>
          </a:p>
          <a:p>
            <a:pPr algn="just"/>
            <a:r>
              <a:rPr lang="es-ES" b="1" dirty="0" smtClean="0">
                <a:solidFill>
                  <a:srgbClr val="17365D"/>
                </a:solidFill>
                <a:latin typeface="Calibri" pitchFamily="34" charset="0"/>
              </a:rPr>
              <a:t>Denominación de la subvención: </a:t>
            </a:r>
            <a:r>
              <a:rPr lang="es-ES" b="1" dirty="0" smtClean="0">
                <a:solidFill>
                  <a:schemeClr val="bg2">
                    <a:lumMod val="50000"/>
                  </a:schemeClr>
                </a:solidFill>
                <a:latin typeface="Calibri" pitchFamily="34" charset="0"/>
              </a:rPr>
              <a:t>Nombre de la subvención que se otorga.</a:t>
            </a:r>
          </a:p>
          <a:p>
            <a:pPr algn="just"/>
            <a:r>
              <a:rPr lang="es-GT" b="1" dirty="0" smtClean="0">
                <a:latin typeface="Calibri" pitchFamily="34" charset="0"/>
              </a:rPr>
              <a:t>Nombre completo del beneficiario: </a:t>
            </a:r>
            <a:r>
              <a:rPr lang="es-ES" b="1" dirty="0" smtClean="0">
                <a:solidFill>
                  <a:schemeClr val="bg2">
                    <a:lumMod val="50000"/>
                  </a:schemeClr>
                </a:solidFill>
                <a:latin typeface="Calibri" pitchFamily="34" charset="0"/>
              </a:rPr>
              <a:t>Nombre y apellidos completos de la persona  beneficiaria con la subvención.</a:t>
            </a:r>
          </a:p>
          <a:p>
            <a:pPr algn="just"/>
            <a:r>
              <a:rPr lang="es-ES" b="1" dirty="0" smtClean="0">
                <a:solidFill>
                  <a:srgbClr val="17365D"/>
                </a:solidFill>
                <a:latin typeface="Calibri" pitchFamily="34" charset="0"/>
              </a:rPr>
              <a:t>Fecha de actualización:  </a:t>
            </a:r>
            <a:r>
              <a:rPr lang="es-ES" b="1" dirty="0" smtClean="0">
                <a:solidFill>
                  <a:schemeClr val="bg2">
                    <a:lumMod val="50000"/>
                  </a:schemeClr>
                </a:solidFill>
                <a:latin typeface="Calibri" pitchFamily="34" charset="0"/>
              </a:rPr>
              <a:t>Anotar día, mes y año en que se rinde el informe. (10 días luego de finalizado el mes).</a:t>
            </a:r>
          </a:p>
          <a:p>
            <a:pPr algn="just"/>
            <a:r>
              <a:rPr lang="es-GT" b="1" dirty="0" smtClean="0">
                <a:latin typeface="Calibri" pitchFamily="34" charset="0"/>
              </a:rPr>
              <a:t>Fecha de nacimiento:</a:t>
            </a:r>
            <a:r>
              <a:rPr lang="es-GT" b="1" dirty="0" smtClean="0">
                <a:solidFill>
                  <a:schemeClr val="bg2">
                    <a:lumMod val="50000"/>
                  </a:schemeClr>
                </a:solidFill>
                <a:latin typeface="Calibri" pitchFamily="34" charset="0"/>
              </a:rPr>
              <a:t> Consignar día, mes y año de nacimiento del beneficiario.</a:t>
            </a:r>
          </a:p>
          <a:p>
            <a:pPr algn="just"/>
            <a:r>
              <a:rPr lang="es-GT" b="1" dirty="0" smtClean="0">
                <a:latin typeface="Calibri" pitchFamily="34" charset="0"/>
              </a:rPr>
              <a:t>Edad, género, etnia: </a:t>
            </a:r>
            <a:r>
              <a:rPr lang="es-GT" b="1" dirty="0" smtClean="0">
                <a:solidFill>
                  <a:schemeClr val="bg2">
                    <a:lumMod val="50000"/>
                  </a:schemeClr>
                </a:solidFill>
                <a:latin typeface="Calibri" pitchFamily="34" charset="0"/>
              </a:rPr>
              <a:t>a que pertenece el beneficiario.</a:t>
            </a:r>
          </a:p>
          <a:p>
            <a:pPr algn="just"/>
            <a:r>
              <a:rPr lang="es-GT" b="1" dirty="0" smtClean="0">
                <a:latin typeface="Calibri" pitchFamily="34" charset="0"/>
              </a:rPr>
              <a:t>Departamento, Municipio: </a:t>
            </a:r>
            <a:r>
              <a:rPr lang="es-GT" b="1" dirty="0" smtClean="0">
                <a:solidFill>
                  <a:schemeClr val="bg2">
                    <a:lumMod val="50000"/>
                  </a:schemeClr>
                </a:solidFill>
                <a:latin typeface="Calibri" pitchFamily="34" charset="0"/>
              </a:rPr>
              <a:t>en que tiene su domicilio el beneficiario.</a:t>
            </a:r>
          </a:p>
          <a:p>
            <a:pPr algn="just"/>
            <a:r>
              <a:rPr lang="es-GT" b="1" dirty="0" smtClean="0">
                <a:latin typeface="Calibri" pitchFamily="34" charset="0"/>
              </a:rPr>
              <a:t>Número de disposición legal</a:t>
            </a:r>
            <a:r>
              <a:rPr lang="es-GT" b="1" dirty="0" smtClean="0">
                <a:solidFill>
                  <a:schemeClr val="bg2">
                    <a:lumMod val="50000"/>
                  </a:schemeClr>
                </a:solidFill>
                <a:latin typeface="Calibri" pitchFamily="34" charset="0"/>
              </a:rPr>
              <a:t>: por la cual se traslada la subvención.</a:t>
            </a:r>
          </a:p>
          <a:p>
            <a:pPr algn="just"/>
            <a:r>
              <a:rPr lang="es-GT" b="1" dirty="0" smtClean="0">
                <a:latin typeface="Calibri" pitchFamily="34" charset="0"/>
              </a:rPr>
              <a:t>Monto total a trasladar en el ejercicio: </a:t>
            </a:r>
            <a:r>
              <a:rPr lang="es-GT" b="1" dirty="0" smtClean="0">
                <a:solidFill>
                  <a:schemeClr val="bg2">
                    <a:lumMod val="50000"/>
                  </a:schemeClr>
                </a:solidFill>
                <a:latin typeface="Calibri" pitchFamily="34" charset="0"/>
              </a:rPr>
              <a:t>Cantidad en quetzales que se trasladará al beneficiario por  el máximo de 1 año.</a:t>
            </a:r>
          </a:p>
          <a:p>
            <a:pPr algn="just"/>
            <a:r>
              <a:rPr lang="es-GT" b="1" dirty="0" smtClean="0">
                <a:latin typeface="Calibri" pitchFamily="34" charset="0"/>
              </a:rPr>
              <a:t>Monto trasladado acumulado en el ejercicio:</a:t>
            </a:r>
            <a:r>
              <a:rPr lang="es-GT" b="1" dirty="0" smtClean="0">
                <a:solidFill>
                  <a:schemeClr val="bg2">
                    <a:lumMod val="50000"/>
                  </a:schemeClr>
                </a:solidFill>
                <a:latin typeface="Calibri" pitchFamily="34" charset="0"/>
              </a:rPr>
              <a:t> Cantidad en quetzales que se ha trasladado durante los meses transcurridos, incluyendo el mes que se reporta.</a:t>
            </a:r>
          </a:p>
          <a:p>
            <a:pPr algn="just"/>
            <a:r>
              <a:rPr lang="es-GT" b="1" dirty="0" smtClean="0">
                <a:latin typeface="Calibri" pitchFamily="34" charset="0"/>
              </a:rPr>
              <a:t>% de ejecución del monto trasladado: </a:t>
            </a:r>
            <a:r>
              <a:rPr lang="es-GT" b="1" dirty="0" smtClean="0">
                <a:solidFill>
                  <a:schemeClr val="bg2">
                    <a:lumMod val="50000"/>
                  </a:schemeClr>
                </a:solidFill>
                <a:latin typeface="Calibri" pitchFamily="34" charset="0"/>
              </a:rPr>
              <a:t>Porcentaje acumulado de recursos otorgados.</a:t>
            </a:r>
          </a:p>
          <a:p>
            <a:pPr algn="just"/>
            <a:r>
              <a:rPr lang="es-GT" b="1" dirty="0" smtClean="0">
                <a:latin typeface="Calibri" pitchFamily="34" charset="0"/>
              </a:rPr>
              <a:t>Fecha última de evaluación: </a:t>
            </a:r>
            <a:r>
              <a:rPr lang="es-GT" b="1" dirty="0" smtClean="0">
                <a:solidFill>
                  <a:schemeClr val="bg2">
                    <a:lumMod val="50000"/>
                  </a:schemeClr>
                </a:solidFill>
                <a:latin typeface="Calibri" pitchFamily="34" charset="0"/>
              </a:rPr>
              <a:t>Indicar día, mes y año en que se realizó la última evaluación del traslado de la subvención.</a:t>
            </a:r>
          </a:p>
          <a:p>
            <a:pPr algn="just"/>
            <a:r>
              <a:rPr lang="es-GT" b="1" dirty="0" smtClean="0">
                <a:latin typeface="Calibri" pitchFamily="34" charset="0"/>
              </a:rPr>
              <a:t>Resultados de la evaluación realizada: </a:t>
            </a:r>
            <a:r>
              <a:rPr lang="es-GT" b="1" dirty="0" smtClean="0">
                <a:solidFill>
                  <a:schemeClr val="bg2">
                    <a:lumMod val="50000"/>
                  </a:schemeClr>
                </a:solidFill>
                <a:latin typeface="Calibri" pitchFamily="34" charset="0"/>
              </a:rPr>
              <a:t>Indicar los resultados alcanzados a la fecha del informe, tomando como base la última evaluación.</a:t>
            </a:r>
          </a:p>
          <a:p>
            <a:pPr algn="just"/>
            <a:endParaRPr lang="es-GT" b="1" dirty="0" smtClean="0">
              <a:solidFill>
                <a:schemeClr val="bg2">
                  <a:lumMod val="50000"/>
                </a:schemeClr>
              </a:solidFill>
              <a:latin typeface="Calibri" pitchFamily="34" charset="0"/>
            </a:endParaRPr>
          </a:p>
          <a:p>
            <a:pPr algn="just"/>
            <a:endParaRPr lang="es-GT" b="1" dirty="0">
              <a:solidFill>
                <a:schemeClr val="bg2">
                  <a:lumMod val="50000"/>
                </a:schemeClr>
              </a:solidFill>
            </a:endParaRPr>
          </a:p>
        </p:txBody>
      </p:sp>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1" y="476672"/>
            <a:ext cx="6840759" cy="720080"/>
          </a:xfrm>
        </p:spPr>
        <p:txBody>
          <a:bodyPr>
            <a:normAutofit/>
          </a:bodyPr>
          <a:lstStyle/>
          <a:p>
            <a:pPr algn="ctr"/>
            <a:r>
              <a:rPr lang="es-ES" sz="3600" b="1" cap="all" dirty="0" smtClean="0">
                <a:solidFill>
                  <a:schemeClr val="bg1"/>
                </a:solidFill>
                <a:latin typeface="Calibri" pitchFamily="34" charset="0"/>
                <a:ea typeface="Arial Unicode MS" pitchFamily="34" charset="-128"/>
                <a:cs typeface="Arial Unicode MS" pitchFamily="34" charset="-128"/>
              </a:rPr>
              <a:t>D</a:t>
            </a:r>
            <a:r>
              <a:rPr lang="es-ES" sz="3100" b="1" cap="all" dirty="0" smtClean="0">
                <a:solidFill>
                  <a:schemeClr val="bg1"/>
                </a:solidFill>
                <a:latin typeface="Calibri" pitchFamily="34" charset="0"/>
                <a:ea typeface="Arial Unicode MS" pitchFamily="34" charset="-128"/>
                <a:cs typeface="Arial Unicode MS" pitchFamily="34" charset="-128"/>
              </a:rPr>
              <a:t>ESCRIPCIÓN</a:t>
            </a:r>
            <a:r>
              <a:rPr lang="es-ES" sz="3600" b="1" cap="all" dirty="0" smtClean="0">
                <a:solidFill>
                  <a:schemeClr val="bg1"/>
                </a:solidFill>
                <a:latin typeface="Calibri" pitchFamily="34" charset="0"/>
                <a:ea typeface="Arial Unicode MS" pitchFamily="34" charset="-128"/>
                <a:cs typeface="Arial Unicode MS" pitchFamily="34" charset="-128"/>
              </a:rPr>
              <a:t> D</a:t>
            </a:r>
            <a:r>
              <a:rPr lang="es-ES" sz="3100" b="1" cap="all" dirty="0" smtClean="0">
                <a:solidFill>
                  <a:schemeClr val="bg1"/>
                </a:solidFill>
                <a:latin typeface="Calibri" pitchFamily="34" charset="0"/>
                <a:ea typeface="Arial Unicode MS" pitchFamily="34" charset="-128"/>
                <a:cs typeface="Arial Unicode MS" pitchFamily="34" charset="-128"/>
              </a:rPr>
              <a:t>EL</a:t>
            </a:r>
            <a:r>
              <a:rPr lang="es-ES" sz="3600" b="1" cap="all" dirty="0" smtClean="0">
                <a:solidFill>
                  <a:schemeClr val="bg1"/>
                </a:solidFill>
                <a:latin typeface="Calibri" pitchFamily="34" charset="0"/>
                <a:ea typeface="Arial Unicode MS" pitchFamily="34" charset="-128"/>
                <a:cs typeface="Arial Unicode MS" pitchFamily="34" charset="-128"/>
              </a:rPr>
              <a:t> F</a:t>
            </a:r>
            <a:r>
              <a:rPr lang="es-ES" sz="3100" b="1" cap="all" dirty="0" smtClean="0">
                <a:solidFill>
                  <a:schemeClr val="bg1"/>
                </a:solidFill>
                <a:latin typeface="Calibri" pitchFamily="34" charset="0"/>
                <a:ea typeface="Arial Unicode MS" pitchFamily="34" charset="-128"/>
                <a:cs typeface="Arial Unicode MS" pitchFamily="34" charset="-128"/>
              </a:rPr>
              <a:t>ORMATO</a:t>
            </a:r>
            <a:endParaRPr lang="es-ES" sz="2800" cap="all" dirty="0">
              <a:solidFill>
                <a:schemeClr val="bg1"/>
              </a:solidFill>
              <a:effectLst/>
              <a:latin typeface="Calibri" pitchFamily="34" charset="0"/>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18</a:t>
            </a:fld>
            <a:endParaRPr lang="es-GT" dirty="0"/>
          </a:p>
        </p:txBody>
      </p:sp>
      <p:pic>
        <p:nvPicPr>
          <p:cNvPr id="52226" name="Picture 2"/>
          <p:cNvPicPr>
            <a:picLocks noChangeAspect="1" noChangeArrowheads="1"/>
          </p:cNvPicPr>
          <p:nvPr/>
        </p:nvPicPr>
        <p:blipFill>
          <a:blip r:embed="rId2" cstate="print"/>
          <a:srcRect/>
          <a:stretch>
            <a:fillRect/>
          </a:stretch>
        </p:blipFill>
        <p:spPr bwMode="auto">
          <a:xfrm>
            <a:off x="971600" y="1340768"/>
            <a:ext cx="8028384" cy="4752528"/>
          </a:xfrm>
          <a:prstGeom prst="rect">
            <a:avLst/>
          </a:prstGeom>
          <a:noFill/>
          <a:ln w="9525">
            <a:noFill/>
            <a:miter lim="800000"/>
            <a:headEnd/>
            <a:tailEnd/>
          </a:ln>
          <a:effectLst/>
        </p:spPr>
      </p:pic>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1" y="476672"/>
            <a:ext cx="6840759" cy="720080"/>
          </a:xfrm>
        </p:spPr>
        <p:txBody>
          <a:bodyPr>
            <a:normAutofit/>
          </a:bodyPr>
          <a:lstStyle/>
          <a:p>
            <a:pPr algn="ctr"/>
            <a:r>
              <a:rPr lang="es-ES" sz="3600" b="1" cap="all" dirty="0" smtClean="0">
                <a:solidFill>
                  <a:schemeClr val="bg1"/>
                </a:solidFill>
                <a:latin typeface="Calibri" pitchFamily="34" charset="0"/>
                <a:ea typeface="Arial Unicode MS" pitchFamily="34" charset="-128"/>
                <a:cs typeface="Arial Unicode MS" pitchFamily="34" charset="-128"/>
              </a:rPr>
              <a:t>D</a:t>
            </a:r>
            <a:r>
              <a:rPr lang="es-ES" sz="3100" b="1" cap="all" dirty="0" smtClean="0">
                <a:solidFill>
                  <a:schemeClr val="bg1"/>
                </a:solidFill>
                <a:latin typeface="Calibri" pitchFamily="34" charset="0"/>
                <a:ea typeface="Arial Unicode MS" pitchFamily="34" charset="-128"/>
                <a:cs typeface="Arial Unicode MS" pitchFamily="34" charset="-128"/>
              </a:rPr>
              <a:t>ESCRIPCIÓN</a:t>
            </a:r>
            <a:r>
              <a:rPr lang="es-ES" sz="3600" b="1" cap="all" dirty="0" smtClean="0">
                <a:solidFill>
                  <a:schemeClr val="bg1"/>
                </a:solidFill>
                <a:latin typeface="Calibri" pitchFamily="34" charset="0"/>
                <a:ea typeface="Arial Unicode MS" pitchFamily="34" charset="-128"/>
                <a:cs typeface="Arial Unicode MS" pitchFamily="34" charset="-128"/>
              </a:rPr>
              <a:t> D</a:t>
            </a:r>
            <a:r>
              <a:rPr lang="es-ES" sz="3100" b="1" cap="all" dirty="0" smtClean="0">
                <a:solidFill>
                  <a:schemeClr val="bg1"/>
                </a:solidFill>
                <a:latin typeface="Calibri" pitchFamily="34" charset="0"/>
                <a:ea typeface="Arial Unicode MS" pitchFamily="34" charset="-128"/>
                <a:cs typeface="Arial Unicode MS" pitchFamily="34" charset="-128"/>
              </a:rPr>
              <a:t>EL</a:t>
            </a:r>
            <a:r>
              <a:rPr lang="es-ES" sz="3600" b="1" cap="all" dirty="0" smtClean="0">
                <a:solidFill>
                  <a:schemeClr val="bg1"/>
                </a:solidFill>
                <a:latin typeface="Calibri" pitchFamily="34" charset="0"/>
                <a:ea typeface="Arial Unicode MS" pitchFamily="34" charset="-128"/>
                <a:cs typeface="Arial Unicode MS" pitchFamily="34" charset="-128"/>
              </a:rPr>
              <a:t> F</a:t>
            </a:r>
            <a:r>
              <a:rPr lang="es-ES" sz="3100" b="1" cap="all" dirty="0" smtClean="0">
                <a:solidFill>
                  <a:schemeClr val="bg1"/>
                </a:solidFill>
                <a:latin typeface="Calibri" pitchFamily="34" charset="0"/>
                <a:ea typeface="Arial Unicode MS" pitchFamily="34" charset="-128"/>
                <a:cs typeface="Arial Unicode MS" pitchFamily="34" charset="-128"/>
              </a:rPr>
              <a:t>ORMATO</a:t>
            </a:r>
            <a:endParaRPr lang="es-ES" sz="2800" cap="all" dirty="0">
              <a:solidFill>
                <a:schemeClr val="bg1"/>
              </a:solidFill>
              <a:effectLst/>
              <a:latin typeface="Calibri" pitchFamily="34" charset="0"/>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19</a:t>
            </a:fld>
            <a:endParaRPr lang="es-GT" dirty="0"/>
          </a:p>
        </p:txBody>
      </p:sp>
      <p:sp>
        <p:nvSpPr>
          <p:cNvPr id="4" name="3 Rectángulo"/>
          <p:cNvSpPr/>
          <p:nvPr/>
        </p:nvSpPr>
        <p:spPr>
          <a:xfrm>
            <a:off x="1043608" y="2996952"/>
            <a:ext cx="7776864" cy="2862322"/>
          </a:xfrm>
          <a:prstGeom prst="rect">
            <a:avLst/>
          </a:prstGeom>
        </p:spPr>
        <p:txBody>
          <a:bodyPr wrap="square">
            <a:spAutoFit/>
          </a:bodyPr>
          <a:lstStyle/>
          <a:p>
            <a:pPr algn="just"/>
            <a:r>
              <a:rPr lang="es-ES" b="1" dirty="0" smtClean="0">
                <a:solidFill>
                  <a:srgbClr val="17365D"/>
                </a:solidFill>
                <a:latin typeface="Calibri" pitchFamily="34" charset="0"/>
              </a:rPr>
              <a:t>Nombre de la entidad otorgante:  </a:t>
            </a:r>
            <a:r>
              <a:rPr lang="es-ES" b="1" cap="all" dirty="0" smtClean="0">
                <a:solidFill>
                  <a:schemeClr val="bg2">
                    <a:lumMod val="50000"/>
                  </a:schemeClr>
                </a:solidFill>
                <a:latin typeface="Calibri" pitchFamily="34" charset="0"/>
              </a:rPr>
              <a:t>I</a:t>
            </a:r>
            <a:r>
              <a:rPr lang="es-ES" b="1" dirty="0" smtClean="0">
                <a:solidFill>
                  <a:schemeClr val="bg2">
                    <a:lumMod val="50000"/>
                  </a:schemeClr>
                </a:solidFill>
                <a:latin typeface="Calibri" pitchFamily="34" charset="0"/>
              </a:rPr>
              <a:t>nstitución pública que otorga recursos públicos en calidad de subvención.</a:t>
            </a:r>
            <a:endParaRPr lang="es-ES" b="1" cap="all" dirty="0" smtClean="0">
              <a:solidFill>
                <a:schemeClr val="bg2">
                  <a:lumMod val="50000"/>
                </a:schemeClr>
              </a:solidFill>
              <a:latin typeface="Calibri" pitchFamily="34" charset="0"/>
            </a:endParaRPr>
          </a:p>
          <a:p>
            <a:pPr algn="just"/>
            <a:r>
              <a:rPr lang="es-ES" b="1" dirty="0" smtClean="0">
                <a:solidFill>
                  <a:srgbClr val="17365D"/>
                </a:solidFill>
                <a:latin typeface="Calibri" pitchFamily="34" charset="0"/>
              </a:rPr>
              <a:t>Responsable de la actualización de la información y cargo que ejerce: </a:t>
            </a:r>
            <a:r>
              <a:rPr lang="es-ES" b="1" dirty="0" smtClean="0">
                <a:solidFill>
                  <a:schemeClr val="bg2">
                    <a:lumMod val="50000"/>
                  </a:schemeClr>
                </a:solidFill>
                <a:latin typeface="Calibri" pitchFamily="34" charset="0"/>
              </a:rPr>
              <a:t>Nombre completo de la persona que actualiza el registro de personas individuales, y nombre del cargo para el que está nombrado.</a:t>
            </a:r>
          </a:p>
          <a:p>
            <a:pPr algn="just"/>
            <a:r>
              <a:rPr lang="es-GT" b="1" dirty="0" smtClean="0">
                <a:latin typeface="Calibri" pitchFamily="34" charset="0"/>
              </a:rPr>
              <a:t>Informe correspondiente al mes de: </a:t>
            </a:r>
            <a:r>
              <a:rPr lang="es-ES" b="1" dirty="0" smtClean="0">
                <a:solidFill>
                  <a:schemeClr val="bg2">
                    <a:lumMod val="50000"/>
                  </a:schemeClr>
                </a:solidFill>
                <a:latin typeface="Calibri" pitchFamily="34" charset="0"/>
              </a:rPr>
              <a:t>Indicación de mes al cual pertenece la información que se reporta.</a:t>
            </a:r>
          </a:p>
          <a:p>
            <a:pPr algn="just"/>
            <a:r>
              <a:rPr lang="es-ES" b="1" dirty="0" smtClean="0">
                <a:solidFill>
                  <a:srgbClr val="17365D"/>
                </a:solidFill>
                <a:latin typeface="Calibri" pitchFamily="34" charset="0"/>
              </a:rPr>
              <a:t>Fecha de actualización:  </a:t>
            </a:r>
            <a:r>
              <a:rPr lang="es-ES" b="1" dirty="0" smtClean="0">
                <a:solidFill>
                  <a:schemeClr val="bg2">
                    <a:lumMod val="50000"/>
                  </a:schemeClr>
                </a:solidFill>
                <a:latin typeface="Calibri" pitchFamily="34" charset="0"/>
              </a:rPr>
              <a:t>Anotar día, mes y año en que se rinde el informe. (Se recomienda que el informe se remita en un plazo que no exceda los 10 días hábiles luego de finalizado el mes).</a:t>
            </a:r>
            <a:endParaRPr lang="es-GT" b="1" dirty="0">
              <a:solidFill>
                <a:schemeClr val="bg2">
                  <a:lumMod val="50000"/>
                </a:schemeClr>
              </a:solidFill>
            </a:endParaRPr>
          </a:p>
        </p:txBody>
      </p:sp>
      <p:sp>
        <p:nvSpPr>
          <p:cNvPr id="7" name="6 CuadroTexto"/>
          <p:cNvSpPr txBox="1"/>
          <p:nvPr/>
        </p:nvSpPr>
        <p:spPr>
          <a:xfrm>
            <a:off x="2123728" y="1556792"/>
            <a:ext cx="5184576" cy="1200329"/>
          </a:xfrm>
          <a:prstGeom prst="rect">
            <a:avLst/>
          </a:prstGeom>
          <a:noFill/>
        </p:spPr>
        <p:txBody>
          <a:bodyPr wrap="square" rtlCol="0">
            <a:spAutoFit/>
          </a:bodyPr>
          <a:lstStyle/>
          <a:p>
            <a:pPr algn="ctr"/>
            <a:r>
              <a:rPr lang="es-MX" b="1" dirty="0" smtClean="0">
                <a:solidFill>
                  <a:srgbClr val="C00000"/>
                </a:solidFill>
                <a:latin typeface="Calibri" pitchFamily="34" charset="0"/>
              </a:rPr>
              <a:t>ANEXO “C”   DEF-3</a:t>
            </a:r>
          </a:p>
          <a:p>
            <a:pPr algn="ctr"/>
            <a:endParaRPr lang="es-MX" b="1" dirty="0" smtClean="0">
              <a:solidFill>
                <a:srgbClr val="C00000"/>
              </a:solidFill>
              <a:latin typeface="Calibri" pitchFamily="34" charset="0"/>
            </a:endParaRPr>
          </a:p>
          <a:p>
            <a:pPr algn="ctr"/>
            <a:r>
              <a:rPr lang="es-MX" b="1" dirty="0" smtClean="0">
                <a:solidFill>
                  <a:srgbClr val="C00000"/>
                </a:solidFill>
                <a:latin typeface="Calibri" pitchFamily="34" charset="0"/>
              </a:rPr>
              <a:t>Consolidado de personas jurídicas beneficiadas con subsidio o subvención</a:t>
            </a:r>
            <a:endParaRPr lang="es-GT" b="1" dirty="0">
              <a:solidFill>
                <a:srgbClr val="C00000"/>
              </a:solidFill>
              <a:latin typeface="Calibri" pitchFamily="34" charset="0"/>
            </a:endParaRPr>
          </a:p>
        </p:txBody>
      </p:sp>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1763688" y="2060848"/>
            <a:ext cx="6840760" cy="3960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ct val="0"/>
              </a:spcAft>
            </a:pPr>
            <a:r>
              <a:rPr lang="es-GT" sz="3600" b="1" dirty="0" smtClean="0">
                <a:solidFill>
                  <a:srgbClr val="17365D"/>
                </a:solidFill>
                <a:latin typeface="Calibri" pitchFamily="34" charset="0"/>
                <a:ea typeface="Arial Unicode MS" pitchFamily="34" charset="-128"/>
                <a:cs typeface="Arial Unicode MS" pitchFamily="34" charset="-128"/>
              </a:rPr>
              <a:t>P</a:t>
            </a:r>
            <a:r>
              <a:rPr lang="es-GT" sz="2400" b="1" dirty="0" smtClean="0">
                <a:solidFill>
                  <a:srgbClr val="17365D"/>
                </a:solidFill>
                <a:latin typeface="Calibri" pitchFamily="34" charset="0"/>
                <a:ea typeface="Arial Unicode MS" pitchFamily="34" charset="-128"/>
                <a:cs typeface="Arial Unicode MS" pitchFamily="34" charset="-128"/>
              </a:rPr>
              <a:t>roporcionar el formato para la elaboración de los Informes de Avance Físico y Financiero que las Entidades Receptoras de Transferencias, subsidios o subvenciones, en cumplimiento al marco legal vigente, deben enviar mensualmente  a las instancias siguientes: </a:t>
            </a:r>
          </a:p>
          <a:p>
            <a:pPr lvl="0" algn="just" fontAlgn="base">
              <a:spcBef>
                <a:spcPct val="0"/>
              </a:spcBef>
              <a:spcAft>
                <a:spcPct val="0"/>
              </a:spcAft>
            </a:pPr>
            <a:endParaRPr lang="es-GT" sz="2400" b="1" dirty="0" smtClean="0">
              <a:solidFill>
                <a:srgbClr val="17365D"/>
              </a:solidFill>
              <a:latin typeface="Calibri" pitchFamily="34" charset="0"/>
              <a:ea typeface="Arial Unicode MS" pitchFamily="34" charset="-128"/>
              <a:cs typeface="Arial Unicode MS" pitchFamily="34" charset="-128"/>
            </a:endParaRPr>
          </a:p>
          <a:p>
            <a:pPr marL="914400" lvl="1" indent="-457200" algn="just" fontAlgn="base">
              <a:spcBef>
                <a:spcPct val="0"/>
              </a:spcBef>
              <a:spcAft>
                <a:spcPct val="0"/>
              </a:spcAft>
              <a:buFont typeface="+mj-lt"/>
              <a:buAutoNum type="arabicPeriod"/>
            </a:pPr>
            <a:r>
              <a:rPr lang="es-GT" sz="2400" b="1" dirty="0" smtClean="0">
                <a:solidFill>
                  <a:srgbClr val="17365D"/>
                </a:solidFill>
                <a:latin typeface="Calibri" pitchFamily="34" charset="0"/>
                <a:ea typeface="Arial Unicode MS" pitchFamily="34" charset="-128"/>
                <a:cs typeface="Arial Unicode MS" pitchFamily="34" charset="-128"/>
              </a:rPr>
              <a:t>Entidad otorgante de los recursos, </a:t>
            </a:r>
          </a:p>
          <a:p>
            <a:pPr marL="914400" lvl="1" indent="-457200" algn="just" fontAlgn="base">
              <a:spcBef>
                <a:spcPct val="0"/>
              </a:spcBef>
              <a:spcAft>
                <a:spcPct val="0"/>
              </a:spcAft>
              <a:buFont typeface="+mj-lt"/>
              <a:buAutoNum type="arabicPeriod"/>
            </a:pPr>
            <a:r>
              <a:rPr lang="es-GT" sz="2400" b="1" dirty="0" smtClean="0">
                <a:solidFill>
                  <a:srgbClr val="17365D"/>
                </a:solidFill>
                <a:latin typeface="Calibri" pitchFamily="34" charset="0"/>
                <a:ea typeface="Arial Unicode MS" pitchFamily="34" charset="-128"/>
                <a:cs typeface="Arial Unicode MS" pitchFamily="34" charset="-128"/>
              </a:rPr>
              <a:t>Contraloría General de Cuentas,</a:t>
            </a:r>
          </a:p>
          <a:p>
            <a:pPr marL="914400" lvl="1" indent="-457200" algn="just" fontAlgn="base">
              <a:spcBef>
                <a:spcPct val="0"/>
              </a:spcBef>
              <a:spcAft>
                <a:spcPct val="0"/>
              </a:spcAft>
              <a:buFont typeface="+mj-lt"/>
              <a:buAutoNum type="arabicPeriod"/>
            </a:pPr>
            <a:r>
              <a:rPr lang="es-GT" sz="2400" b="1" dirty="0" smtClean="0">
                <a:solidFill>
                  <a:srgbClr val="17365D"/>
                </a:solidFill>
                <a:latin typeface="Calibri" pitchFamily="34" charset="0"/>
                <a:ea typeface="Arial Unicode MS" pitchFamily="34" charset="-128"/>
                <a:cs typeface="Arial Unicode MS" pitchFamily="34" charset="-128"/>
              </a:rPr>
              <a:t>Congreso de la República de Guatemala, y</a:t>
            </a:r>
          </a:p>
          <a:p>
            <a:pPr marL="914400" lvl="1" indent="-457200" algn="just" fontAlgn="base">
              <a:spcBef>
                <a:spcPct val="0"/>
              </a:spcBef>
              <a:spcAft>
                <a:spcPct val="0"/>
              </a:spcAft>
              <a:buFont typeface="+mj-lt"/>
              <a:buAutoNum type="arabicPeriod"/>
            </a:pPr>
            <a:r>
              <a:rPr lang="es-GT" sz="2400" b="1" dirty="0" smtClean="0">
                <a:solidFill>
                  <a:srgbClr val="17365D"/>
                </a:solidFill>
                <a:latin typeface="Calibri" pitchFamily="34" charset="0"/>
                <a:ea typeface="Arial Unicode MS" pitchFamily="34" charset="-128"/>
                <a:cs typeface="Arial Unicode MS" pitchFamily="34" charset="-128"/>
              </a:rPr>
              <a:t>Ministerio de Finanzas Públicas.</a:t>
            </a:r>
            <a:endParaRPr kumimoji="0" lang="es-GT" b="0" i="0" u="none" strike="noStrike" cap="none" normalizeH="0" baseline="0" dirty="0" smtClean="0">
              <a:ln>
                <a:noFill/>
              </a:ln>
              <a:solidFill>
                <a:schemeClr val="tx1"/>
              </a:solidFill>
              <a:effectLst/>
              <a:latin typeface="Arial" pitchFamily="34" charset="0"/>
            </a:endParaRPr>
          </a:p>
        </p:txBody>
      </p:sp>
      <p:sp>
        <p:nvSpPr>
          <p:cNvPr id="3" name="3 Título"/>
          <p:cNvSpPr>
            <a:spLocks noGrp="1"/>
          </p:cNvSpPr>
          <p:nvPr>
            <p:ph type="ctrTitle"/>
          </p:nvPr>
        </p:nvSpPr>
        <p:spPr>
          <a:xfrm>
            <a:off x="1432560" y="359898"/>
            <a:ext cx="7406640" cy="692838"/>
          </a:xfrm>
        </p:spPr>
        <p:txBody>
          <a:bodyPr>
            <a:normAutofit/>
          </a:bodyPr>
          <a:lstStyle/>
          <a:p>
            <a:pPr algn="ctr"/>
            <a:r>
              <a:rPr lang="es-MX" sz="3600" b="1" dirty="0" smtClean="0">
                <a:solidFill>
                  <a:schemeClr val="bg1"/>
                </a:solidFill>
                <a:effectLst/>
                <a:latin typeface="Calibri" pitchFamily="34" charset="0"/>
                <a:ea typeface="Arial Unicode MS" pitchFamily="34" charset="-128"/>
                <a:cs typeface="Arial Unicode MS" pitchFamily="34" charset="-128"/>
              </a:rPr>
              <a:t>O</a:t>
            </a:r>
            <a:r>
              <a:rPr lang="es-MX" sz="2800" b="1" dirty="0" smtClean="0">
                <a:solidFill>
                  <a:schemeClr val="bg1"/>
                </a:solidFill>
                <a:effectLst/>
                <a:latin typeface="Calibri" pitchFamily="34" charset="0"/>
                <a:ea typeface="Arial Unicode MS" pitchFamily="34" charset="-128"/>
                <a:cs typeface="Arial Unicode MS" pitchFamily="34" charset="-128"/>
              </a:rPr>
              <a:t>BJETIVO DE LA GUÍA</a:t>
            </a:r>
            <a:endParaRPr lang="es-GT" sz="2800" b="1" dirty="0" smtClean="0">
              <a:solidFill>
                <a:schemeClr val="bg1"/>
              </a:solidFill>
              <a:effectLst/>
              <a:latin typeface="Calibri" pitchFamily="34" charset="0"/>
              <a:ea typeface="Arial Unicode MS" pitchFamily="34" charset="-128"/>
              <a:cs typeface="Arial Unicode MS" pitchFamily="34" charset="-128"/>
            </a:endParaRPr>
          </a:p>
        </p:txBody>
      </p:sp>
      <p:sp>
        <p:nvSpPr>
          <p:cNvPr id="4" name="3 Marcador de número de diapositiva"/>
          <p:cNvSpPr>
            <a:spLocks noGrp="1"/>
          </p:cNvSpPr>
          <p:nvPr>
            <p:ph type="sldNum" sz="quarter" idx="12"/>
          </p:nvPr>
        </p:nvSpPr>
        <p:spPr/>
        <p:txBody>
          <a:bodyPr/>
          <a:lstStyle/>
          <a:p>
            <a:fld id="{C37F2360-BF1B-4647-9123-F23E58E1ACB8}" type="slidenum">
              <a:rPr lang="es-GT" smtClean="0"/>
              <a:pPr/>
              <a:t>2</a:t>
            </a:fld>
            <a:endParaRPr lang="es-GT" dirty="0"/>
          </a:p>
        </p:txBody>
      </p:sp>
      <p:sp>
        <p:nvSpPr>
          <p:cNvPr id="5" name="4 Flecha curvada hacia la derecha"/>
          <p:cNvSpPr/>
          <p:nvPr/>
        </p:nvSpPr>
        <p:spPr>
          <a:xfrm>
            <a:off x="467544" y="1628800"/>
            <a:ext cx="1080120" cy="720080"/>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1" y="476672"/>
            <a:ext cx="6840759" cy="720080"/>
          </a:xfrm>
        </p:spPr>
        <p:txBody>
          <a:bodyPr>
            <a:normAutofit/>
          </a:bodyPr>
          <a:lstStyle/>
          <a:p>
            <a:pPr algn="ctr"/>
            <a:r>
              <a:rPr lang="es-ES" sz="3600" b="1" cap="all" dirty="0" smtClean="0">
                <a:solidFill>
                  <a:schemeClr val="bg1"/>
                </a:solidFill>
                <a:latin typeface="Calibri" pitchFamily="34" charset="0"/>
                <a:ea typeface="Arial Unicode MS" pitchFamily="34" charset="-128"/>
                <a:cs typeface="Arial Unicode MS" pitchFamily="34" charset="-128"/>
              </a:rPr>
              <a:t>D</a:t>
            </a:r>
            <a:r>
              <a:rPr lang="es-ES" sz="3100" b="1" cap="all" dirty="0" smtClean="0">
                <a:solidFill>
                  <a:schemeClr val="bg1"/>
                </a:solidFill>
                <a:latin typeface="Calibri" pitchFamily="34" charset="0"/>
                <a:ea typeface="Arial Unicode MS" pitchFamily="34" charset="-128"/>
                <a:cs typeface="Arial Unicode MS" pitchFamily="34" charset="-128"/>
              </a:rPr>
              <a:t>ESCRIPCIÓN</a:t>
            </a:r>
            <a:r>
              <a:rPr lang="es-ES" sz="3600" b="1" cap="all" dirty="0" smtClean="0">
                <a:solidFill>
                  <a:schemeClr val="bg1"/>
                </a:solidFill>
                <a:latin typeface="Calibri" pitchFamily="34" charset="0"/>
                <a:ea typeface="Arial Unicode MS" pitchFamily="34" charset="-128"/>
                <a:cs typeface="Arial Unicode MS" pitchFamily="34" charset="-128"/>
              </a:rPr>
              <a:t> D</a:t>
            </a:r>
            <a:r>
              <a:rPr lang="es-ES" sz="3100" b="1" cap="all" dirty="0" smtClean="0">
                <a:solidFill>
                  <a:schemeClr val="bg1"/>
                </a:solidFill>
                <a:latin typeface="Calibri" pitchFamily="34" charset="0"/>
                <a:ea typeface="Arial Unicode MS" pitchFamily="34" charset="-128"/>
                <a:cs typeface="Arial Unicode MS" pitchFamily="34" charset="-128"/>
              </a:rPr>
              <a:t>EL</a:t>
            </a:r>
            <a:r>
              <a:rPr lang="es-ES" sz="3600" b="1" cap="all" dirty="0" smtClean="0">
                <a:solidFill>
                  <a:schemeClr val="bg1"/>
                </a:solidFill>
                <a:latin typeface="Calibri" pitchFamily="34" charset="0"/>
                <a:ea typeface="Arial Unicode MS" pitchFamily="34" charset="-128"/>
                <a:cs typeface="Arial Unicode MS" pitchFamily="34" charset="-128"/>
              </a:rPr>
              <a:t> F</a:t>
            </a:r>
            <a:r>
              <a:rPr lang="es-ES" sz="3100" b="1" cap="all" dirty="0" smtClean="0">
                <a:solidFill>
                  <a:schemeClr val="bg1"/>
                </a:solidFill>
                <a:latin typeface="Calibri" pitchFamily="34" charset="0"/>
                <a:ea typeface="Arial Unicode MS" pitchFamily="34" charset="-128"/>
                <a:cs typeface="Arial Unicode MS" pitchFamily="34" charset="-128"/>
              </a:rPr>
              <a:t>ORMATO</a:t>
            </a:r>
            <a:endParaRPr lang="es-ES" sz="2800" cap="all" dirty="0">
              <a:solidFill>
                <a:schemeClr val="bg1"/>
              </a:solidFill>
              <a:effectLst/>
              <a:latin typeface="Calibri" pitchFamily="34" charset="0"/>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20</a:t>
            </a:fld>
            <a:endParaRPr lang="es-GT" dirty="0"/>
          </a:p>
        </p:txBody>
      </p:sp>
      <p:sp>
        <p:nvSpPr>
          <p:cNvPr id="4" name="3 Rectángulo"/>
          <p:cNvSpPr/>
          <p:nvPr/>
        </p:nvSpPr>
        <p:spPr>
          <a:xfrm>
            <a:off x="1043608" y="1772816"/>
            <a:ext cx="7920880" cy="4247317"/>
          </a:xfrm>
          <a:prstGeom prst="rect">
            <a:avLst/>
          </a:prstGeom>
        </p:spPr>
        <p:txBody>
          <a:bodyPr wrap="square">
            <a:spAutoFit/>
          </a:bodyPr>
          <a:lstStyle/>
          <a:p>
            <a:pPr algn="just"/>
            <a:r>
              <a:rPr lang="es-ES" b="1" dirty="0" smtClean="0">
                <a:solidFill>
                  <a:srgbClr val="17365D"/>
                </a:solidFill>
                <a:latin typeface="Calibri" pitchFamily="34" charset="0"/>
              </a:rPr>
              <a:t>No.  </a:t>
            </a:r>
            <a:r>
              <a:rPr lang="es-ES" b="1" dirty="0" smtClean="0">
                <a:solidFill>
                  <a:schemeClr val="bg2">
                    <a:lumMod val="50000"/>
                  </a:schemeClr>
                </a:solidFill>
                <a:latin typeface="Calibri" pitchFamily="34" charset="0"/>
              </a:rPr>
              <a:t>Anotar número correlativo del subsidio o subvención.</a:t>
            </a:r>
          </a:p>
          <a:p>
            <a:pPr algn="just"/>
            <a:r>
              <a:rPr lang="es-ES" b="1" dirty="0" smtClean="0">
                <a:solidFill>
                  <a:srgbClr val="17365D"/>
                </a:solidFill>
                <a:latin typeface="Calibri" pitchFamily="34" charset="0"/>
              </a:rPr>
              <a:t>Tipo de aporte (subsidio o subvención): </a:t>
            </a:r>
            <a:r>
              <a:rPr lang="es-ES" b="1" dirty="0" smtClean="0">
                <a:solidFill>
                  <a:schemeClr val="bg2">
                    <a:lumMod val="50000"/>
                  </a:schemeClr>
                </a:solidFill>
                <a:latin typeface="Calibri" pitchFamily="34" charset="0"/>
              </a:rPr>
              <a:t>Nombre del subsidio o subvención que se otorga.</a:t>
            </a:r>
          </a:p>
          <a:p>
            <a:pPr algn="just"/>
            <a:r>
              <a:rPr lang="es-GT" b="1" dirty="0" smtClean="0">
                <a:latin typeface="Calibri" pitchFamily="34" charset="0"/>
              </a:rPr>
              <a:t>Denominación del subsidio o subvención: </a:t>
            </a:r>
            <a:r>
              <a:rPr lang="es-ES" b="1" dirty="0" smtClean="0">
                <a:solidFill>
                  <a:schemeClr val="bg2">
                    <a:lumMod val="50000"/>
                  </a:schemeClr>
                </a:solidFill>
                <a:latin typeface="Calibri" pitchFamily="34" charset="0"/>
              </a:rPr>
              <a:t>Nombre que identifica a cada subsidio o subvención.</a:t>
            </a:r>
          </a:p>
          <a:p>
            <a:pPr algn="just"/>
            <a:r>
              <a:rPr lang="es-ES" b="1" dirty="0" smtClean="0">
                <a:solidFill>
                  <a:srgbClr val="17365D"/>
                </a:solidFill>
                <a:latin typeface="Calibri" pitchFamily="34" charset="0"/>
              </a:rPr>
              <a:t>Código de la entidad:  </a:t>
            </a:r>
            <a:r>
              <a:rPr lang="es-ES" b="1" dirty="0" smtClean="0">
                <a:solidFill>
                  <a:schemeClr val="bg2">
                    <a:lumMod val="50000"/>
                  </a:schemeClr>
                </a:solidFill>
                <a:latin typeface="Calibri" pitchFamily="34" charset="0"/>
              </a:rPr>
              <a:t>Número que identifica en SICOIN a la entidad receptora del subsidio o subvención.</a:t>
            </a:r>
          </a:p>
          <a:p>
            <a:pPr algn="just"/>
            <a:r>
              <a:rPr lang="es-GT" b="1" dirty="0" smtClean="0">
                <a:latin typeface="Calibri" pitchFamily="34" charset="0"/>
              </a:rPr>
              <a:t>Nombre o razón social de la entidad receptora de transferencias: </a:t>
            </a:r>
            <a:r>
              <a:rPr lang="es-GT" b="1" dirty="0" smtClean="0">
                <a:solidFill>
                  <a:schemeClr val="bg2">
                    <a:lumMod val="50000"/>
                  </a:schemeClr>
                </a:solidFill>
                <a:latin typeface="Calibri" pitchFamily="34" charset="0"/>
              </a:rPr>
              <a:t>Consignar el nombre legal con el que fue constituida la entidad receptora.</a:t>
            </a:r>
          </a:p>
          <a:p>
            <a:pPr algn="just"/>
            <a:r>
              <a:rPr lang="es-GT" b="1" dirty="0" smtClean="0">
                <a:latin typeface="Calibri" pitchFamily="34" charset="0"/>
              </a:rPr>
              <a:t>NIT: </a:t>
            </a:r>
            <a:r>
              <a:rPr lang="es-GT" b="1" dirty="0" smtClean="0">
                <a:solidFill>
                  <a:schemeClr val="bg2">
                    <a:lumMod val="50000"/>
                  </a:schemeClr>
                </a:solidFill>
                <a:latin typeface="Calibri" pitchFamily="34" charset="0"/>
              </a:rPr>
              <a:t>Número de identificación tributaria de la entidad receptora ante SAT.</a:t>
            </a:r>
          </a:p>
          <a:p>
            <a:pPr algn="just"/>
            <a:r>
              <a:rPr lang="es-GT" b="1" dirty="0" smtClean="0">
                <a:latin typeface="Calibri" pitchFamily="34" charset="0"/>
              </a:rPr>
              <a:t>Número de disposición legal: </a:t>
            </a:r>
            <a:r>
              <a:rPr lang="es-GT" b="1" dirty="0" smtClean="0">
                <a:solidFill>
                  <a:schemeClr val="bg2">
                    <a:lumMod val="50000"/>
                  </a:schemeClr>
                </a:solidFill>
                <a:latin typeface="Calibri" pitchFamily="34" charset="0"/>
              </a:rPr>
              <a:t>número que identifica al documento que aprueba el convenio de subsidio o subvención.</a:t>
            </a:r>
          </a:p>
          <a:p>
            <a:pPr algn="just"/>
            <a:r>
              <a:rPr lang="es-GT" b="1" dirty="0" smtClean="0">
                <a:latin typeface="Calibri" pitchFamily="34" charset="0"/>
              </a:rPr>
              <a:t>Número de convenio</a:t>
            </a:r>
            <a:r>
              <a:rPr lang="es-GT" b="1" dirty="0" smtClean="0">
                <a:solidFill>
                  <a:schemeClr val="bg2">
                    <a:lumMod val="50000"/>
                  </a:schemeClr>
                </a:solidFill>
                <a:latin typeface="Calibri" pitchFamily="34" charset="0"/>
              </a:rPr>
              <a:t>:  número del convenio celebrado por la entidad otorgante de los recursos y la entidad receptora.</a:t>
            </a:r>
          </a:p>
          <a:p>
            <a:pPr algn="just"/>
            <a:endParaRPr lang="es-GT" b="1" dirty="0">
              <a:solidFill>
                <a:schemeClr val="bg2">
                  <a:lumMod val="50000"/>
                </a:schemeClr>
              </a:solidFill>
            </a:endParaRPr>
          </a:p>
        </p:txBody>
      </p:sp>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1" y="476672"/>
            <a:ext cx="6840759" cy="720080"/>
          </a:xfrm>
        </p:spPr>
        <p:txBody>
          <a:bodyPr>
            <a:normAutofit/>
          </a:bodyPr>
          <a:lstStyle/>
          <a:p>
            <a:pPr algn="ctr"/>
            <a:r>
              <a:rPr lang="es-ES" sz="3600" b="1" cap="all" dirty="0" smtClean="0">
                <a:solidFill>
                  <a:schemeClr val="bg1"/>
                </a:solidFill>
                <a:latin typeface="Calibri" pitchFamily="34" charset="0"/>
                <a:ea typeface="Arial Unicode MS" pitchFamily="34" charset="-128"/>
                <a:cs typeface="Arial Unicode MS" pitchFamily="34" charset="-128"/>
              </a:rPr>
              <a:t>D</a:t>
            </a:r>
            <a:r>
              <a:rPr lang="es-ES" sz="3100" b="1" cap="all" dirty="0" smtClean="0">
                <a:solidFill>
                  <a:schemeClr val="bg1"/>
                </a:solidFill>
                <a:latin typeface="Calibri" pitchFamily="34" charset="0"/>
                <a:ea typeface="Arial Unicode MS" pitchFamily="34" charset="-128"/>
                <a:cs typeface="Arial Unicode MS" pitchFamily="34" charset="-128"/>
              </a:rPr>
              <a:t>ESCRIPCIÓN</a:t>
            </a:r>
            <a:r>
              <a:rPr lang="es-ES" sz="3600" b="1" cap="all" dirty="0" smtClean="0">
                <a:solidFill>
                  <a:schemeClr val="bg1"/>
                </a:solidFill>
                <a:latin typeface="Calibri" pitchFamily="34" charset="0"/>
                <a:ea typeface="Arial Unicode MS" pitchFamily="34" charset="-128"/>
                <a:cs typeface="Arial Unicode MS" pitchFamily="34" charset="-128"/>
              </a:rPr>
              <a:t> D</a:t>
            </a:r>
            <a:r>
              <a:rPr lang="es-ES" sz="3100" b="1" cap="all" dirty="0" smtClean="0">
                <a:solidFill>
                  <a:schemeClr val="bg1"/>
                </a:solidFill>
                <a:latin typeface="Calibri" pitchFamily="34" charset="0"/>
                <a:ea typeface="Arial Unicode MS" pitchFamily="34" charset="-128"/>
                <a:cs typeface="Arial Unicode MS" pitchFamily="34" charset="-128"/>
              </a:rPr>
              <a:t>EL</a:t>
            </a:r>
            <a:r>
              <a:rPr lang="es-ES" sz="3600" b="1" cap="all" dirty="0" smtClean="0">
                <a:solidFill>
                  <a:schemeClr val="bg1"/>
                </a:solidFill>
                <a:latin typeface="Calibri" pitchFamily="34" charset="0"/>
                <a:ea typeface="Arial Unicode MS" pitchFamily="34" charset="-128"/>
                <a:cs typeface="Arial Unicode MS" pitchFamily="34" charset="-128"/>
              </a:rPr>
              <a:t> F</a:t>
            </a:r>
            <a:r>
              <a:rPr lang="es-ES" sz="3100" b="1" cap="all" dirty="0" smtClean="0">
                <a:solidFill>
                  <a:schemeClr val="bg1"/>
                </a:solidFill>
                <a:latin typeface="Calibri" pitchFamily="34" charset="0"/>
                <a:ea typeface="Arial Unicode MS" pitchFamily="34" charset="-128"/>
                <a:cs typeface="Arial Unicode MS" pitchFamily="34" charset="-128"/>
              </a:rPr>
              <a:t>ORMATO</a:t>
            </a:r>
            <a:endParaRPr lang="es-ES" sz="2800" cap="all" dirty="0">
              <a:solidFill>
                <a:schemeClr val="bg1"/>
              </a:solidFill>
              <a:effectLst/>
              <a:latin typeface="Calibri" pitchFamily="34" charset="0"/>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21</a:t>
            </a:fld>
            <a:endParaRPr lang="es-GT" dirty="0"/>
          </a:p>
        </p:txBody>
      </p:sp>
      <p:sp>
        <p:nvSpPr>
          <p:cNvPr id="4" name="3 Rectángulo"/>
          <p:cNvSpPr/>
          <p:nvPr/>
        </p:nvSpPr>
        <p:spPr>
          <a:xfrm>
            <a:off x="1043608" y="1772816"/>
            <a:ext cx="7920880" cy="4801314"/>
          </a:xfrm>
          <a:prstGeom prst="rect">
            <a:avLst/>
          </a:prstGeom>
        </p:spPr>
        <p:txBody>
          <a:bodyPr wrap="square">
            <a:spAutoFit/>
          </a:bodyPr>
          <a:lstStyle/>
          <a:p>
            <a:pPr algn="just"/>
            <a:r>
              <a:rPr lang="es-GT" b="1" dirty="0" smtClean="0">
                <a:latin typeface="Calibri" pitchFamily="34" charset="0"/>
              </a:rPr>
              <a:t>Monto total del convenio a trasladar en el ejercicio: </a:t>
            </a:r>
            <a:r>
              <a:rPr lang="es-GT" b="1" dirty="0" smtClean="0">
                <a:solidFill>
                  <a:schemeClr val="bg2">
                    <a:lumMod val="50000"/>
                  </a:schemeClr>
                </a:solidFill>
                <a:latin typeface="Calibri" pitchFamily="34" charset="0"/>
              </a:rPr>
              <a:t>Cantidad en quetzales que se trasladará al beneficiario por  el máximo de 1 año.</a:t>
            </a:r>
          </a:p>
          <a:p>
            <a:pPr algn="just"/>
            <a:r>
              <a:rPr lang="es-GT" b="1" dirty="0" smtClean="0">
                <a:latin typeface="Calibri" pitchFamily="34" charset="0"/>
              </a:rPr>
              <a:t>Monto trasladado acumulado en el ejercicio:</a:t>
            </a:r>
            <a:r>
              <a:rPr lang="es-GT" b="1" dirty="0" smtClean="0">
                <a:solidFill>
                  <a:schemeClr val="bg2">
                    <a:lumMod val="50000"/>
                  </a:schemeClr>
                </a:solidFill>
                <a:latin typeface="Calibri" pitchFamily="34" charset="0"/>
              </a:rPr>
              <a:t> Cantidad en quetzales que se ha trasladado por la entidad otorgante, durante los meses transcurridos, incluyendo el mes que se reporta.</a:t>
            </a:r>
          </a:p>
          <a:p>
            <a:pPr algn="just"/>
            <a:r>
              <a:rPr lang="es-GT" b="1" dirty="0" smtClean="0">
                <a:latin typeface="Calibri" pitchFamily="34" charset="0"/>
              </a:rPr>
              <a:t>% de ejecución del monto trasladado: </a:t>
            </a:r>
            <a:r>
              <a:rPr lang="es-GT" b="1" dirty="0" smtClean="0">
                <a:solidFill>
                  <a:schemeClr val="bg2">
                    <a:lumMod val="50000"/>
                  </a:schemeClr>
                </a:solidFill>
                <a:latin typeface="Calibri" pitchFamily="34" charset="0"/>
              </a:rPr>
              <a:t>Indicación porcentual acumulada de recursos  trasladados por la entidad otorgante.</a:t>
            </a:r>
          </a:p>
          <a:p>
            <a:pPr algn="just"/>
            <a:r>
              <a:rPr lang="es-GT" b="1" dirty="0" smtClean="0">
                <a:latin typeface="Calibri" pitchFamily="34" charset="0"/>
              </a:rPr>
              <a:t>Monto ejecutado por la entidad:  </a:t>
            </a:r>
            <a:r>
              <a:rPr lang="es-GT" b="1" dirty="0" smtClean="0">
                <a:solidFill>
                  <a:schemeClr val="bg2">
                    <a:lumMod val="50000"/>
                  </a:schemeClr>
                </a:solidFill>
                <a:latin typeface="Calibri" pitchFamily="34" charset="0"/>
              </a:rPr>
              <a:t>De los recursos trasladados, indicar el monto realmente ejecutado a la fecha por la entidad receptora.</a:t>
            </a:r>
          </a:p>
          <a:p>
            <a:pPr algn="just"/>
            <a:r>
              <a:rPr lang="es-GT" b="1" dirty="0" smtClean="0">
                <a:latin typeface="Calibri" pitchFamily="34" charset="0"/>
              </a:rPr>
              <a:t>% ejecutado sobre lo trasladado:</a:t>
            </a:r>
            <a:r>
              <a:rPr lang="es-GT" b="1" dirty="0" smtClean="0">
                <a:solidFill>
                  <a:schemeClr val="bg2">
                    <a:lumMod val="50000"/>
                  </a:schemeClr>
                </a:solidFill>
                <a:latin typeface="Calibri" pitchFamily="34" charset="0"/>
              </a:rPr>
              <a:t>  Indicación porcentual de recursos realmente ejecutados  por la entidad receptora, respecto de los recursos trasladados.</a:t>
            </a:r>
          </a:p>
          <a:p>
            <a:pPr algn="just"/>
            <a:r>
              <a:rPr lang="es-GT" b="1" dirty="0" smtClean="0">
                <a:latin typeface="Calibri" pitchFamily="34" charset="0"/>
              </a:rPr>
              <a:t>Fecha última de evaluación: </a:t>
            </a:r>
            <a:r>
              <a:rPr lang="es-GT" b="1" dirty="0" smtClean="0">
                <a:solidFill>
                  <a:schemeClr val="bg2">
                    <a:lumMod val="50000"/>
                  </a:schemeClr>
                </a:solidFill>
                <a:latin typeface="Calibri" pitchFamily="34" charset="0"/>
              </a:rPr>
              <a:t>Indicar día, mes y año en que se realizó la última evaluación del traslado de la subvención.</a:t>
            </a:r>
          </a:p>
          <a:p>
            <a:pPr algn="just"/>
            <a:r>
              <a:rPr lang="es-GT" b="1" dirty="0" smtClean="0">
                <a:latin typeface="Calibri" pitchFamily="34" charset="0"/>
              </a:rPr>
              <a:t>Resultados de la evaluación realizada: </a:t>
            </a:r>
            <a:r>
              <a:rPr lang="es-GT" b="1" dirty="0" smtClean="0">
                <a:solidFill>
                  <a:schemeClr val="bg2">
                    <a:lumMod val="50000"/>
                  </a:schemeClr>
                </a:solidFill>
                <a:latin typeface="Calibri" pitchFamily="34" charset="0"/>
              </a:rPr>
              <a:t>Indicar los resultados alcanzados a la fecha del informe, tomando como base la última evaluación.</a:t>
            </a:r>
          </a:p>
          <a:p>
            <a:pPr algn="just"/>
            <a:endParaRPr lang="es-GT" b="1" dirty="0" smtClean="0">
              <a:solidFill>
                <a:schemeClr val="bg2">
                  <a:lumMod val="50000"/>
                </a:schemeClr>
              </a:solidFill>
              <a:latin typeface="Calibri" pitchFamily="34" charset="0"/>
            </a:endParaRPr>
          </a:p>
          <a:p>
            <a:pPr algn="just"/>
            <a:endParaRPr lang="es-GT" b="1" dirty="0">
              <a:solidFill>
                <a:schemeClr val="bg2">
                  <a:lumMod val="50000"/>
                </a:schemeClr>
              </a:solidFill>
            </a:endParaRPr>
          </a:p>
        </p:txBody>
      </p:sp>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1" y="476672"/>
            <a:ext cx="6840759" cy="720080"/>
          </a:xfrm>
        </p:spPr>
        <p:txBody>
          <a:bodyPr>
            <a:normAutofit/>
          </a:bodyPr>
          <a:lstStyle/>
          <a:p>
            <a:pPr algn="ctr"/>
            <a:r>
              <a:rPr lang="es-ES" sz="3600" b="1" cap="all" dirty="0" smtClean="0">
                <a:solidFill>
                  <a:schemeClr val="bg1"/>
                </a:solidFill>
                <a:latin typeface="Calibri" pitchFamily="34" charset="0"/>
                <a:ea typeface="Arial Unicode MS" pitchFamily="34" charset="-128"/>
                <a:cs typeface="Arial Unicode MS" pitchFamily="34" charset="-128"/>
              </a:rPr>
              <a:t>D</a:t>
            </a:r>
            <a:r>
              <a:rPr lang="es-ES" sz="3100" b="1" cap="all" dirty="0" smtClean="0">
                <a:solidFill>
                  <a:schemeClr val="bg1"/>
                </a:solidFill>
                <a:latin typeface="Calibri" pitchFamily="34" charset="0"/>
                <a:ea typeface="Arial Unicode MS" pitchFamily="34" charset="-128"/>
                <a:cs typeface="Arial Unicode MS" pitchFamily="34" charset="-128"/>
              </a:rPr>
              <a:t>ESCRIPCIÓN</a:t>
            </a:r>
            <a:r>
              <a:rPr lang="es-ES" sz="3600" b="1" cap="all" dirty="0" smtClean="0">
                <a:solidFill>
                  <a:schemeClr val="bg1"/>
                </a:solidFill>
                <a:latin typeface="Calibri" pitchFamily="34" charset="0"/>
                <a:ea typeface="Arial Unicode MS" pitchFamily="34" charset="-128"/>
                <a:cs typeface="Arial Unicode MS" pitchFamily="34" charset="-128"/>
              </a:rPr>
              <a:t> D</a:t>
            </a:r>
            <a:r>
              <a:rPr lang="es-ES" sz="3100" b="1" cap="all" dirty="0" smtClean="0">
                <a:solidFill>
                  <a:schemeClr val="bg1"/>
                </a:solidFill>
                <a:latin typeface="Calibri" pitchFamily="34" charset="0"/>
                <a:ea typeface="Arial Unicode MS" pitchFamily="34" charset="-128"/>
                <a:cs typeface="Arial Unicode MS" pitchFamily="34" charset="-128"/>
              </a:rPr>
              <a:t>EL</a:t>
            </a:r>
            <a:r>
              <a:rPr lang="es-ES" sz="3600" b="1" cap="all" dirty="0" smtClean="0">
                <a:solidFill>
                  <a:schemeClr val="bg1"/>
                </a:solidFill>
                <a:latin typeface="Calibri" pitchFamily="34" charset="0"/>
                <a:ea typeface="Arial Unicode MS" pitchFamily="34" charset="-128"/>
                <a:cs typeface="Arial Unicode MS" pitchFamily="34" charset="-128"/>
              </a:rPr>
              <a:t> F</a:t>
            </a:r>
            <a:r>
              <a:rPr lang="es-ES" sz="3100" b="1" cap="all" dirty="0" smtClean="0">
                <a:solidFill>
                  <a:schemeClr val="bg1"/>
                </a:solidFill>
                <a:latin typeface="Calibri" pitchFamily="34" charset="0"/>
                <a:ea typeface="Arial Unicode MS" pitchFamily="34" charset="-128"/>
                <a:cs typeface="Arial Unicode MS" pitchFamily="34" charset="-128"/>
              </a:rPr>
              <a:t>ORMATO</a:t>
            </a:r>
            <a:endParaRPr lang="es-ES" sz="2800" cap="all" dirty="0">
              <a:solidFill>
                <a:schemeClr val="bg1"/>
              </a:solidFill>
              <a:effectLst/>
              <a:latin typeface="Calibri" pitchFamily="34" charset="0"/>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22</a:t>
            </a:fld>
            <a:endParaRPr lang="es-GT" dirty="0"/>
          </a:p>
        </p:txBody>
      </p:sp>
      <p:pic>
        <p:nvPicPr>
          <p:cNvPr id="53251" name="Picture 3"/>
          <p:cNvPicPr>
            <a:picLocks noChangeAspect="1" noChangeArrowheads="1"/>
          </p:cNvPicPr>
          <p:nvPr/>
        </p:nvPicPr>
        <p:blipFill>
          <a:blip r:embed="rId2" cstate="print"/>
          <a:srcRect/>
          <a:stretch>
            <a:fillRect/>
          </a:stretch>
        </p:blipFill>
        <p:spPr bwMode="auto">
          <a:xfrm>
            <a:off x="1043608" y="1268760"/>
            <a:ext cx="8064896" cy="5076825"/>
          </a:xfrm>
          <a:prstGeom prst="rect">
            <a:avLst/>
          </a:prstGeom>
          <a:noFill/>
          <a:ln w="9525">
            <a:noFill/>
            <a:miter lim="800000"/>
            <a:headEnd/>
            <a:tailEnd/>
          </a:ln>
          <a:effectLst/>
        </p:spPr>
      </p:pic>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1331640" y="2852936"/>
            <a:ext cx="7406640" cy="1472184"/>
          </a:xfrm>
        </p:spPr>
        <p:txBody>
          <a:bodyPr>
            <a:normAutofit/>
          </a:bodyPr>
          <a:lstStyle/>
          <a:p>
            <a:pPr algn="ctr"/>
            <a:r>
              <a:rPr lang="es-MX" sz="4400" b="1" cap="all" dirty="0" smtClean="0">
                <a:solidFill>
                  <a:schemeClr val="accent2">
                    <a:lumMod val="50000"/>
                  </a:schemeClr>
                </a:solidFill>
                <a:latin typeface="Calibri" pitchFamily="34" charset="0"/>
                <a:ea typeface="Arial Unicode MS" pitchFamily="34" charset="-128"/>
                <a:cs typeface="Arial Unicode MS" pitchFamily="34" charset="-128"/>
              </a:rPr>
              <a:t>T</a:t>
            </a:r>
            <a:r>
              <a:rPr lang="es-MX" sz="3600" b="1" cap="all" dirty="0" smtClean="0">
                <a:solidFill>
                  <a:schemeClr val="accent2">
                    <a:lumMod val="50000"/>
                  </a:schemeClr>
                </a:solidFill>
                <a:latin typeface="Calibri" pitchFamily="34" charset="0"/>
                <a:ea typeface="Arial Unicode MS" pitchFamily="34" charset="-128"/>
                <a:cs typeface="Arial Unicode MS" pitchFamily="34" charset="-128"/>
              </a:rPr>
              <a:t>exto</a:t>
            </a:r>
            <a:r>
              <a:rPr lang="es-MX" b="1" cap="all" dirty="0" smtClean="0">
                <a:solidFill>
                  <a:schemeClr val="accent2">
                    <a:lumMod val="50000"/>
                  </a:schemeClr>
                </a:solidFill>
                <a:latin typeface="Calibri" pitchFamily="34" charset="0"/>
                <a:ea typeface="Arial Unicode MS" pitchFamily="34" charset="-128"/>
                <a:cs typeface="Arial Unicode MS" pitchFamily="34" charset="-128"/>
              </a:rPr>
              <a:t> d</a:t>
            </a:r>
            <a:r>
              <a:rPr lang="es-MX" sz="3600" b="1" cap="all" dirty="0" smtClean="0">
                <a:solidFill>
                  <a:schemeClr val="accent2">
                    <a:lumMod val="50000"/>
                  </a:schemeClr>
                </a:solidFill>
                <a:latin typeface="Calibri" pitchFamily="34" charset="0"/>
                <a:ea typeface="Arial Unicode MS" pitchFamily="34" charset="-128"/>
                <a:cs typeface="Arial Unicode MS" pitchFamily="34" charset="-128"/>
              </a:rPr>
              <a:t>el</a:t>
            </a:r>
            <a:r>
              <a:rPr lang="es-MX" b="1" cap="all" dirty="0" smtClean="0">
                <a:solidFill>
                  <a:schemeClr val="accent2">
                    <a:lumMod val="50000"/>
                  </a:schemeClr>
                </a:solidFill>
                <a:latin typeface="Calibri" pitchFamily="34" charset="0"/>
                <a:ea typeface="Arial Unicode MS" pitchFamily="34" charset="-128"/>
                <a:cs typeface="Arial Unicode MS" pitchFamily="34" charset="-128"/>
              </a:rPr>
              <a:t> </a:t>
            </a:r>
            <a:r>
              <a:rPr lang="es-MX" sz="4400" b="1" cap="all" dirty="0" smtClean="0">
                <a:solidFill>
                  <a:schemeClr val="accent2">
                    <a:lumMod val="50000"/>
                  </a:schemeClr>
                </a:solidFill>
                <a:latin typeface="Calibri" pitchFamily="34" charset="0"/>
                <a:ea typeface="Arial Unicode MS" pitchFamily="34" charset="-128"/>
                <a:cs typeface="Arial Unicode MS" pitchFamily="34" charset="-128"/>
              </a:rPr>
              <a:t>M</a:t>
            </a:r>
            <a:r>
              <a:rPr lang="es-MX" sz="3600" b="1" cap="all" dirty="0" smtClean="0">
                <a:solidFill>
                  <a:schemeClr val="accent2">
                    <a:lumMod val="50000"/>
                  </a:schemeClr>
                </a:solidFill>
                <a:latin typeface="Calibri" pitchFamily="34" charset="0"/>
                <a:ea typeface="Arial Unicode MS" pitchFamily="34" charset="-128"/>
                <a:cs typeface="Arial Unicode MS" pitchFamily="34" charset="-128"/>
              </a:rPr>
              <a:t>arco </a:t>
            </a:r>
            <a:r>
              <a:rPr lang="es-MX" sz="4400" b="1" cap="all" dirty="0" smtClean="0">
                <a:solidFill>
                  <a:schemeClr val="accent2">
                    <a:lumMod val="50000"/>
                  </a:schemeClr>
                </a:solidFill>
                <a:latin typeface="Calibri" pitchFamily="34" charset="0"/>
                <a:ea typeface="Arial Unicode MS" pitchFamily="34" charset="-128"/>
                <a:cs typeface="Arial Unicode MS" pitchFamily="34" charset="-128"/>
              </a:rPr>
              <a:t>L</a:t>
            </a:r>
            <a:r>
              <a:rPr lang="es-MX" sz="3600" b="1" cap="all" dirty="0" smtClean="0">
                <a:solidFill>
                  <a:schemeClr val="accent2">
                    <a:lumMod val="50000"/>
                  </a:schemeClr>
                </a:solidFill>
                <a:latin typeface="Calibri" pitchFamily="34" charset="0"/>
                <a:ea typeface="Arial Unicode MS" pitchFamily="34" charset="-128"/>
                <a:cs typeface="Arial Unicode MS" pitchFamily="34" charset="-128"/>
              </a:rPr>
              <a:t>egal</a:t>
            </a:r>
            <a:endParaRPr lang="es-ES" sz="3600" b="1" cap="all" dirty="0">
              <a:solidFill>
                <a:schemeClr val="accent2">
                  <a:lumMod val="50000"/>
                </a:schemeClr>
              </a:solidFill>
              <a:latin typeface="Calibri" pitchFamily="34" charset="0"/>
              <a:ea typeface="Arial Unicode MS" pitchFamily="34" charset="-128"/>
              <a:cs typeface="Arial Unicode MS" pitchFamily="34" charset="-128"/>
            </a:endParaRPr>
          </a:p>
        </p:txBody>
      </p:sp>
      <p:sp>
        <p:nvSpPr>
          <p:cNvPr id="6" name="5 Marcador de número de diapositiva"/>
          <p:cNvSpPr>
            <a:spLocks noGrp="1"/>
          </p:cNvSpPr>
          <p:nvPr>
            <p:ph type="sldNum" sz="quarter" idx="12"/>
          </p:nvPr>
        </p:nvSpPr>
        <p:spPr/>
        <p:txBody>
          <a:bodyPr/>
          <a:lstStyle/>
          <a:p>
            <a:fld id="{C37F2360-BF1B-4647-9123-F23E58E1ACB8}" type="slidenum">
              <a:rPr lang="es-GT" smtClean="0"/>
              <a:pPr/>
              <a:t>23</a:t>
            </a:fld>
            <a:endParaRPr lang="es-G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C37F2360-BF1B-4647-9123-F23E58E1ACB8}" type="slidenum">
              <a:rPr lang="es-GT" smtClean="0"/>
              <a:pPr/>
              <a:t>24</a:t>
            </a:fld>
            <a:endParaRPr lang="es-GT" dirty="0"/>
          </a:p>
        </p:txBody>
      </p:sp>
      <p:pic>
        <p:nvPicPr>
          <p:cNvPr id="35842" name="Picture 2"/>
          <p:cNvPicPr>
            <a:picLocks noChangeAspect="1" noChangeArrowheads="1"/>
          </p:cNvPicPr>
          <p:nvPr/>
        </p:nvPicPr>
        <p:blipFill>
          <a:blip r:embed="rId2" cstate="print"/>
          <a:srcRect/>
          <a:stretch>
            <a:fillRect/>
          </a:stretch>
        </p:blipFill>
        <p:spPr bwMode="auto">
          <a:xfrm>
            <a:off x="2771800" y="1124744"/>
            <a:ext cx="5473030" cy="7200800"/>
          </a:xfrm>
          <a:prstGeom prst="rect">
            <a:avLst/>
          </a:prstGeom>
          <a:noFill/>
          <a:ln w="9525">
            <a:noFill/>
            <a:miter lim="800000"/>
            <a:headEnd/>
            <a:tailEnd/>
          </a:ln>
          <a:effectLst/>
        </p:spPr>
      </p:pic>
      <p:pic>
        <p:nvPicPr>
          <p:cNvPr id="35844" name="Picture 4" descr="http://i0.wp.com/www.infotecarios.com/wp-content/uploads/legal3.jpg"/>
          <p:cNvPicPr>
            <a:picLocks noChangeAspect="1" noChangeArrowheads="1"/>
          </p:cNvPicPr>
          <p:nvPr/>
        </p:nvPicPr>
        <p:blipFill>
          <a:blip r:embed="rId3" cstate="print"/>
          <a:srcRect/>
          <a:stretch>
            <a:fillRect/>
          </a:stretch>
        </p:blipFill>
        <p:spPr bwMode="auto">
          <a:xfrm>
            <a:off x="1043608" y="5013176"/>
            <a:ext cx="1742255" cy="1633364"/>
          </a:xfrm>
          <a:prstGeom prst="rect">
            <a:avLst/>
          </a:prstGeom>
          <a:noFill/>
        </p:spPr>
      </p:pic>
      <p:sp>
        <p:nvSpPr>
          <p:cNvPr id="7" name="1 Título"/>
          <p:cNvSpPr txBox="1">
            <a:spLocks/>
          </p:cNvSpPr>
          <p:nvPr/>
        </p:nvSpPr>
        <p:spPr>
          <a:xfrm>
            <a:off x="1691681" y="476672"/>
            <a:ext cx="6840759" cy="720080"/>
          </a:xfrm>
          <a:prstGeom prst="rect">
            <a:avLst/>
          </a:prstGeom>
        </p:spPr>
        <p:txBody>
          <a:bodyPr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GT" sz="2800" b="1" i="0" u="none" strike="noStrike" kern="1200" cap="all" spc="0" normalizeH="0" baseline="0" noProof="0" dirty="0" smtClean="0">
                <a:ln>
                  <a:noFill/>
                </a:ln>
                <a:solidFill>
                  <a:schemeClr val="bg1"/>
                </a:solidFill>
                <a:effectLst/>
                <a:uLnTx/>
                <a:uFillTx/>
                <a:latin typeface="Calibri" pitchFamily="34" charset="0"/>
                <a:ea typeface="+mj-ea"/>
                <a:cs typeface="+mj-cs"/>
              </a:rPr>
              <a:t>Marco Legal</a:t>
            </a:r>
            <a:endParaRPr kumimoji="0" lang="es-ES" sz="2800" b="1" i="0" u="none" strike="noStrike" kern="1200" cap="all" spc="0" normalizeH="0" baseline="0" noProof="0" dirty="0">
              <a:ln>
                <a:noFill/>
              </a:ln>
              <a:solidFill>
                <a:schemeClr val="bg1"/>
              </a:solidFill>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C37F2360-BF1B-4647-9123-F23E58E1ACB8}" type="slidenum">
              <a:rPr lang="es-GT" smtClean="0"/>
              <a:pPr/>
              <a:t>25</a:t>
            </a:fld>
            <a:endParaRPr lang="es-GT" dirty="0"/>
          </a:p>
        </p:txBody>
      </p:sp>
      <p:pic>
        <p:nvPicPr>
          <p:cNvPr id="39938" name="Picture 2"/>
          <p:cNvPicPr>
            <a:picLocks noChangeAspect="1" noChangeArrowheads="1"/>
          </p:cNvPicPr>
          <p:nvPr/>
        </p:nvPicPr>
        <p:blipFill>
          <a:blip r:embed="rId2" cstate="print"/>
          <a:srcRect/>
          <a:stretch>
            <a:fillRect/>
          </a:stretch>
        </p:blipFill>
        <p:spPr bwMode="auto">
          <a:xfrm>
            <a:off x="2627784" y="1124744"/>
            <a:ext cx="5386387" cy="5518150"/>
          </a:xfrm>
          <a:prstGeom prst="rect">
            <a:avLst/>
          </a:prstGeom>
          <a:noFill/>
          <a:ln w="9525">
            <a:noFill/>
            <a:miter lim="800000"/>
            <a:headEnd/>
            <a:tailEnd/>
          </a:ln>
          <a:effectLst/>
        </p:spPr>
      </p:pic>
      <p:pic>
        <p:nvPicPr>
          <p:cNvPr id="39942" name="Picture 6" descr="Resultado de imagen para marco legal imagenes"/>
          <p:cNvPicPr>
            <a:picLocks noChangeAspect="1" noChangeArrowheads="1"/>
          </p:cNvPicPr>
          <p:nvPr/>
        </p:nvPicPr>
        <p:blipFill>
          <a:blip r:embed="rId3" cstate="print"/>
          <a:srcRect/>
          <a:stretch>
            <a:fillRect/>
          </a:stretch>
        </p:blipFill>
        <p:spPr bwMode="auto">
          <a:xfrm>
            <a:off x="1043608" y="5589240"/>
            <a:ext cx="1368152" cy="104298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C37F2360-BF1B-4647-9123-F23E58E1ACB8}" type="slidenum">
              <a:rPr lang="es-GT" smtClean="0"/>
              <a:pPr/>
              <a:t>26</a:t>
            </a:fld>
            <a:endParaRPr lang="es-GT" dirty="0"/>
          </a:p>
        </p:txBody>
      </p:sp>
      <p:pic>
        <p:nvPicPr>
          <p:cNvPr id="41988" name="Picture 4"/>
          <p:cNvPicPr>
            <a:picLocks noChangeAspect="1" noChangeArrowheads="1"/>
          </p:cNvPicPr>
          <p:nvPr/>
        </p:nvPicPr>
        <p:blipFill>
          <a:blip r:embed="rId2" cstate="print"/>
          <a:srcRect/>
          <a:stretch>
            <a:fillRect/>
          </a:stretch>
        </p:blipFill>
        <p:spPr bwMode="auto">
          <a:xfrm>
            <a:off x="2483768" y="2060848"/>
            <a:ext cx="5904656" cy="8890000"/>
          </a:xfrm>
          <a:prstGeom prst="rect">
            <a:avLst/>
          </a:prstGeom>
          <a:noFill/>
          <a:ln w="9525">
            <a:noFill/>
            <a:miter lim="800000"/>
            <a:headEnd/>
            <a:tailEnd/>
          </a:ln>
          <a:effectLst/>
        </p:spPr>
      </p:pic>
      <p:pic>
        <p:nvPicPr>
          <p:cNvPr id="41990" name="Picture 6" descr="Resultado de imagen para marco legal imagenes"/>
          <p:cNvPicPr>
            <a:picLocks noChangeAspect="1" noChangeArrowheads="1"/>
          </p:cNvPicPr>
          <p:nvPr/>
        </p:nvPicPr>
        <p:blipFill>
          <a:blip r:embed="rId3" cstate="print"/>
          <a:srcRect/>
          <a:stretch>
            <a:fillRect/>
          </a:stretch>
        </p:blipFill>
        <p:spPr bwMode="auto">
          <a:xfrm>
            <a:off x="1043608" y="4941168"/>
            <a:ext cx="1752600" cy="1657351"/>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http://cvh.cpymeadeneu.com.ar/img/posibles/marcolegal7.jpg"/>
          <p:cNvPicPr>
            <a:picLocks noChangeAspect="1" noChangeArrowheads="1"/>
          </p:cNvPicPr>
          <p:nvPr/>
        </p:nvPicPr>
        <p:blipFill>
          <a:blip r:embed="rId2" cstate="print"/>
          <a:srcRect/>
          <a:stretch>
            <a:fillRect/>
          </a:stretch>
        </p:blipFill>
        <p:spPr bwMode="auto">
          <a:xfrm>
            <a:off x="1043608" y="5589240"/>
            <a:ext cx="1522512" cy="1268760"/>
          </a:xfrm>
          <a:prstGeom prst="rect">
            <a:avLst/>
          </a:prstGeom>
          <a:noFill/>
        </p:spPr>
      </p:pic>
      <p:sp>
        <p:nvSpPr>
          <p:cNvPr id="6" name="5 Marcador de número de diapositiva"/>
          <p:cNvSpPr>
            <a:spLocks noGrp="1"/>
          </p:cNvSpPr>
          <p:nvPr>
            <p:ph type="sldNum" sz="quarter" idx="12"/>
          </p:nvPr>
        </p:nvSpPr>
        <p:spPr/>
        <p:txBody>
          <a:bodyPr/>
          <a:lstStyle/>
          <a:p>
            <a:fld id="{C37F2360-BF1B-4647-9123-F23E58E1ACB8}" type="slidenum">
              <a:rPr lang="es-GT" smtClean="0"/>
              <a:pPr/>
              <a:t>27</a:t>
            </a:fld>
            <a:endParaRPr lang="es-GT" dirty="0"/>
          </a:p>
        </p:txBody>
      </p:sp>
      <p:pic>
        <p:nvPicPr>
          <p:cNvPr id="43010" name="Picture 2"/>
          <p:cNvPicPr>
            <a:picLocks noChangeAspect="1" noChangeArrowheads="1"/>
          </p:cNvPicPr>
          <p:nvPr/>
        </p:nvPicPr>
        <p:blipFill>
          <a:blip r:embed="rId3" cstate="print"/>
          <a:srcRect/>
          <a:stretch>
            <a:fillRect/>
          </a:stretch>
        </p:blipFill>
        <p:spPr bwMode="auto">
          <a:xfrm>
            <a:off x="2411760" y="1556792"/>
            <a:ext cx="5386387" cy="46116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C37F2360-BF1B-4647-9123-F23E58E1ACB8}" type="slidenum">
              <a:rPr lang="es-GT" smtClean="0"/>
              <a:pPr/>
              <a:t>28</a:t>
            </a:fld>
            <a:endParaRPr lang="es-GT" dirty="0"/>
          </a:p>
        </p:txBody>
      </p:sp>
      <p:pic>
        <p:nvPicPr>
          <p:cNvPr id="44034" name="Picture 2"/>
          <p:cNvPicPr>
            <a:picLocks noChangeAspect="1" noChangeArrowheads="1"/>
          </p:cNvPicPr>
          <p:nvPr/>
        </p:nvPicPr>
        <p:blipFill>
          <a:blip r:embed="rId2" cstate="print"/>
          <a:srcRect/>
          <a:stretch>
            <a:fillRect/>
          </a:stretch>
        </p:blipFill>
        <p:spPr bwMode="auto">
          <a:xfrm>
            <a:off x="2555776" y="1628800"/>
            <a:ext cx="5386387" cy="3930650"/>
          </a:xfrm>
          <a:prstGeom prst="rect">
            <a:avLst/>
          </a:prstGeom>
          <a:noFill/>
          <a:ln w="9525">
            <a:noFill/>
            <a:miter lim="800000"/>
            <a:headEnd/>
            <a:tailEnd/>
          </a:ln>
          <a:effectLst/>
        </p:spPr>
      </p:pic>
      <p:pic>
        <p:nvPicPr>
          <p:cNvPr id="44036" name="Picture 4" descr="Imagen relacionada"/>
          <p:cNvPicPr>
            <a:picLocks noChangeAspect="1" noChangeArrowheads="1"/>
          </p:cNvPicPr>
          <p:nvPr/>
        </p:nvPicPr>
        <p:blipFill>
          <a:blip r:embed="rId3" cstate="print"/>
          <a:srcRect/>
          <a:stretch>
            <a:fillRect/>
          </a:stretch>
        </p:blipFill>
        <p:spPr bwMode="auto">
          <a:xfrm>
            <a:off x="1043608" y="5303912"/>
            <a:ext cx="1482080" cy="1554088"/>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C37F2360-BF1B-4647-9123-F23E58E1ACB8}" type="slidenum">
              <a:rPr lang="es-GT" smtClean="0"/>
              <a:pPr/>
              <a:t>29</a:t>
            </a:fld>
            <a:endParaRPr lang="es-GT" dirty="0"/>
          </a:p>
        </p:txBody>
      </p:sp>
      <p:pic>
        <p:nvPicPr>
          <p:cNvPr id="45058" name="Picture 2"/>
          <p:cNvPicPr>
            <a:picLocks noChangeAspect="1" noChangeArrowheads="1"/>
          </p:cNvPicPr>
          <p:nvPr/>
        </p:nvPicPr>
        <p:blipFill>
          <a:blip r:embed="rId2" cstate="print"/>
          <a:srcRect/>
          <a:stretch>
            <a:fillRect/>
          </a:stretch>
        </p:blipFill>
        <p:spPr bwMode="auto">
          <a:xfrm>
            <a:off x="2195736" y="1484784"/>
            <a:ext cx="5905500" cy="4298950"/>
          </a:xfrm>
          <a:prstGeom prst="rect">
            <a:avLst/>
          </a:prstGeom>
          <a:noFill/>
          <a:ln w="9525">
            <a:noFill/>
            <a:miter lim="800000"/>
            <a:headEnd/>
            <a:tailEnd/>
          </a:ln>
          <a:effectLst/>
        </p:spPr>
      </p:pic>
      <p:pic>
        <p:nvPicPr>
          <p:cNvPr id="45060" name="Picture 4" descr="http://www.saren.gob.ve/wp-content/themes/wordpress_saren_theme/images/team/legal.png"/>
          <p:cNvPicPr>
            <a:picLocks noChangeAspect="1" noChangeArrowheads="1"/>
          </p:cNvPicPr>
          <p:nvPr/>
        </p:nvPicPr>
        <p:blipFill>
          <a:blip r:embed="rId3" cstate="print"/>
          <a:srcRect/>
          <a:stretch>
            <a:fillRect/>
          </a:stretch>
        </p:blipFill>
        <p:spPr bwMode="auto">
          <a:xfrm>
            <a:off x="1043608" y="5488247"/>
            <a:ext cx="1152128" cy="136975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3 Título"/>
          <p:cNvSpPr>
            <a:spLocks noGrp="1"/>
          </p:cNvSpPr>
          <p:nvPr>
            <p:ph type="ctrTitle"/>
          </p:nvPr>
        </p:nvSpPr>
        <p:spPr>
          <a:xfrm>
            <a:off x="1331640" y="332656"/>
            <a:ext cx="6840760" cy="840726"/>
          </a:xfrm>
        </p:spPr>
        <p:txBody>
          <a:bodyPr>
            <a:normAutofit/>
          </a:bodyPr>
          <a:lstStyle/>
          <a:p>
            <a:pPr algn="ctr"/>
            <a:r>
              <a:rPr lang="es-MX" sz="3600" b="1" dirty="0" smtClean="0">
                <a:solidFill>
                  <a:schemeClr val="bg1"/>
                </a:solidFill>
                <a:latin typeface="Calibri" pitchFamily="34" charset="0"/>
                <a:ea typeface="Arial Unicode MS" pitchFamily="34" charset="-128"/>
                <a:cs typeface="Arial Unicode MS" pitchFamily="34" charset="-128"/>
              </a:rPr>
              <a:t>M</a:t>
            </a:r>
            <a:r>
              <a:rPr lang="es-MX" sz="2800" b="1" dirty="0" smtClean="0">
                <a:solidFill>
                  <a:schemeClr val="bg1"/>
                </a:solidFill>
                <a:latin typeface="Calibri" pitchFamily="34" charset="0"/>
                <a:ea typeface="Arial Unicode MS" pitchFamily="34" charset="-128"/>
                <a:cs typeface="Arial Unicode MS" pitchFamily="34" charset="-128"/>
              </a:rPr>
              <a:t>ARCO </a:t>
            </a:r>
            <a:r>
              <a:rPr lang="es-MX" sz="3600" b="1" dirty="0" smtClean="0">
                <a:solidFill>
                  <a:schemeClr val="bg1"/>
                </a:solidFill>
                <a:latin typeface="Calibri" pitchFamily="34" charset="0"/>
                <a:ea typeface="Arial Unicode MS" pitchFamily="34" charset="-128"/>
                <a:cs typeface="Arial Unicode MS" pitchFamily="34" charset="-128"/>
              </a:rPr>
              <a:t>L</a:t>
            </a:r>
            <a:r>
              <a:rPr lang="es-MX" sz="2800" b="1" dirty="0" smtClean="0">
                <a:solidFill>
                  <a:schemeClr val="bg1"/>
                </a:solidFill>
                <a:latin typeface="Calibri" pitchFamily="34" charset="0"/>
                <a:ea typeface="Arial Unicode MS" pitchFamily="34" charset="-128"/>
                <a:cs typeface="Arial Unicode MS" pitchFamily="34" charset="-128"/>
              </a:rPr>
              <a:t>EGAL</a:t>
            </a:r>
            <a:endParaRPr lang="es-GT" sz="3600" b="1" dirty="0" smtClean="0">
              <a:solidFill>
                <a:schemeClr val="bg1"/>
              </a:solidFill>
              <a:latin typeface="Calibri" pitchFamily="34" charset="0"/>
              <a:ea typeface="Arial Unicode MS" pitchFamily="34" charset="-128"/>
              <a:cs typeface="Arial Unicode MS" pitchFamily="34" charset="-128"/>
            </a:endParaRPr>
          </a:p>
        </p:txBody>
      </p:sp>
      <p:sp>
        <p:nvSpPr>
          <p:cNvPr id="4" name="3 Marcador de número de diapositiva"/>
          <p:cNvSpPr>
            <a:spLocks noGrp="1"/>
          </p:cNvSpPr>
          <p:nvPr>
            <p:ph type="sldNum" sz="quarter" idx="12"/>
          </p:nvPr>
        </p:nvSpPr>
        <p:spPr/>
        <p:txBody>
          <a:bodyPr/>
          <a:lstStyle/>
          <a:p>
            <a:fld id="{C37F2360-BF1B-4647-9123-F23E58E1ACB8}" type="slidenum">
              <a:rPr lang="es-GT" smtClean="0"/>
              <a:pPr/>
              <a:t>3</a:t>
            </a:fld>
            <a:endParaRPr lang="es-GT" dirty="0"/>
          </a:p>
        </p:txBody>
      </p:sp>
      <p:sp>
        <p:nvSpPr>
          <p:cNvPr id="5" name="4 Rectángulo"/>
          <p:cNvSpPr/>
          <p:nvPr/>
        </p:nvSpPr>
        <p:spPr>
          <a:xfrm>
            <a:off x="1043608" y="1270501"/>
            <a:ext cx="7848872" cy="1200329"/>
          </a:xfrm>
          <a:prstGeom prst="rect">
            <a:avLst/>
          </a:prstGeom>
        </p:spPr>
        <p:txBody>
          <a:bodyPr wrap="square">
            <a:spAutoFit/>
          </a:bodyPr>
          <a:lstStyle/>
          <a:p>
            <a:pPr algn="just"/>
            <a:r>
              <a:rPr lang="es-MX" b="1" dirty="0" smtClean="0">
                <a:solidFill>
                  <a:srgbClr val="17365D"/>
                </a:solidFill>
                <a:latin typeface="Calibri" pitchFamily="34" charset="0"/>
                <a:ea typeface="Arial Unicode MS" pitchFamily="34" charset="-128"/>
                <a:cs typeface="Arial Unicode MS" pitchFamily="34" charset="-128"/>
              </a:rPr>
              <a:t>El marco legal relacionado al traslado de recursos públicos en calidad de subsidios y subvenciones a personas individuales, entidades del sector privado y del sector externo denominados Entes Receptores de Transferencias, se encuentra contenido en las disposiciones siguientes:</a:t>
            </a:r>
          </a:p>
        </p:txBody>
      </p:sp>
      <p:pic>
        <p:nvPicPr>
          <p:cNvPr id="16386" name="Picture 2" descr="http://2.bp.blogspot.com/-1mLdHtsd9-U/UEzxI5X4thI/AAAAAAAAABI/nLX7GKdB0Jw/s1600/leyes1.jpg"/>
          <p:cNvPicPr>
            <a:picLocks noChangeAspect="1" noChangeArrowheads="1"/>
          </p:cNvPicPr>
          <p:nvPr/>
        </p:nvPicPr>
        <p:blipFill>
          <a:blip r:embed="rId2" cstate="print"/>
          <a:srcRect/>
          <a:stretch>
            <a:fillRect/>
          </a:stretch>
        </p:blipFill>
        <p:spPr bwMode="auto">
          <a:xfrm>
            <a:off x="0" y="4365104"/>
            <a:ext cx="1753025" cy="2448272"/>
          </a:xfrm>
          <a:prstGeom prst="rect">
            <a:avLst/>
          </a:prstGeom>
          <a:noFill/>
        </p:spPr>
      </p:pic>
      <p:graphicFrame>
        <p:nvGraphicFramePr>
          <p:cNvPr id="7" name="6 Diagrama"/>
          <p:cNvGraphicFramePr/>
          <p:nvPr/>
        </p:nvGraphicFramePr>
        <p:xfrm>
          <a:off x="1835696" y="2249488"/>
          <a:ext cx="7056784"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C37F2360-BF1B-4647-9123-F23E58E1ACB8}" type="slidenum">
              <a:rPr lang="es-GT" smtClean="0"/>
              <a:pPr/>
              <a:t>30</a:t>
            </a:fld>
            <a:endParaRPr lang="es-GT" dirty="0"/>
          </a:p>
        </p:txBody>
      </p:sp>
      <p:pic>
        <p:nvPicPr>
          <p:cNvPr id="46084" name="Picture 4" descr="Resultado de imagen para marco legal imagenes"/>
          <p:cNvPicPr>
            <a:picLocks noChangeAspect="1" noChangeArrowheads="1"/>
          </p:cNvPicPr>
          <p:nvPr/>
        </p:nvPicPr>
        <p:blipFill>
          <a:blip r:embed="rId2" cstate="print"/>
          <a:srcRect/>
          <a:stretch>
            <a:fillRect/>
          </a:stretch>
        </p:blipFill>
        <p:spPr bwMode="auto">
          <a:xfrm>
            <a:off x="1115616" y="5085184"/>
            <a:ext cx="1552575" cy="1552576"/>
          </a:xfrm>
          <a:prstGeom prst="rect">
            <a:avLst/>
          </a:prstGeom>
          <a:noFill/>
        </p:spPr>
      </p:pic>
      <p:pic>
        <p:nvPicPr>
          <p:cNvPr id="38914" name="Picture 2"/>
          <p:cNvPicPr>
            <a:picLocks noChangeAspect="1" noChangeArrowheads="1"/>
          </p:cNvPicPr>
          <p:nvPr/>
        </p:nvPicPr>
        <p:blipFill>
          <a:blip r:embed="rId3" cstate="print"/>
          <a:srcRect/>
          <a:stretch>
            <a:fillRect/>
          </a:stretch>
        </p:blipFill>
        <p:spPr bwMode="auto">
          <a:xfrm>
            <a:off x="2195736" y="2852936"/>
            <a:ext cx="5910262" cy="1628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042AED99-7FB4-404E-8A97-64753DCE42EC}" type="slidenum">
              <a:rPr kumimoji="0" lang="en-US" smtClean="0"/>
              <a:pPr/>
              <a:t>31</a:t>
            </a:fld>
            <a:endParaRPr kumimoji="0" lang="en-US" dirty="0"/>
          </a:p>
        </p:txBody>
      </p:sp>
      <p:pic>
        <p:nvPicPr>
          <p:cNvPr id="35848" name="Picture 8" descr="https://encrypted-tbn2.gstatic.com/images?q=tbn:ANd9GcTYfhzLJrvEqLOuN8ZQksd0fihZ8O81cpzoA-FdvPwlAKFdtsWt"/>
          <p:cNvPicPr>
            <a:picLocks noChangeAspect="1" noChangeArrowheads="1"/>
          </p:cNvPicPr>
          <p:nvPr/>
        </p:nvPicPr>
        <p:blipFill>
          <a:blip r:embed="rId2" cstate="print"/>
          <a:srcRect/>
          <a:stretch>
            <a:fillRect/>
          </a:stretch>
        </p:blipFill>
        <p:spPr bwMode="auto">
          <a:xfrm>
            <a:off x="1043608" y="5949280"/>
            <a:ext cx="1108354" cy="730871"/>
          </a:xfrm>
          <a:prstGeom prst="rect">
            <a:avLst/>
          </a:prstGeom>
          <a:noFill/>
        </p:spPr>
      </p:pic>
      <p:pic>
        <p:nvPicPr>
          <p:cNvPr id="35849" name="Picture 9"/>
          <p:cNvPicPr>
            <a:picLocks noChangeAspect="1" noChangeArrowheads="1"/>
          </p:cNvPicPr>
          <p:nvPr/>
        </p:nvPicPr>
        <p:blipFill>
          <a:blip r:embed="rId3" cstate="print"/>
          <a:srcRect/>
          <a:stretch>
            <a:fillRect/>
          </a:stretch>
        </p:blipFill>
        <p:spPr bwMode="auto">
          <a:xfrm>
            <a:off x="2699792" y="1484784"/>
            <a:ext cx="5853112" cy="4946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042AED99-7FB4-404E-8A97-64753DCE42EC}" type="slidenum">
              <a:rPr kumimoji="0" lang="en-US" smtClean="0"/>
              <a:pPr/>
              <a:t>32</a:t>
            </a:fld>
            <a:endParaRPr kumimoji="0" lang="en-US" dirty="0"/>
          </a:p>
        </p:txBody>
      </p:sp>
      <p:pic>
        <p:nvPicPr>
          <p:cNvPr id="47106" name="Picture 2"/>
          <p:cNvPicPr>
            <a:picLocks noChangeAspect="1" noChangeArrowheads="1"/>
          </p:cNvPicPr>
          <p:nvPr/>
        </p:nvPicPr>
        <p:blipFill>
          <a:blip r:embed="rId2" cstate="print"/>
          <a:srcRect/>
          <a:stretch>
            <a:fillRect/>
          </a:stretch>
        </p:blipFill>
        <p:spPr bwMode="auto">
          <a:xfrm>
            <a:off x="2123728" y="1556792"/>
            <a:ext cx="6671766" cy="4380890"/>
          </a:xfrm>
          <a:prstGeom prst="rect">
            <a:avLst/>
          </a:prstGeom>
          <a:noFill/>
          <a:ln w="9525">
            <a:noFill/>
            <a:miter lim="800000"/>
            <a:headEnd/>
            <a:tailEnd/>
          </a:ln>
          <a:effectLst/>
        </p:spPr>
      </p:pic>
      <p:pic>
        <p:nvPicPr>
          <p:cNvPr id="47110" name="Picture 6" descr="http://www.globalti-facturaelectronica.com/images/imagenes/tic.jpg"/>
          <p:cNvPicPr>
            <a:picLocks noChangeAspect="1" noChangeArrowheads="1"/>
          </p:cNvPicPr>
          <p:nvPr/>
        </p:nvPicPr>
        <p:blipFill>
          <a:blip r:embed="rId3" cstate="print"/>
          <a:srcRect/>
          <a:stretch>
            <a:fillRect/>
          </a:stretch>
        </p:blipFill>
        <p:spPr bwMode="auto">
          <a:xfrm>
            <a:off x="1115616" y="5589240"/>
            <a:ext cx="1095605" cy="1035572"/>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1403648" y="2636912"/>
          <a:ext cx="6922016"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arcador de número de diapositiva"/>
          <p:cNvSpPr>
            <a:spLocks noGrp="1"/>
          </p:cNvSpPr>
          <p:nvPr>
            <p:ph type="sldNum" sz="quarter" idx="12"/>
          </p:nvPr>
        </p:nvSpPr>
        <p:spPr/>
        <p:txBody>
          <a:bodyPr>
            <a:normAutofit/>
          </a:bodyPr>
          <a:lstStyle/>
          <a:p>
            <a:fld id="{C37F2360-BF1B-4647-9123-F23E58E1ACB8}" type="slidenum">
              <a:rPr lang="es-GT" smtClean="0"/>
              <a:pPr/>
              <a:t>33</a:t>
            </a:fld>
            <a:endParaRPr lang="es-GT" dirty="0"/>
          </a:p>
        </p:txBody>
      </p:sp>
      <p:pic>
        <p:nvPicPr>
          <p:cNvPr id="37890" name="Picture 2" descr="Resultado de imagen para ministerio de finanzas publicas guatemala"/>
          <p:cNvPicPr>
            <a:picLocks noChangeAspect="1" noChangeArrowheads="1"/>
          </p:cNvPicPr>
          <p:nvPr/>
        </p:nvPicPr>
        <p:blipFill>
          <a:blip r:embed="rId7" cstate="print"/>
          <a:srcRect/>
          <a:stretch>
            <a:fillRect/>
          </a:stretch>
        </p:blipFill>
        <p:spPr bwMode="auto">
          <a:xfrm>
            <a:off x="1115616" y="1340768"/>
            <a:ext cx="2642716" cy="21602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37892" name="Picture 4" descr="Resultado de imagen para ministerio de finanzas publicas guatemala"/>
          <p:cNvPicPr>
            <a:picLocks noChangeAspect="1" noChangeArrowheads="1"/>
          </p:cNvPicPr>
          <p:nvPr/>
        </p:nvPicPr>
        <p:blipFill>
          <a:blip r:embed="rId8" cstate="print"/>
          <a:srcRect/>
          <a:stretch>
            <a:fillRect/>
          </a:stretch>
        </p:blipFill>
        <p:spPr bwMode="auto">
          <a:xfrm>
            <a:off x="6228184" y="4797152"/>
            <a:ext cx="2466975" cy="184785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87624" y="1181065"/>
            <a:ext cx="7632848" cy="5632311"/>
          </a:xfrm>
          <a:prstGeom prst="rect">
            <a:avLst/>
          </a:prstGeom>
        </p:spPr>
        <p:txBody>
          <a:bodyPr wrap="square">
            <a:spAutoFit/>
          </a:bodyPr>
          <a:lstStyle/>
          <a:p>
            <a:pPr algn="just"/>
            <a:r>
              <a:rPr lang="es-GT" sz="2000" b="1" dirty="0" smtClean="0">
                <a:solidFill>
                  <a:srgbClr val="17365D"/>
                </a:solidFill>
                <a:latin typeface="Calibri" pitchFamily="34" charset="0"/>
                <a:ea typeface="Arial Unicode MS" pitchFamily="34" charset="-128"/>
                <a:cs typeface="Arial Unicode MS" pitchFamily="34" charset="-128"/>
              </a:rPr>
              <a:t>El marco legal relacionado, establece que las Entidades Receptoras deberán presentar, </a:t>
            </a:r>
            <a:r>
              <a:rPr lang="es-GT" sz="2000" b="1" dirty="0" smtClean="0">
                <a:solidFill>
                  <a:srgbClr val="C00000"/>
                </a:solidFill>
                <a:latin typeface="Calibri" pitchFamily="34" charset="0"/>
                <a:ea typeface="Arial Unicode MS" pitchFamily="34" charset="-128"/>
                <a:cs typeface="Arial Unicode MS" pitchFamily="34" charset="-128"/>
              </a:rPr>
              <a:t>mensualmente</a:t>
            </a:r>
            <a:r>
              <a:rPr lang="es-GT" sz="2000" b="1" dirty="0" smtClean="0">
                <a:solidFill>
                  <a:srgbClr val="17365D"/>
                </a:solidFill>
                <a:latin typeface="Calibri" pitchFamily="34" charset="0"/>
                <a:ea typeface="Arial Unicode MS" pitchFamily="34" charset="-128"/>
                <a:cs typeface="Arial Unicode MS" pitchFamily="34" charset="-128"/>
              </a:rPr>
              <a:t>,  los Informes de Avance Físico y Financiero correspondientes a la ejecución de los recursos que le son trasladados en calidad de subsidio o subvención, de acuerdo al formato establecido.</a:t>
            </a:r>
          </a:p>
          <a:p>
            <a:pPr algn="just"/>
            <a:endParaRPr lang="es-MX" sz="2000" b="1" dirty="0" smtClean="0">
              <a:solidFill>
                <a:srgbClr val="17365D"/>
              </a:solidFill>
              <a:latin typeface="Calibri" pitchFamily="34" charset="0"/>
              <a:ea typeface="Arial Unicode MS" pitchFamily="34" charset="-128"/>
              <a:cs typeface="Arial Unicode MS" pitchFamily="34" charset="-128"/>
            </a:endParaRPr>
          </a:p>
          <a:p>
            <a:pPr algn="just"/>
            <a:r>
              <a:rPr lang="es-MX" sz="2000" b="1" dirty="0" smtClean="0">
                <a:solidFill>
                  <a:srgbClr val="17365D"/>
                </a:solidFill>
                <a:latin typeface="Calibri" pitchFamily="34" charset="0"/>
                <a:ea typeface="Arial Unicode MS" pitchFamily="34" charset="-128"/>
                <a:cs typeface="Arial Unicode MS" pitchFamily="34" charset="-128"/>
              </a:rPr>
              <a:t>Para dar cumplimiento al envío de los informes, así como brindar mayor transparencia en el uso de los recursos públicos, se deberá:</a:t>
            </a:r>
          </a:p>
          <a:p>
            <a:endParaRPr lang="es-ES" sz="2000" b="1" dirty="0" smtClean="0">
              <a:solidFill>
                <a:srgbClr val="17365D"/>
              </a:solidFill>
              <a:latin typeface="Calibri" pitchFamily="34" charset="0"/>
              <a:ea typeface="Arial Unicode MS" pitchFamily="34" charset="-128"/>
              <a:cs typeface="Arial Unicode MS" pitchFamily="34" charset="-128"/>
            </a:endParaRPr>
          </a:p>
          <a:p>
            <a:pPr marL="361950" lvl="0" indent="-361950" algn="just">
              <a:buFont typeface="Arial" pitchFamily="34" charset="0"/>
              <a:buChar char="•"/>
            </a:pPr>
            <a:r>
              <a:rPr lang="es-MX" sz="2000" b="1" dirty="0" smtClean="0">
                <a:solidFill>
                  <a:srgbClr val="17365D"/>
                </a:solidFill>
                <a:latin typeface="Calibri" pitchFamily="34" charset="0"/>
                <a:ea typeface="Arial Unicode MS" pitchFamily="34" charset="-128"/>
                <a:cs typeface="Arial Unicode MS" pitchFamily="34" charset="-128"/>
              </a:rPr>
              <a:t>Enviar los informes a las instancias mencionadas </a:t>
            </a:r>
            <a:r>
              <a:rPr lang="es-MX" sz="2000" b="1" dirty="0" smtClean="0">
                <a:solidFill>
                  <a:srgbClr val="C00000"/>
                </a:solidFill>
                <a:latin typeface="Calibri" pitchFamily="34" charset="0"/>
                <a:ea typeface="Arial Unicode MS" pitchFamily="34" charset="-128"/>
                <a:cs typeface="Arial Unicode MS" pitchFamily="34" charset="-128"/>
              </a:rPr>
              <a:t>dentro de los 10 días </a:t>
            </a:r>
            <a:r>
              <a:rPr lang="es-MX" sz="2000" b="1" dirty="0" smtClean="0">
                <a:solidFill>
                  <a:srgbClr val="17365D"/>
                </a:solidFill>
                <a:latin typeface="Calibri" pitchFamily="34" charset="0"/>
                <a:ea typeface="Arial Unicode MS" pitchFamily="34" charset="-128"/>
                <a:cs typeface="Arial Unicode MS" pitchFamily="34" charset="-128"/>
              </a:rPr>
              <a:t>posteriores al mes que corresponde la información presentada,</a:t>
            </a:r>
          </a:p>
          <a:p>
            <a:pPr marL="361950" lvl="0" indent="-361950" algn="just">
              <a:buFont typeface="Arial" pitchFamily="34" charset="0"/>
              <a:buChar char="•"/>
            </a:pPr>
            <a:r>
              <a:rPr lang="es-MX" sz="2000" b="1" dirty="0" smtClean="0">
                <a:solidFill>
                  <a:srgbClr val="17365D"/>
                </a:solidFill>
                <a:latin typeface="Calibri" pitchFamily="34" charset="0"/>
                <a:ea typeface="Arial Unicode MS" pitchFamily="34" charset="-128"/>
                <a:cs typeface="Arial Unicode MS" pitchFamily="34" charset="-128"/>
              </a:rPr>
              <a:t>Publicar en las </a:t>
            </a:r>
            <a:r>
              <a:rPr lang="es-MX" sz="2000" b="1" dirty="0" smtClean="0">
                <a:solidFill>
                  <a:srgbClr val="C00000"/>
                </a:solidFill>
                <a:latin typeface="Calibri" pitchFamily="34" charset="0"/>
                <a:ea typeface="Arial Unicode MS" pitchFamily="34" charset="-128"/>
                <a:cs typeface="Arial Unicode MS" pitchFamily="34" charset="-128"/>
              </a:rPr>
              <a:t>páginas de internet </a:t>
            </a:r>
            <a:r>
              <a:rPr lang="es-MX" sz="2000" b="1" dirty="0" smtClean="0">
                <a:solidFill>
                  <a:srgbClr val="17365D"/>
                </a:solidFill>
                <a:latin typeface="Calibri" pitchFamily="34" charset="0"/>
                <a:ea typeface="Arial Unicode MS" pitchFamily="34" charset="-128"/>
                <a:cs typeface="Arial Unicode MS" pitchFamily="34" charset="-128"/>
              </a:rPr>
              <a:t>de la Entidad Receptora de Transferencias, y de la Entidad Otorgante de los Recursos, los convenios, instrumentos de aprobación, Registro de Personas Individuales Beneficiadas, e informes de avance físico y financiero relacionados, a efecto que la información pueda ser consultada por los ciudadanos.</a:t>
            </a:r>
          </a:p>
        </p:txBody>
      </p:sp>
      <p:sp>
        <p:nvSpPr>
          <p:cNvPr id="5" name="3 Título"/>
          <p:cNvSpPr>
            <a:spLocks noGrp="1"/>
          </p:cNvSpPr>
          <p:nvPr>
            <p:ph type="title"/>
          </p:nvPr>
        </p:nvSpPr>
        <p:spPr>
          <a:xfrm>
            <a:off x="1907704" y="476672"/>
            <a:ext cx="6840760" cy="769288"/>
          </a:xfrm>
        </p:spPr>
        <p:txBody>
          <a:bodyPr>
            <a:normAutofit/>
          </a:bodyPr>
          <a:lstStyle/>
          <a:p>
            <a:pPr algn="ctr"/>
            <a:r>
              <a:rPr lang="es-MX" sz="3600" b="1" cap="all" dirty="0" smtClean="0">
                <a:solidFill>
                  <a:schemeClr val="bg1"/>
                </a:solidFill>
                <a:effectLst/>
                <a:latin typeface="Calibri" pitchFamily="34" charset="0"/>
                <a:ea typeface="Arial Unicode MS" pitchFamily="34" charset="-128"/>
                <a:cs typeface="Arial Unicode MS" pitchFamily="34" charset="-128"/>
              </a:rPr>
              <a:t>I</a:t>
            </a:r>
            <a:r>
              <a:rPr lang="es-MX" sz="2800" b="1" cap="all" dirty="0" smtClean="0">
                <a:solidFill>
                  <a:schemeClr val="bg1"/>
                </a:solidFill>
                <a:effectLst/>
                <a:latin typeface="Calibri" pitchFamily="34" charset="0"/>
                <a:ea typeface="Arial Unicode MS" pitchFamily="34" charset="-128"/>
                <a:cs typeface="Arial Unicode MS" pitchFamily="34" charset="-128"/>
              </a:rPr>
              <a:t>NFORMACIÓN  </a:t>
            </a:r>
            <a:r>
              <a:rPr lang="es-MX" sz="3600" b="1" cap="all" dirty="0" smtClean="0">
                <a:solidFill>
                  <a:schemeClr val="bg1"/>
                </a:solidFill>
                <a:effectLst/>
                <a:latin typeface="Calibri" pitchFamily="34" charset="0"/>
                <a:ea typeface="Arial Unicode MS" pitchFamily="34" charset="-128"/>
                <a:cs typeface="Arial Unicode MS" pitchFamily="34" charset="-128"/>
              </a:rPr>
              <a:t>G</a:t>
            </a:r>
            <a:r>
              <a:rPr lang="es-MX" sz="2800" b="1" cap="all" dirty="0" smtClean="0">
                <a:solidFill>
                  <a:schemeClr val="bg1"/>
                </a:solidFill>
                <a:effectLst/>
                <a:latin typeface="Calibri" pitchFamily="34" charset="0"/>
                <a:ea typeface="Arial Unicode MS" pitchFamily="34" charset="-128"/>
                <a:cs typeface="Arial Unicode MS" pitchFamily="34" charset="-128"/>
              </a:rPr>
              <a:t>ENERAL</a:t>
            </a:r>
            <a:endParaRPr lang="es-GT" sz="2800" b="1" cap="all" dirty="0" smtClean="0">
              <a:solidFill>
                <a:schemeClr val="bg1"/>
              </a:solidFill>
              <a:effectLst/>
              <a:latin typeface="Calibri" pitchFamily="34" charset="0"/>
              <a:ea typeface="Arial Unicode MS" pitchFamily="34" charset="-128"/>
              <a:cs typeface="Arial Unicode MS" pitchFamily="34" charset="-128"/>
            </a:endParaRPr>
          </a:p>
        </p:txBody>
      </p:sp>
      <p:sp>
        <p:nvSpPr>
          <p:cNvPr id="6" name="5 Marcador de número de diapositiva"/>
          <p:cNvSpPr>
            <a:spLocks noGrp="1"/>
          </p:cNvSpPr>
          <p:nvPr>
            <p:ph type="sldNum" sz="quarter" idx="12"/>
          </p:nvPr>
        </p:nvSpPr>
        <p:spPr/>
        <p:txBody>
          <a:bodyPr>
            <a:normAutofit/>
          </a:bodyPr>
          <a:lstStyle/>
          <a:p>
            <a:fld id="{042AED99-7FB4-404E-8A97-64753DCE42EC}" type="slidenum">
              <a:rPr kumimoji="0" lang="en-US" smtClean="0"/>
              <a:pPr/>
              <a:t>4</a:t>
            </a:fld>
            <a:endParaRPr kumimoji="0"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59632" y="1484784"/>
            <a:ext cx="7560840" cy="5016758"/>
          </a:xfrm>
          <a:prstGeom prst="rect">
            <a:avLst/>
          </a:prstGeom>
        </p:spPr>
        <p:txBody>
          <a:bodyPr wrap="square">
            <a:spAutoFit/>
          </a:bodyPr>
          <a:lstStyle/>
          <a:p>
            <a:pPr lvl="0" algn="just"/>
            <a:r>
              <a:rPr lang="es-MX" sz="2000" b="1" dirty="0" smtClean="0">
                <a:solidFill>
                  <a:srgbClr val="17365D"/>
                </a:solidFill>
                <a:latin typeface="Calibri" pitchFamily="34" charset="0"/>
                <a:ea typeface="Arial Unicode MS" pitchFamily="34" charset="-128"/>
                <a:cs typeface="Arial Unicode MS" pitchFamily="34" charset="-128"/>
              </a:rPr>
              <a:t>Los Informes de Avance Físico y Financiero deberán ser presentados por las Entidades Receptoras de los Recursos ante las  siguientes instancias:</a:t>
            </a:r>
            <a:endParaRPr lang="es-GT" sz="2000" b="1" dirty="0" smtClean="0">
              <a:solidFill>
                <a:srgbClr val="17365D"/>
              </a:solidFill>
              <a:latin typeface="Calibri" pitchFamily="34" charset="0"/>
              <a:ea typeface="Arial Unicode MS" pitchFamily="34" charset="-128"/>
              <a:cs typeface="Arial Unicode MS" pitchFamily="34" charset="-128"/>
            </a:endParaRPr>
          </a:p>
          <a:p>
            <a:pPr algn="just"/>
            <a:endParaRPr lang="es-GT" sz="2000" b="1" dirty="0" smtClean="0">
              <a:solidFill>
                <a:srgbClr val="17365D"/>
              </a:solidFill>
              <a:latin typeface="Calibri" pitchFamily="34" charset="0"/>
              <a:ea typeface="Arial Unicode MS" pitchFamily="34" charset="-128"/>
              <a:cs typeface="Arial Unicode MS" pitchFamily="34" charset="-128"/>
            </a:endParaRPr>
          </a:p>
          <a:p>
            <a:pPr marL="819150" lvl="1" indent="-361950" algn="just">
              <a:buFont typeface="Wingdings" pitchFamily="2" charset="2"/>
              <a:buChar char="§"/>
            </a:pPr>
            <a:r>
              <a:rPr lang="es-GT" sz="2000" b="1" dirty="0" smtClean="0">
                <a:solidFill>
                  <a:srgbClr val="C00000"/>
                </a:solidFill>
                <a:latin typeface="Calibri" pitchFamily="34" charset="0"/>
                <a:ea typeface="Arial Unicode MS" pitchFamily="34" charset="-128"/>
                <a:cs typeface="Arial Unicode MS" pitchFamily="34" charset="-128"/>
              </a:rPr>
              <a:t>Entidad Otorgante de los Recursos </a:t>
            </a:r>
            <a:r>
              <a:rPr lang="es-GT" sz="2000" b="1" dirty="0" smtClean="0">
                <a:solidFill>
                  <a:srgbClr val="17365D"/>
                </a:solidFill>
                <a:latin typeface="Calibri" pitchFamily="34" charset="0"/>
                <a:ea typeface="Arial Unicode MS" pitchFamily="34" charset="-128"/>
                <a:cs typeface="Arial Unicode MS" pitchFamily="34" charset="-128"/>
              </a:rPr>
              <a:t>(perteneciente a la Administración Central, Descentralizadas,  Autónomas o Empresas Públicas, según  corresponda).</a:t>
            </a:r>
          </a:p>
          <a:p>
            <a:pPr marL="819150" lvl="1" indent="-361950" algn="just"/>
            <a:endParaRPr lang="es-GT" sz="2000" b="1" dirty="0" smtClean="0">
              <a:solidFill>
                <a:srgbClr val="17365D"/>
              </a:solidFill>
              <a:latin typeface="Calibri" pitchFamily="34" charset="0"/>
              <a:ea typeface="Arial Unicode MS" pitchFamily="34" charset="-128"/>
              <a:cs typeface="Arial Unicode MS" pitchFamily="34" charset="-128"/>
            </a:endParaRPr>
          </a:p>
          <a:p>
            <a:pPr marL="819150" lvl="1" indent="-361950" algn="just">
              <a:buFont typeface="Wingdings" pitchFamily="2" charset="2"/>
              <a:buChar char="§"/>
            </a:pPr>
            <a:r>
              <a:rPr lang="es-GT" sz="2000" b="1" dirty="0" smtClean="0">
                <a:solidFill>
                  <a:srgbClr val="C00000"/>
                </a:solidFill>
                <a:latin typeface="Calibri" pitchFamily="34" charset="0"/>
                <a:ea typeface="Arial Unicode MS" pitchFamily="34" charset="-128"/>
                <a:cs typeface="Arial Unicode MS" pitchFamily="34" charset="-128"/>
              </a:rPr>
              <a:t>Contraloría General de Cuentas,</a:t>
            </a:r>
          </a:p>
          <a:p>
            <a:pPr marL="819150" lvl="1" indent="-361950" algn="just">
              <a:buFont typeface="Wingdings" pitchFamily="2" charset="2"/>
              <a:buChar char="§"/>
            </a:pPr>
            <a:endParaRPr lang="es-GT" sz="2000" b="1" dirty="0" smtClean="0">
              <a:solidFill>
                <a:srgbClr val="17365D"/>
              </a:solidFill>
              <a:latin typeface="Calibri" pitchFamily="34" charset="0"/>
              <a:ea typeface="Arial Unicode MS" pitchFamily="34" charset="-128"/>
              <a:cs typeface="Arial Unicode MS" pitchFamily="34" charset="-128"/>
            </a:endParaRPr>
          </a:p>
          <a:p>
            <a:pPr marL="819150" lvl="1" indent="-361950" algn="just">
              <a:buFont typeface="Wingdings" pitchFamily="2" charset="2"/>
              <a:buChar char="§"/>
            </a:pPr>
            <a:r>
              <a:rPr lang="es-GT" sz="2000" b="1" dirty="0" smtClean="0">
                <a:solidFill>
                  <a:srgbClr val="C00000"/>
                </a:solidFill>
                <a:latin typeface="Calibri" pitchFamily="34" charset="0"/>
                <a:ea typeface="Arial Unicode MS" pitchFamily="34" charset="-128"/>
                <a:cs typeface="Arial Unicode MS" pitchFamily="34" charset="-128"/>
              </a:rPr>
              <a:t>Congreso de la República de Guatemala, y</a:t>
            </a:r>
          </a:p>
          <a:p>
            <a:pPr marL="819150" lvl="1" indent="-361950" algn="just"/>
            <a:endParaRPr lang="es-GT" sz="2000" b="1" dirty="0" smtClean="0">
              <a:solidFill>
                <a:srgbClr val="C00000"/>
              </a:solidFill>
              <a:latin typeface="Calibri" pitchFamily="34" charset="0"/>
              <a:ea typeface="Arial Unicode MS" pitchFamily="34" charset="-128"/>
              <a:cs typeface="Arial Unicode MS" pitchFamily="34" charset="-128"/>
            </a:endParaRPr>
          </a:p>
          <a:p>
            <a:pPr marL="819150" lvl="1" indent="-361950" algn="just">
              <a:buFont typeface="Wingdings" pitchFamily="2" charset="2"/>
              <a:buChar char="§"/>
            </a:pPr>
            <a:r>
              <a:rPr lang="es-GT" sz="2000" b="1" dirty="0" smtClean="0">
                <a:solidFill>
                  <a:srgbClr val="C00000"/>
                </a:solidFill>
                <a:latin typeface="Calibri" pitchFamily="34" charset="0"/>
                <a:ea typeface="Arial Unicode MS" pitchFamily="34" charset="-128"/>
                <a:cs typeface="Arial Unicode MS" pitchFamily="34" charset="-128"/>
              </a:rPr>
              <a:t>Ministerio de Finanzas Públicas.</a:t>
            </a:r>
          </a:p>
          <a:p>
            <a:pPr marL="361950" indent="-361950" algn="just">
              <a:buFont typeface="Wingdings" pitchFamily="2" charset="2"/>
              <a:buChar char="§"/>
            </a:pPr>
            <a:endParaRPr lang="es-GT" sz="2000" b="1" dirty="0" smtClean="0">
              <a:solidFill>
                <a:srgbClr val="17365D"/>
              </a:solidFill>
              <a:latin typeface="Calibri" pitchFamily="34" charset="0"/>
              <a:ea typeface="Arial Unicode MS" pitchFamily="34" charset="-128"/>
              <a:cs typeface="Arial Unicode MS" pitchFamily="34" charset="-128"/>
            </a:endParaRPr>
          </a:p>
          <a:p>
            <a:pPr marL="361950" indent="-361950" algn="just"/>
            <a:r>
              <a:rPr lang="es-GT" sz="2000" b="1" dirty="0" smtClean="0">
                <a:solidFill>
                  <a:srgbClr val="17365D"/>
                </a:solidFill>
                <a:latin typeface="Calibri" pitchFamily="34" charset="0"/>
                <a:ea typeface="Arial Unicode MS" pitchFamily="34" charset="-128"/>
                <a:cs typeface="Arial Unicode MS" pitchFamily="34" charset="-128"/>
              </a:rPr>
              <a:t>Los informes deben enviarse también en </a:t>
            </a:r>
            <a:r>
              <a:rPr lang="es-GT" sz="2000" b="1" dirty="0" smtClean="0">
                <a:solidFill>
                  <a:srgbClr val="C00000"/>
                </a:solidFill>
                <a:latin typeface="Calibri" pitchFamily="34" charset="0"/>
                <a:ea typeface="Arial Unicode MS" pitchFamily="34" charset="-128"/>
                <a:cs typeface="Arial Unicode MS" pitchFamily="34" charset="-128"/>
              </a:rPr>
              <a:t>forma digital</a:t>
            </a:r>
            <a:r>
              <a:rPr lang="es-GT" sz="2000" b="1" dirty="0" smtClean="0">
                <a:solidFill>
                  <a:srgbClr val="17365D"/>
                </a:solidFill>
                <a:latin typeface="Calibri" pitchFamily="34" charset="0"/>
                <a:ea typeface="Arial Unicode MS" pitchFamily="34" charset="-128"/>
                <a:cs typeface="Arial Unicode MS" pitchFamily="34" charset="-128"/>
              </a:rPr>
              <a:t>.</a:t>
            </a:r>
          </a:p>
          <a:p>
            <a:pPr marL="361950" indent="-361950" algn="just"/>
            <a:endParaRPr lang="es-GT" sz="2000" b="1" dirty="0" smtClean="0">
              <a:solidFill>
                <a:srgbClr val="17365D"/>
              </a:solidFill>
              <a:latin typeface="Calibri" pitchFamily="34" charset="0"/>
              <a:ea typeface="Arial Unicode MS" pitchFamily="34" charset="-128"/>
              <a:cs typeface="Arial Unicode MS" pitchFamily="34" charset="-128"/>
            </a:endParaRPr>
          </a:p>
        </p:txBody>
      </p:sp>
      <p:sp>
        <p:nvSpPr>
          <p:cNvPr id="5" name="3 Título"/>
          <p:cNvSpPr>
            <a:spLocks noGrp="1"/>
          </p:cNvSpPr>
          <p:nvPr>
            <p:ph type="title"/>
          </p:nvPr>
        </p:nvSpPr>
        <p:spPr>
          <a:xfrm>
            <a:off x="1907704" y="476672"/>
            <a:ext cx="6840760" cy="769288"/>
          </a:xfrm>
        </p:spPr>
        <p:txBody>
          <a:bodyPr>
            <a:normAutofit/>
          </a:bodyPr>
          <a:lstStyle/>
          <a:p>
            <a:pPr algn="ctr"/>
            <a:r>
              <a:rPr lang="es-MX" sz="3600" b="1" cap="all" dirty="0" smtClean="0">
                <a:solidFill>
                  <a:schemeClr val="bg1"/>
                </a:solidFill>
                <a:effectLst/>
                <a:latin typeface="Calibri" pitchFamily="34" charset="0"/>
                <a:ea typeface="Arial Unicode MS" pitchFamily="34" charset="-128"/>
                <a:cs typeface="Arial Unicode MS" pitchFamily="34" charset="-128"/>
              </a:rPr>
              <a:t>I</a:t>
            </a:r>
            <a:r>
              <a:rPr lang="es-MX" sz="2800" b="1" cap="all" dirty="0" smtClean="0">
                <a:solidFill>
                  <a:schemeClr val="bg1"/>
                </a:solidFill>
                <a:effectLst/>
                <a:latin typeface="Calibri" pitchFamily="34" charset="0"/>
                <a:ea typeface="Arial Unicode MS" pitchFamily="34" charset="-128"/>
                <a:cs typeface="Arial Unicode MS" pitchFamily="34" charset="-128"/>
              </a:rPr>
              <a:t>NFORMACIÓN </a:t>
            </a:r>
            <a:r>
              <a:rPr lang="es-MX" sz="3600" b="1" cap="all" dirty="0" smtClean="0">
                <a:solidFill>
                  <a:schemeClr val="bg1"/>
                </a:solidFill>
                <a:effectLst/>
                <a:latin typeface="Calibri" pitchFamily="34" charset="0"/>
                <a:ea typeface="Arial Unicode MS" pitchFamily="34" charset="-128"/>
                <a:cs typeface="Arial Unicode MS" pitchFamily="34" charset="-128"/>
              </a:rPr>
              <a:t>G</a:t>
            </a:r>
            <a:r>
              <a:rPr lang="es-MX" sz="2800" b="1" cap="all" dirty="0" smtClean="0">
                <a:solidFill>
                  <a:schemeClr val="bg1"/>
                </a:solidFill>
                <a:effectLst/>
                <a:latin typeface="Calibri" pitchFamily="34" charset="0"/>
                <a:ea typeface="Arial Unicode MS" pitchFamily="34" charset="-128"/>
                <a:cs typeface="Arial Unicode MS" pitchFamily="34" charset="-128"/>
              </a:rPr>
              <a:t>ENERAL</a:t>
            </a:r>
            <a:endParaRPr lang="es-GT" sz="2800" b="1" cap="all" dirty="0" smtClean="0">
              <a:solidFill>
                <a:schemeClr val="bg1"/>
              </a:solidFill>
              <a:effectLst/>
              <a:latin typeface="Calibri" pitchFamily="34" charset="0"/>
              <a:ea typeface="Arial Unicode MS" pitchFamily="34" charset="-128"/>
              <a:cs typeface="Arial Unicode MS" pitchFamily="34" charset="-128"/>
            </a:endParaRPr>
          </a:p>
        </p:txBody>
      </p:sp>
      <p:sp>
        <p:nvSpPr>
          <p:cNvPr id="6" name="5 Marcador de número de diapositiva"/>
          <p:cNvSpPr>
            <a:spLocks noGrp="1"/>
          </p:cNvSpPr>
          <p:nvPr>
            <p:ph type="sldNum" sz="quarter" idx="12"/>
          </p:nvPr>
        </p:nvSpPr>
        <p:spPr/>
        <p:txBody>
          <a:bodyPr>
            <a:normAutofit/>
          </a:bodyPr>
          <a:lstStyle/>
          <a:p>
            <a:fld id="{042AED99-7FB4-404E-8A97-64753DCE42EC}" type="slidenum">
              <a:rPr kumimoji="0" lang="en-US" smtClean="0"/>
              <a:pPr/>
              <a:t>5</a:t>
            </a:fld>
            <a:endParaRPr kumimoji="0"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a:xfrm>
            <a:off x="827584" y="260648"/>
            <a:ext cx="7920880" cy="985312"/>
          </a:xfrm>
        </p:spPr>
        <p:txBody>
          <a:bodyPr>
            <a:noAutofit/>
          </a:bodyPr>
          <a:lstStyle/>
          <a:p>
            <a:pPr algn="ctr"/>
            <a:r>
              <a:rPr lang="es-MX" sz="1800" b="1" cap="all" dirty="0" smtClean="0">
                <a:solidFill>
                  <a:schemeClr val="bg1"/>
                </a:solidFill>
                <a:effectLst/>
                <a:latin typeface="Calibri" pitchFamily="34" charset="0"/>
                <a:ea typeface="Arial Unicode MS" pitchFamily="34" charset="-128"/>
                <a:cs typeface="Arial Unicode MS" pitchFamily="34" charset="-128"/>
              </a:rPr>
              <a:t>Renglones bajo los cuales se programan las transferencias DIRECTAS A PERSONAS INDIVIDUALES, al sector privado y al sector externo</a:t>
            </a:r>
            <a:endParaRPr lang="es-GT" sz="1800" b="1" cap="all" dirty="0" smtClean="0">
              <a:solidFill>
                <a:schemeClr val="bg1"/>
              </a:solidFill>
              <a:effectLst/>
              <a:latin typeface="Calibri" pitchFamily="34" charset="0"/>
              <a:ea typeface="Arial Unicode MS" pitchFamily="34" charset="-128"/>
              <a:cs typeface="Arial Unicode MS" pitchFamily="34" charset="-128"/>
            </a:endParaRPr>
          </a:p>
        </p:txBody>
      </p:sp>
      <p:sp>
        <p:nvSpPr>
          <p:cNvPr id="4" name="3 Marcador de número de diapositiva"/>
          <p:cNvSpPr>
            <a:spLocks noGrp="1"/>
          </p:cNvSpPr>
          <p:nvPr>
            <p:ph type="sldNum" sz="quarter" idx="12"/>
          </p:nvPr>
        </p:nvSpPr>
        <p:spPr/>
        <p:txBody>
          <a:bodyPr>
            <a:normAutofit/>
          </a:bodyPr>
          <a:lstStyle/>
          <a:p>
            <a:fld id="{042AED99-7FB4-404E-8A97-64753DCE42EC}" type="slidenum">
              <a:rPr kumimoji="0" lang="en-US" smtClean="0"/>
              <a:pPr/>
              <a:t>6</a:t>
            </a:fld>
            <a:endParaRPr kumimoji="0" lang="en-US" dirty="0"/>
          </a:p>
        </p:txBody>
      </p:sp>
      <p:pic>
        <p:nvPicPr>
          <p:cNvPr id="2" name="Picture 1"/>
          <p:cNvPicPr>
            <a:picLocks noChangeAspect="1" noChangeArrowheads="1"/>
          </p:cNvPicPr>
          <p:nvPr/>
        </p:nvPicPr>
        <p:blipFill>
          <a:blip r:embed="rId3" cstate="print"/>
          <a:srcRect/>
          <a:stretch>
            <a:fillRect/>
          </a:stretch>
        </p:blipFill>
        <p:spPr bwMode="auto">
          <a:xfrm>
            <a:off x="1979712" y="1080120"/>
            <a:ext cx="5638178" cy="5805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9" y="1700808"/>
            <a:ext cx="2592288" cy="3816424"/>
          </a:xfrm>
        </p:spPr>
        <p:txBody>
          <a:bodyPr>
            <a:normAutofit fontScale="90000"/>
          </a:bodyPr>
          <a:lstStyle/>
          <a:p>
            <a:pPr algn="ctr"/>
            <a:r>
              <a:rPr lang="es-ES" sz="3600" b="1" cap="all" dirty="0" smtClean="0">
                <a:solidFill>
                  <a:schemeClr val="accent2">
                    <a:lumMod val="50000"/>
                  </a:schemeClr>
                </a:solidFill>
                <a:latin typeface="Calibri" pitchFamily="34" charset="0"/>
                <a:ea typeface="Arial Unicode MS" pitchFamily="34" charset="-128"/>
                <a:cs typeface="Arial Unicode MS" pitchFamily="34" charset="-128"/>
              </a:rPr>
              <a:t>D</a:t>
            </a:r>
            <a:r>
              <a:rPr lang="es-ES" sz="2800" b="1" cap="all" dirty="0" smtClean="0">
                <a:solidFill>
                  <a:schemeClr val="accent2">
                    <a:lumMod val="50000"/>
                  </a:schemeClr>
                </a:solidFill>
                <a:latin typeface="Calibri" pitchFamily="34" charset="0"/>
                <a:ea typeface="Arial Unicode MS" pitchFamily="34" charset="-128"/>
                <a:cs typeface="Arial Unicode MS" pitchFamily="34" charset="-128"/>
              </a:rPr>
              <a:t>escripción del </a:t>
            </a:r>
            <a:r>
              <a:rPr lang="es-ES" sz="3600" b="1" cap="all" dirty="0" smtClean="0">
                <a:solidFill>
                  <a:schemeClr val="accent2">
                    <a:lumMod val="50000"/>
                  </a:schemeClr>
                </a:solidFill>
                <a:latin typeface="Calibri" pitchFamily="34" charset="0"/>
                <a:ea typeface="Arial Unicode MS" pitchFamily="34" charset="-128"/>
                <a:cs typeface="Arial Unicode MS" pitchFamily="34" charset="-128"/>
              </a:rPr>
              <a:t>F</a:t>
            </a:r>
            <a:r>
              <a:rPr lang="es-ES" sz="2800" b="1" cap="all" dirty="0" smtClean="0">
                <a:solidFill>
                  <a:schemeClr val="accent2">
                    <a:lumMod val="50000"/>
                  </a:schemeClr>
                </a:solidFill>
                <a:latin typeface="Calibri" pitchFamily="34" charset="0"/>
                <a:ea typeface="Arial Unicode MS" pitchFamily="34" charset="-128"/>
                <a:cs typeface="Arial Unicode MS" pitchFamily="34" charset="-128"/>
              </a:rPr>
              <a:t>ormato para la elaboración de los </a:t>
            </a:r>
            <a:br>
              <a:rPr lang="es-ES" sz="2800" b="1" cap="all" dirty="0" smtClean="0">
                <a:solidFill>
                  <a:schemeClr val="accent2">
                    <a:lumMod val="50000"/>
                  </a:schemeClr>
                </a:solidFill>
                <a:latin typeface="Calibri" pitchFamily="34" charset="0"/>
                <a:ea typeface="Arial Unicode MS" pitchFamily="34" charset="-128"/>
                <a:cs typeface="Arial Unicode MS" pitchFamily="34" charset="-128"/>
              </a:rPr>
            </a:br>
            <a:r>
              <a:rPr lang="es-ES" sz="3600" b="1" cap="all" dirty="0" smtClean="0">
                <a:solidFill>
                  <a:schemeClr val="accent2">
                    <a:lumMod val="50000"/>
                  </a:schemeClr>
                </a:solidFill>
                <a:latin typeface="Calibri" pitchFamily="34" charset="0"/>
                <a:ea typeface="Arial Unicode MS" pitchFamily="34" charset="-128"/>
                <a:cs typeface="Arial Unicode MS" pitchFamily="34" charset="-128"/>
              </a:rPr>
              <a:t>i</a:t>
            </a:r>
            <a:r>
              <a:rPr lang="es-ES" sz="2800" b="1" cap="all" dirty="0" smtClean="0">
                <a:solidFill>
                  <a:schemeClr val="accent2">
                    <a:lumMod val="50000"/>
                  </a:schemeClr>
                </a:solidFill>
                <a:latin typeface="Calibri" pitchFamily="34" charset="0"/>
                <a:ea typeface="Arial Unicode MS" pitchFamily="34" charset="-128"/>
                <a:cs typeface="Arial Unicode MS" pitchFamily="34" charset="-128"/>
              </a:rPr>
              <a:t>nformes de </a:t>
            </a:r>
            <a:r>
              <a:rPr lang="es-ES" sz="3600" b="1" cap="all" dirty="0" smtClean="0">
                <a:solidFill>
                  <a:schemeClr val="accent2">
                    <a:lumMod val="50000"/>
                  </a:schemeClr>
                </a:solidFill>
                <a:latin typeface="Calibri" pitchFamily="34" charset="0"/>
                <a:ea typeface="Arial Unicode MS" pitchFamily="34" charset="-128"/>
                <a:cs typeface="Arial Unicode MS" pitchFamily="34" charset="-128"/>
              </a:rPr>
              <a:t>a</a:t>
            </a:r>
            <a:r>
              <a:rPr lang="es-ES" sz="2800" b="1" cap="all" dirty="0" smtClean="0">
                <a:solidFill>
                  <a:schemeClr val="accent2">
                    <a:lumMod val="50000"/>
                  </a:schemeClr>
                </a:solidFill>
                <a:latin typeface="Calibri" pitchFamily="34" charset="0"/>
                <a:ea typeface="Arial Unicode MS" pitchFamily="34" charset="-128"/>
                <a:cs typeface="Arial Unicode MS" pitchFamily="34" charset="-128"/>
              </a:rPr>
              <a:t>vance </a:t>
            </a:r>
            <a:r>
              <a:rPr lang="es-ES" sz="3600" b="1" cap="all" dirty="0" smtClean="0">
                <a:solidFill>
                  <a:schemeClr val="accent2">
                    <a:lumMod val="50000"/>
                  </a:schemeClr>
                </a:solidFill>
                <a:latin typeface="Calibri" pitchFamily="34" charset="0"/>
                <a:ea typeface="Arial Unicode MS" pitchFamily="34" charset="-128"/>
                <a:cs typeface="Arial Unicode MS" pitchFamily="34" charset="-128"/>
              </a:rPr>
              <a:t>f</a:t>
            </a:r>
            <a:r>
              <a:rPr lang="es-ES" sz="2800" b="1" cap="all" dirty="0" smtClean="0">
                <a:solidFill>
                  <a:schemeClr val="accent2">
                    <a:lumMod val="50000"/>
                  </a:schemeClr>
                </a:solidFill>
                <a:latin typeface="Calibri" pitchFamily="34" charset="0"/>
                <a:ea typeface="Arial Unicode MS" pitchFamily="34" charset="-128"/>
                <a:cs typeface="Arial Unicode MS" pitchFamily="34" charset="-128"/>
              </a:rPr>
              <a:t>ísico y </a:t>
            </a:r>
            <a:r>
              <a:rPr lang="es-ES" sz="3600" b="1" cap="all" dirty="0" smtClean="0">
                <a:solidFill>
                  <a:schemeClr val="accent2">
                    <a:lumMod val="50000"/>
                  </a:schemeClr>
                </a:solidFill>
                <a:latin typeface="Calibri" pitchFamily="34" charset="0"/>
                <a:ea typeface="Arial Unicode MS" pitchFamily="34" charset="-128"/>
                <a:cs typeface="Arial Unicode MS" pitchFamily="34" charset="-128"/>
              </a:rPr>
              <a:t>f</a:t>
            </a:r>
            <a:r>
              <a:rPr lang="es-ES" sz="2800" b="1" cap="all" dirty="0" smtClean="0">
                <a:solidFill>
                  <a:schemeClr val="accent2">
                    <a:lumMod val="50000"/>
                  </a:schemeClr>
                </a:solidFill>
                <a:latin typeface="Calibri" pitchFamily="34" charset="0"/>
                <a:ea typeface="Arial Unicode MS" pitchFamily="34" charset="-128"/>
                <a:cs typeface="Arial Unicode MS" pitchFamily="34" charset="-128"/>
              </a:rPr>
              <a:t>inanciero</a:t>
            </a:r>
            <a:endParaRPr lang="es-ES" sz="2800" b="1" cap="all" dirty="0">
              <a:solidFill>
                <a:schemeClr val="accent2">
                  <a:lumMod val="50000"/>
                </a:schemeClr>
              </a:solidFill>
              <a:latin typeface="Calibri" pitchFamily="34" charset="0"/>
              <a:ea typeface="Arial Unicode MS" pitchFamily="34" charset="-128"/>
              <a:cs typeface="Arial Unicode MS" pitchFamily="34" charset="-128"/>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7</a:t>
            </a:fld>
            <a:endParaRPr lang="es-GT" dirty="0"/>
          </a:p>
        </p:txBody>
      </p:sp>
      <p:pic>
        <p:nvPicPr>
          <p:cNvPr id="3" name="Picture 1"/>
          <p:cNvPicPr>
            <a:picLocks noChangeAspect="1" noChangeArrowheads="1"/>
          </p:cNvPicPr>
          <p:nvPr/>
        </p:nvPicPr>
        <p:blipFill>
          <a:blip r:embed="rId2" cstate="print"/>
          <a:srcRect/>
          <a:stretch>
            <a:fillRect/>
          </a:stretch>
        </p:blipFill>
        <p:spPr bwMode="auto">
          <a:xfrm>
            <a:off x="4067944" y="1268760"/>
            <a:ext cx="4339182" cy="5104953"/>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1" y="476672"/>
            <a:ext cx="6840759" cy="720080"/>
          </a:xfrm>
        </p:spPr>
        <p:txBody>
          <a:bodyPr>
            <a:normAutofit/>
          </a:bodyPr>
          <a:lstStyle/>
          <a:p>
            <a:pPr algn="ctr"/>
            <a:r>
              <a:rPr lang="es-ES" sz="3600" b="1" cap="all" dirty="0" smtClean="0">
                <a:solidFill>
                  <a:schemeClr val="bg1"/>
                </a:solidFill>
                <a:latin typeface="Calibri" pitchFamily="34" charset="0"/>
                <a:ea typeface="Arial Unicode MS" pitchFamily="34" charset="-128"/>
                <a:cs typeface="Arial Unicode MS" pitchFamily="34" charset="-128"/>
              </a:rPr>
              <a:t>D</a:t>
            </a:r>
            <a:r>
              <a:rPr lang="es-ES" sz="3100" b="1" cap="all" dirty="0" smtClean="0">
                <a:solidFill>
                  <a:schemeClr val="bg1"/>
                </a:solidFill>
                <a:latin typeface="Calibri" pitchFamily="34" charset="0"/>
                <a:ea typeface="Arial Unicode MS" pitchFamily="34" charset="-128"/>
                <a:cs typeface="Arial Unicode MS" pitchFamily="34" charset="-128"/>
              </a:rPr>
              <a:t>ESCRIPCIÓN</a:t>
            </a:r>
            <a:r>
              <a:rPr lang="es-ES" sz="3600" b="1" cap="all" dirty="0" smtClean="0">
                <a:solidFill>
                  <a:schemeClr val="bg1"/>
                </a:solidFill>
                <a:latin typeface="Calibri" pitchFamily="34" charset="0"/>
                <a:ea typeface="Arial Unicode MS" pitchFamily="34" charset="-128"/>
                <a:cs typeface="Arial Unicode MS" pitchFamily="34" charset="-128"/>
              </a:rPr>
              <a:t> D</a:t>
            </a:r>
            <a:r>
              <a:rPr lang="es-ES" sz="3100" b="1" cap="all" dirty="0" smtClean="0">
                <a:solidFill>
                  <a:schemeClr val="bg1"/>
                </a:solidFill>
                <a:latin typeface="Calibri" pitchFamily="34" charset="0"/>
                <a:ea typeface="Arial Unicode MS" pitchFamily="34" charset="-128"/>
                <a:cs typeface="Arial Unicode MS" pitchFamily="34" charset="-128"/>
              </a:rPr>
              <a:t>EL</a:t>
            </a:r>
            <a:r>
              <a:rPr lang="es-ES" sz="3600" b="1" cap="all" dirty="0" smtClean="0">
                <a:solidFill>
                  <a:schemeClr val="bg1"/>
                </a:solidFill>
                <a:latin typeface="Calibri" pitchFamily="34" charset="0"/>
                <a:ea typeface="Arial Unicode MS" pitchFamily="34" charset="-128"/>
                <a:cs typeface="Arial Unicode MS" pitchFamily="34" charset="-128"/>
              </a:rPr>
              <a:t> F</a:t>
            </a:r>
            <a:r>
              <a:rPr lang="es-ES" sz="3100" b="1" cap="all" dirty="0" smtClean="0">
                <a:solidFill>
                  <a:schemeClr val="bg1"/>
                </a:solidFill>
                <a:latin typeface="Calibri" pitchFamily="34" charset="0"/>
                <a:ea typeface="Arial Unicode MS" pitchFamily="34" charset="-128"/>
                <a:cs typeface="Arial Unicode MS" pitchFamily="34" charset="-128"/>
              </a:rPr>
              <a:t>ORMATO</a:t>
            </a:r>
            <a:endParaRPr lang="es-ES" sz="2800" cap="all" dirty="0">
              <a:solidFill>
                <a:schemeClr val="bg1"/>
              </a:solidFill>
              <a:effectLst/>
              <a:latin typeface="Calibri" pitchFamily="34" charset="0"/>
            </a:endParaRPr>
          </a:p>
        </p:txBody>
      </p:sp>
      <p:sp>
        <p:nvSpPr>
          <p:cNvPr id="6" name="5 Marcador de número de diapositiva"/>
          <p:cNvSpPr>
            <a:spLocks noGrp="1"/>
          </p:cNvSpPr>
          <p:nvPr>
            <p:ph type="sldNum" sz="quarter" idx="12"/>
          </p:nvPr>
        </p:nvSpPr>
        <p:spPr/>
        <p:txBody>
          <a:bodyPr>
            <a:normAutofit/>
          </a:bodyPr>
          <a:lstStyle/>
          <a:p>
            <a:fld id="{C37F2360-BF1B-4647-9123-F23E58E1ACB8}" type="slidenum">
              <a:rPr lang="es-GT" smtClean="0"/>
              <a:pPr/>
              <a:t>8</a:t>
            </a:fld>
            <a:endParaRPr lang="es-GT" dirty="0"/>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4088"/>
          <a:stretch/>
        </p:blipFill>
        <p:spPr bwMode="auto">
          <a:xfrm>
            <a:off x="1115616" y="4869160"/>
            <a:ext cx="7776864" cy="1800200"/>
          </a:xfrm>
          <a:prstGeom prst="rect">
            <a:avLst/>
          </a:prstGeom>
          <a:noFill/>
          <a:ln>
            <a:solidFill>
              <a:schemeClr val="bg2">
                <a:lumMod val="25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115616" y="2204864"/>
            <a:ext cx="7776864" cy="2585323"/>
          </a:xfrm>
          <a:prstGeom prst="rect">
            <a:avLst/>
          </a:prstGeom>
        </p:spPr>
        <p:txBody>
          <a:bodyPr wrap="square">
            <a:spAutoFit/>
          </a:bodyPr>
          <a:lstStyle/>
          <a:p>
            <a:pPr algn="just"/>
            <a:r>
              <a:rPr lang="es-ES" b="1" dirty="0" smtClean="0">
                <a:solidFill>
                  <a:srgbClr val="17365D"/>
                </a:solidFill>
                <a:latin typeface="Calibri" pitchFamily="34" charset="0"/>
              </a:rPr>
              <a:t>Responsable de la actualización de la información:  </a:t>
            </a:r>
            <a:r>
              <a:rPr lang="es-ES" b="1" cap="all" dirty="0" smtClean="0">
                <a:solidFill>
                  <a:schemeClr val="bg2">
                    <a:lumMod val="50000"/>
                  </a:schemeClr>
                </a:solidFill>
                <a:latin typeface="Calibri" pitchFamily="34" charset="0"/>
              </a:rPr>
              <a:t>N</a:t>
            </a:r>
            <a:r>
              <a:rPr lang="es-ES" b="1" dirty="0" smtClean="0">
                <a:solidFill>
                  <a:schemeClr val="bg2">
                    <a:lumMod val="50000"/>
                  </a:schemeClr>
                </a:solidFill>
                <a:latin typeface="Calibri" pitchFamily="34" charset="0"/>
              </a:rPr>
              <a:t>ombre del Representante Legal o en su defecto del representante del área financiera de la Entidad Receptora de Transferencias</a:t>
            </a:r>
            <a:r>
              <a:rPr lang="es-ES" b="1" cap="all" dirty="0" smtClean="0">
                <a:solidFill>
                  <a:schemeClr val="bg2">
                    <a:lumMod val="50000"/>
                  </a:schemeClr>
                </a:solidFill>
                <a:latin typeface="Calibri" pitchFamily="34" charset="0"/>
              </a:rPr>
              <a:t>.</a:t>
            </a:r>
          </a:p>
          <a:p>
            <a:pPr algn="just"/>
            <a:endParaRPr lang="es-ES" b="1" cap="all" dirty="0" smtClean="0">
              <a:solidFill>
                <a:schemeClr val="bg2">
                  <a:lumMod val="50000"/>
                </a:schemeClr>
              </a:solidFill>
              <a:latin typeface="Calibri" pitchFamily="34" charset="0"/>
            </a:endParaRPr>
          </a:p>
          <a:p>
            <a:pPr algn="just"/>
            <a:r>
              <a:rPr lang="es-ES" b="1" dirty="0" smtClean="0">
                <a:solidFill>
                  <a:srgbClr val="17365D"/>
                </a:solidFill>
                <a:latin typeface="Calibri" pitchFamily="34" charset="0"/>
              </a:rPr>
              <a:t>Informe correspondiente al mes de: </a:t>
            </a:r>
            <a:r>
              <a:rPr lang="es-ES" b="1" cap="all" dirty="0" smtClean="0">
                <a:solidFill>
                  <a:schemeClr val="bg2">
                    <a:lumMod val="50000"/>
                  </a:schemeClr>
                </a:solidFill>
                <a:latin typeface="Calibri" pitchFamily="34" charset="0"/>
              </a:rPr>
              <a:t>M</a:t>
            </a:r>
            <a:r>
              <a:rPr lang="es-ES" b="1" dirty="0" smtClean="0">
                <a:solidFill>
                  <a:schemeClr val="bg2">
                    <a:lumMod val="50000"/>
                  </a:schemeClr>
                </a:solidFill>
                <a:latin typeface="Calibri" pitchFamily="34" charset="0"/>
              </a:rPr>
              <a:t>es en el que se generó la información.</a:t>
            </a:r>
          </a:p>
          <a:p>
            <a:pPr algn="just"/>
            <a:endParaRPr lang="es-ES" b="1" dirty="0" smtClean="0">
              <a:solidFill>
                <a:schemeClr val="bg2">
                  <a:lumMod val="50000"/>
                </a:schemeClr>
              </a:solidFill>
              <a:latin typeface="Calibri" pitchFamily="34" charset="0"/>
            </a:endParaRPr>
          </a:p>
          <a:p>
            <a:pPr algn="just"/>
            <a:r>
              <a:rPr lang="es-ES" b="1" dirty="0" smtClean="0">
                <a:solidFill>
                  <a:srgbClr val="17365D"/>
                </a:solidFill>
                <a:latin typeface="Calibri" pitchFamily="34" charset="0"/>
              </a:rPr>
              <a:t>Fecha de actualización:  </a:t>
            </a:r>
            <a:r>
              <a:rPr lang="es-ES" b="1" dirty="0" smtClean="0">
                <a:solidFill>
                  <a:schemeClr val="bg2">
                    <a:lumMod val="50000"/>
                  </a:schemeClr>
                </a:solidFill>
                <a:latin typeface="Calibri" pitchFamily="34" charset="0"/>
              </a:rPr>
              <a:t>Anotar día, mes y año en que se rinde el informe. (Se recomienda que el informe se remita en un plazo que no exceda los 10 días  luego de finalizado el mes).</a:t>
            </a:r>
            <a:endParaRPr lang="es-GT" b="1" dirty="0">
              <a:solidFill>
                <a:schemeClr val="bg2">
                  <a:lumMod val="50000"/>
                </a:schemeClr>
              </a:solidFill>
            </a:endParaRPr>
          </a:p>
        </p:txBody>
      </p:sp>
      <p:sp>
        <p:nvSpPr>
          <p:cNvPr id="7" name="6 CuadroTexto"/>
          <p:cNvSpPr txBox="1"/>
          <p:nvPr/>
        </p:nvSpPr>
        <p:spPr>
          <a:xfrm>
            <a:off x="1547664" y="1268760"/>
            <a:ext cx="6840760" cy="923330"/>
          </a:xfrm>
          <a:prstGeom prst="rect">
            <a:avLst/>
          </a:prstGeom>
          <a:noFill/>
        </p:spPr>
        <p:txBody>
          <a:bodyPr wrap="square" rtlCol="0">
            <a:spAutoFit/>
          </a:bodyPr>
          <a:lstStyle/>
          <a:p>
            <a:pPr algn="ctr"/>
            <a:r>
              <a:rPr lang="es-MX" b="1" dirty="0" smtClean="0">
                <a:solidFill>
                  <a:srgbClr val="C00000"/>
                </a:solidFill>
                <a:latin typeface="Calibri" pitchFamily="34" charset="0"/>
              </a:rPr>
              <a:t>ANEXO “C”   DEF-1 </a:t>
            </a:r>
          </a:p>
          <a:p>
            <a:pPr algn="ctr"/>
            <a:r>
              <a:rPr lang="es-MX" b="1" dirty="0" smtClean="0">
                <a:solidFill>
                  <a:srgbClr val="C00000"/>
                </a:solidFill>
                <a:latin typeface="Calibri" pitchFamily="34" charset="0"/>
              </a:rPr>
              <a:t>Informe de avance físico y financiero de entidades receptoras de subsidios y subvenciones con recursos del Estado</a:t>
            </a:r>
            <a:endParaRPr lang="es-GT" b="1" dirty="0">
              <a:solidFill>
                <a:srgbClr val="C00000"/>
              </a:solidFill>
              <a:latin typeface="Calibri" pitchFamily="34" charset="0"/>
            </a:endParaRPr>
          </a:p>
        </p:txBody>
      </p:sp>
    </p:spTree>
    <p:extLst>
      <p:ext uri="{BB962C8B-B14F-4D97-AF65-F5344CB8AC3E}">
        <p14:creationId xmlns:p14="http://schemas.microsoft.com/office/powerpoint/2010/main" val="1622204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179512" y="548680"/>
            <a:ext cx="7327755" cy="504056"/>
          </a:xfrm>
          <a:prstGeom prst="rect">
            <a:avLst/>
          </a:prstGeom>
        </p:spPr>
        <p:txBody>
          <a:bodyPr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3100" b="1" i="0" u="none" strike="noStrike" kern="1200" cap="all"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s</a:t>
            </a:r>
            <a:r>
              <a:rPr kumimoji="0" lang="es-ES" sz="3100" b="1" i="0" u="none" strike="noStrike" kern="1200" spc="0" normalizeH="0" baseline="0" noProof="0" dirty="0" smtClean="0">
                <a:ln>
                  <a:noFill/>
                </a:ln>
                <a:solidFill>
                  <a:schemeClr val="bg1"/>
                </a:solidFill>
                <a:effectLst>
                  <a:outerShdw blurRad="50000" dist="30000" dir="5400000" algn="tl" rotWithShape="0">
                    <a:srgbClr val="000000">
                      <a:alpha val="30000"/>
                    </a:srgbClr>
                  </a:outerShdw>
                </a:effectLst>
                <a:uLnTx/>
                <a:uFillTx/>
                <a:latin typeface="Calibri" pitchFamily="34" charset="0"/>
                <a:ea typeface="Arial Unicode MS" pitchFamily="34" charset="-128"/>
                <a:cs typeface="Arial Unicode MS" pitchFamily="34" charset="-128"/>
              </a:rPr>
              <a:t>igue… Formato</a:t>
            </a:r>
            <a:endParaRPr kumimoji="0" lang="es-ES" sz="2800" b="0" i="0" u="none" strike="noStrike" kern="1200" spc="0" normalizeH="0" baseline="0" noProof="0" dirty="0">
              <a:ln>
                <a:noFill/>
              </a:ln>
              <a:solidFill>
                <a:schemeClr val="bg1"/>
              </a:solidFill>
              <a:effectLst/>
              <a:uLnTx/>
              <a:uFillTx/>
              <a:latin typeface="Calibri" pitchFamily="34" charset="0"/>
              <a:ea typeface="+mj-ea"/>
              <a:cs typeface="+mj-cs"/>
            </a:endParaRPr>
          </a:p>
        </p:txBody>
      </p:sp>
      <p:sp>
        <p:nvSpPr>
          <p:cNvPr id="10" name="9 Rectángulo"/>
          <p:cNvSpPr/>
          <p:nvPr/>
        </p:nvSpPr>
        <p:spPr>
          <a:xfrm>
            <a:off x="1259632" y="1306989"/>
            <a:ext cx="7704856" cy="5693866"/>
          </a:xfrm>
          <a:prstGeom prst="rect">
            <a:avLst/>
          </a:prstGeom>
        </p:spPr>
        <p:txBody>
          <a:bodyPr wrap="square">
            <a:spAutoFit/>
          </a:bodyPr>
          <a:lstStyle/>
          <a:p>
            <a:pPr marL="342900" indent="-342900" algn="just" defTabSz="266700">
              <a:buSzPct val="100000"/>
              <a:buAutoNum type="arabicPeriod"/>
            </a:pPr>
            <a:r>
              <a:rPr lang="es-ES" sz="1400" b="1" dirty="0" smtClean="0">
                <a:solidFill>
                  <a:srgbClr val="17365D"/>
                </a:solidFill>
                <a:latin typeface="Calibri" pitchFamily="34" charset="0"/>
              </a:rPr>
              <a:t>Nombre o razón social: </a:t>
            </a:r>
            <a:r>
              <a:rPr lang="es-ES" sz="1400" b="1" dirty="0" smtClean="0">
                <a:solidFill>
                  <a:schemeClr val="bg2">
                    <a:lumMod val="50000"/>
                  </a:schemeClr>
                </a:solidFill>
                <a:latin typeface="Calibri" pitchFamily="34" charset="0"/>
              </a:rPr>
              <a:t>Nombre  completo de la entidad receptora de  transferencia y sus  siglas si las tuviere. </a:t>
            </a:r>
            <a:r>
              <a:rPr lang="es-ES" sz="1400" b="1" dirty="0" smtClean="0">
                <a:solidFill>
                  <a:srgbClr val="17365D"/>
                </a:solidFill>
                <a:latin typeface="Calibri" pitchFamily="34" charset="0"/>
              </a:rPr>
              <a:t>	</a:t>
            </a:r>
          </a:p>
          <a:p>
            <a:pPr marL="342900" indent="-342900" algn="just" defTabSz="266700">
              <a:buSzPct val="100000"/>
              <a:buAutoNum type="arabicPeriod"/>
            </a:pPr>
            <a:r>
              <a:rPr lang="es-ES" sz="1400" b="1" dirty="0" smtClean="0">
                <a:solidFill>
                  <a:srgbClr val="17365D"/>
                </a:solidFill>
                <a:latin typeface="Calibri" pitchFamily="34" charset="0"/>
              </a:rPr>
              <a:t>Código de la entidad receptora: </a:t>
            </a:r>
            <a:r>
              <a:rPr lang="es-ES" sz="1400" b="1" dirty="0" smtClean="0">
                <a:solidFill>
                  <a:schemeClr val="bg2">
                    <a:lumMod val="50000"/>
                  </a:schemeClr>
                </a:solidFill>
                <a:latin typeface="Calibri" pitchFamily="34" charset="0"/>
              </a:rPr>
              <a:t>Número que se asigna en el Sistema de Contabilidad Integrada (SICOIN) a la entidad receptora de la transferencia.</a:t>
            </a:r>
          </a:p>
          <a:p>
            <a:pPr marL="342900" indent="-342900" algn="just" defTabSz="266700">
              <a:buSzPct val="100000"/>
              <a:buAutoNum type="arabicPeriod"/>
            </a:pPr>
            <a:r>
              <a:rPr lang="es-ES" sz="1400" b="1" dirty="0" smtClean="0">
                <a:solidFill>
                  <a:srgbClr val="17365D"/>
                </a:solidFill>
                <a:latin typeface="Calibri" pitchFamily="34" charset="0"/>
              </a:rPr>
              <a:t>NIT: </a:t>
            </a:r>
            <a:r>
              <a:rPr lang="es-ES" sz="1400" b="1" dirty="0" smtClean="0">
                <a:solidFill>
                  <a:schemeClr val="bg2">
                    <a:lumMod val="50000"/>
                  </a:schemeClr>
                </a:solidFill>
                <a:latin typeface="Calibri" pitchFamily="34" charset="0"/>
              </a:rPr>
              <a:t>Número de Identificación Tributaria de la entidad receptora de transferencia.</a:t>
            </a:r>
          </a:p>
          <a:p>
            <a:pPr marL="342900" indent="-342900" algn="just" defTabSz="266700">
              <a:buSzPct val="100000"/>
              <a:buFontTx/>
              <a:buAutoNum type="arabicPeriod"/>
            </a:pPr>
            <a:r>
              <a:rPr lang="es-MX" sz="1400" b="1" dirty="0" smtClean="0">
                <a:solidFill>
                  <a:srgbClr val="002060"/>
                </a:solidFill>
                <a:latin typeface="Calibri" pitchFamily="34" charset="0"/>
              </a:rPr>
              <a:t>Domicilio fiscal: </a:t>
            </a:r>
            <a:r>
              <a:rPr lang="es-MX" sz="1400" b="1" dirty="0" smtClean="0">
                <a:solidFill>
                  <a:schemeClr val="bg2">
                    <a:lumMod val="50000"/>
                  </a:schemeClr>
                </a:solidFill>
                <a:latin typeface="Calibri" pitchFamily="34" charset="0"/>
              </a:rPr>
              <a:t>Dirección o ubicación física de las oficinas de la entidad receptora de la transferencia.</a:t>
            </a:r>
          </a:p>
          <a:p>
            <a:pPr marL="342900" indent="-342900" algn="just" defTabSz="266700">
              <a:buSzPct val="100000"/>
              <a:buFontTx/>
              <a:buAutoNum type="arabicPeriod"/>
            </a:pPr>
            <a:r>
              <a:rPr lang="es-MX" sz="1400" b="1" dirty="0" smtClean="0">
                <a:solidFill>
                  <a:srgbClr val="002060"/>
                </a:solidFill>
                <a:latin typeface="Calibri" pitchFamily="34" charset="0"/>
              </a:rPr>
              <a:t>Página de internet y números telefónicos: </a:t>
            </a:r>
            <a:r>
              <a:rPr lang="es-MX" sz="1400" b="1" dirty="0" smtClean="0">
                <a:solidFill>
                  <a:schemeClr val="bg2">
                    <a:lumMod val="50000"/>
                  </a:schemeClr>
                </a:solidFill>
                <a:latin typeface="Calibri" pitchFamily="34" charset="0"/>
              </a:rPr>
              <a:t>Dirección de internet de la entidad receptora de la transferencia y </a:t>
            </a:r>
            <a:r>
              <a:rPr lang="es-MX" sz="1400" b="1" dirty="0" smtClean="0">
                <a:solidFill>
                  <a:srgbClr val="002060"/>
                </a:solidFill>
                <a:latin typeface="Calibri" pitchFamily="34" charset="0"/>
              </a:rPr>
              <a:t> </a:t>
            </a:r>
            <a:r>
              <a:rPr lang="es-MX" sz="1400" b="1" dirty="0" smtClean="0">
                <a:solidFill>
                  <a:schemeClr val="bg2">
                    <a:lumMod val="50000"/>
                  </a:schemeClr>
                </a:solidFill>
                <a:latin typeface="Calibri" pitchFamily="34" charset="0"/>
              </a:rPr>
              <a:t>Números telefónicos fijos de sus oficinas.</a:t>
            </a:r>
          </a:p>
          <a:p>
            <a:pPr marL="342900" indent="-342900" algn="just" defTabSz="266700">
              <a:buSzPct val="100000"/>
              <a:buAutoNum type="arabicPeriod" startAt="6"/>
            </a:pPr>
            <a:r>
              <a:rPr lang="es-ES" sz="1400" b="1" dirty="0" smtClean="0">
                <a:solidFill>
                  <a:srgbClr val="17365D"/>
                </a:solidFill>
                <a:latin typeface="Calibri" pitchFamily="34" charset="0"/>
              </a:rPr>
              <a:t>Nombre del representante legal: </a:t>
            </a:r>
            <a:r>
              <a:rPr lang="es-ES" sz="1400" b="1" dirty="0" smtClean="0">
                <a:solidFill>
                  <a:schemeClr val="bg2">
                    <a:lumMod val="50000"/>
                  </a:schemeClr>
                </a:solidFill>
                <a:latin typeface="Calibri" pitchFamily="34" charset="0"/>
              </a:rPr>
              <a:t>Nombre completo de la persona que legalmente ejerce la representación de la  entidad receptora de la transferencia.</a:t>
            </a:r>
            <a:endParaRPr lang="es-ES" sz="1400" b="1" dirty="0" smtClean="0">
              <a:solidFill>
                <a:srgbClr val="17365D"/>
              </a:solidFill>
              <a:latin typeface="Calibri" pitchFamily="34" charset="0"/>
            </a:endParaRPr>
          </a:p>
          <a:p>
            <a:pPr marL="342900" indent="-342900" algn="just" defTabSz="266700">
              <a:buSzPct val="100000"/>
              <a:buAutoNum type="arabicPeriod" startAt="6"/>
            </a:pPr>
            <a:r>
              <a:rPr lang="es-ES" sz="1400" b="1" dirty="0" smtClean="0">
                <a:solidFill>
                  <a:srgbClr val="17365D"/>
                </a:solidFill>
                <a:latin typeface="Calibri" pitchFamily="34" charset="0"/>
              </a:rPr>
              <a:t>Número y fecha del convenio : </a:t>
            </a:r>
            <a:r>
              <a:rPr lang="es-ES" sz="1400" b="1" dirty="0" smtClean="0">
                <a:solidFill>
                  <a:schemeClr val="bg2">
                    <a:lumMod val="50000"/>
                  </a:schemeClr>
                </a:solidFill>
                <a:latin typeface="Calibri" pitchFamily="34" charset="0"/>
              </a:rPr>
              <a:t>Número asignado al convenio y la fecha de celebración.</a:t>
            </a:r>
            <a:endParaRPr lang="es-ES" sz="1400" b="1" dirty="0" smtClean="0">
              <a:solidFill>
                <a:srgbClr val="17365D"/>
              </a:solidFill>
              <a:latin typeface="Calibri" pitchFamily="34" charset="0"/>
            </a:endParaRPr>
          </a:p>
          <a:p>
            <a:pPr marL="342900" indent="-342900" algn="just" defTabSz="266700">
              <a:buSzPct val="100000"/>
              <a:buAutoNum type="arabicPeriod" startAt="6"/>
            </a:pPr>
            <a:r>
              <a:rPr lang="es-ES" sz="1400" b="1" dirty="0" smtClean="0">
                <a:solidFill>
                  <a:srgbClr val="17365D"/>
                </a:solidFill>
                <a:latin typeface="Calibri" pitchFamily="34" charset="0"/>
              </a:rPr>
              <a:t>Número y fecha de la disposición legal que autoriza el convenio: </a:t>
            </a:r>
            <a:r>
              <a:rPr lang="es-ES" sz="1400" b="1" dirty="0" smtClean="0">
                <a:solidFill>
                  <a:schemeClr val="bg2">
                    <a:lumMod val="50000"/>
                  </a:schemeClr>
                </a:solidFill>
                <a:latin typeface="Calibri" pitchFamily="34" charset="0"/>
              </a:rPr>
              <a:t>Número que identifica al acuerdo , resolución u otro documento que aprueba el convenio y que sirve de base para que la entidad estatal  transfiera los recursos públicos.</a:t>
            </a:r>
          </a:p>
          <a:p>
            <a:pPr marL="342900" indent="-342900" algn="just" defTabSz="266700">
              <a:buSzPct val="100000"/>
              <a:buAutoNum type="arabicPeriod" startAt="6"/>
            </a:pPr>
            <a:r>
              <a:rPr lang="es-ES" sz="1400" b="1" dirty="0" smtClean="0">
                <a:solidFill>
                  <a:srgbClr val="17365D"/>
                </a:solidFill>
                <a:latin typeface="Calibri" pitchFamily="34" charset="0"/>
              </a:rPr>
              <a:t>Objetivo general del subsidio o subvención: </a:t>
            </a:r>
            <a:r>
              <a:rPr lang="es-ES" sz="1400" b="1" dirty="0" smtClean="0">
                <a:solidFill>
                  <a:schemeClr val="bg2">
                    <a:lumMod val="50000"/>
                  </a:schemeClr>
                </a:solidFill>
                <a:latin typeface="Calibri" pitchFamily="34" charset="0"/>
              </a:rPr>
              <a:t>Destino o finalidad para la cual se estableció la transferencia de recursos públicos en calidad de subsidio o subvención a  la entidad receptora de la transferencia (entidad no estatal).</a:t>
            </a:r>
          </a:p>
          <a:p>
            <a:pPr marL="342900" indent="-342900" algn="just" defTabSz="266700">
              <a:buSzPct val="100000"/>
              <a:buAutoNum type="arabicPeriod" startAt="6"/>
            </a:pPr>
            <a:r>
              <a:rPr lang="es-ES" sz="1400" b="1" dirty="0" smtClean="0">
                <a:solidFill>
                  <a:srgbClr val="17365D"/>
                </a:solidFill>
                <a:latin typeface="Calibri" pitchFamily="34" charset="0"/>
              </a:rPr>
              <a:t>Indicadores y resultados: </a:t>
            </a:r>
            <a:r>
              <a:rPr lang="es-ES" sz="1400" b="1" dirty="0" smtClean="0">
                <a:solidFill>
                  <a:schemeClr val="bg2">
                    <a:lumMod val="50000"/>
                  </a:schemeClr>
                </a:solidFill>
                <a:latin typeface="Calibri" pitchFamily="34" charset="0"/>
              </a:rPr>
              <a:t>Nombre del o los indicadores a que se dará seguimiento y logros que se pretende alcanzar por la entidad receptora de la transferencia,  	en un 	período presupuestario, según se establece  en el convenio.</a:t>
            </a:r>
          </a:p>
          <a:p>
            <a:pPr marL="266700" indent="-266700" algn="just" defTabSz="266700">
              <a:buSzPct val="100000"/>
            </a:pPr>
            <a:r>
              <a:rPr lang="es-ES" sz="1400" b="1" dirty="0" smtClean="0">
                <a:solidFill>
                  <a:srgbClr val="17365D"/>
                </a:solidFill>
                <a:latin typeface="Calibri" pitchFamily="34" charset="0"/>
              </a:rPr>
              <a:t>10. Nombre de la institución pública que otorga el subsidio o subvención: </a:t>
            </a:r>
            <a:r>
              <a:rPr lang="es-ES" sz="1400" b="1" dirty="0" smtClean="0">
                <a:solidFill>
                  <a:schemeClr val="bg2">
                    <a:lumMod val="50000"/>
                  </a:schemeClr>
                </a:solidFill>
                <a:latin typeface="Calibri" pitchFamily="34" charset="0"/>
              </a:rPr>
              <a:t>Nombre completo de la entidad estatal que traslada los recursos públicos.</a:t>
            </a:r>
          </a:p>
          <a:p>
            <a:pPr marL="266700" indent="-266700" algn="just" defTabSz="266700">
              <a:buSzPct val="100000"/>
            </a:pPr>
            <a:r>
              <a:rPr lang="es-MX" sz="1400" b="1" dirty="0" smtClean="0">
                <a:latin typeface="Calibri" pitchFamily="34" charset="0"/>
              </a:rPr>
              <a:t>11. Monto anual en Q.:</a:t>
            </a:r>
            <a:r>
              <a:rPr lang="es-MX" sz="1400" b="1" dirty="0" smtClean="0">
                <a:solidFill>
                  <a:schemeClr val="accent6">
                    <a:lumMod val="75000"/>
                  </a:schemeClr>
                </a:solidFill>
                <a:latin typeface="Calibri" pitchFamily="34" charset="0"/>
              </a:rPr>
              <a:t> </a:t>
            </a:r>
            <a:r>
              <a:rPr lang="es-MX" sz="1400" b="1" dirty="0" smtClean="0">
                <a:solidFill>
                  <a:schemeClr val="bg2">
                    <a:lumMod val="50000"/>
                  </a:schemeClr>
                </a:solidFill>
                <a:latin typeface="Calibri" pitchFamily="34" charset="0"/>
              </a:rPr>
              <a:t>Cantidad en quetzales que de acuerdo al convenio, se establece trasladar a la entidad receptora en el  período de un año.</a:t>
            </a:r>
          </a:p>
        </p:txBody>
      </p:sp>
      <p:sp>
        <p:nvSpPr>
          <p:cNvPr id="7" name="6 Marcador de número de diapositiva"/>
          <p:cNvSpPr>
            <a:spLocks noGrp="1"/>
          </p:cNvSpPr>
          <p:nvPr>
            <p:ph type="sldNum" sz="quarter" idx="12"/>
          </p:nvPr>
        </p:nvSpPr>
        <p:spPr/>
        <p:txBody>
          <a:bodyPr>
            <a:normAutofit/>
          </a:bodyPr>
          <a:lstStyle/>
          <a:p>
            <a:fld id="{C37F2360-BF1B-4647-9123-F23E58E1ACB8}" type="slidenum">
              <a:rPr lang="es-GT" smtClean="0"/>
              <a:pPr/>
              <a:t>9</a:t>
            </a:fld>
            <a:endParaRPr lang="es-GT" dirty="0"/>
          </a:p>
        </p:txBody>
      </p:sp>
      <p:sp>
        <p:nvSpPr>
          <p:cNvPr id="8" name="7 CuadroTexto"/>
          <p:cNvSpPr txBox="1"/>
          <p:nvPr/>
        </p:nvSpPr>
        <p:spPr>
          <a:xfrm>
            <a:off x="2771800" y="692696"/>
            <a:ext cx="5184576" cy="369332"/>
          </a:xfrm>
          <a:prstGeom prst="rect">
            <a:avLst/>
          </a:prstGeom>
          <a:noFill/>
        </p:spPr>
        <p:txBody>
          <a:bodyPr wrap="square" rtlCol="0">
            <a:spAutoFit/>
          </a:bodyPr>
          <a:lstStyle/>
          <a:p>
            <a:pPr algn="ctr"/>
            <a:r>
              <a:rPr lang="es-MX" b="1" dirty="0" smtClean="0">
                <a:solidFill>
                  <a:schemeClr val="bg1"/>
                </a:solidFill>
                <a:latin typeface="Calibri" pitchFamily="34" charset="0"/>
              </a:rPr>
              <a:t>I. Datos Generales</a:t>
            </a:r>
            <a:endParaRPr lang="es-GT" b="1" dirty="0">
              <a:solidFill>
                <a:schemeClr val="bg1"/>
              </a:solidFill>
              <a:latin typeface="Calibri" pitchFamily="34" charset="0"/>
            </a:endParaRPr>
          </a:p>
        </p:txBody>
      </p:sp>
    </p:spTree>
    <p:extLst>
      <p:ext uri="{BB962C8B-B14F-4D97-AF65-F5344CB8AC3E}">
        <p14:creationId xmlns:p14="http://schemas.microsoft.com/office/powerpoint/2010/main" val="4154868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6548</TotalTime>
  <Words>1592</Words>
  <Application>Microsoft Office PowerPoint</Application>
  <PresentationFormat>Presentación en pantalla (4:3)</PresentationFormat>
  <Paragraphs>177</Paragraphs>
  <Slides>33</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33</vt:i4>
      </vt:variant>
    </vt:vector>
  </HeadingPairs>
  <TitlesOfParts>
    <vt:vector size="41" baseType="lpstr">
      <vt:lpstr>Arial Unicode MS</vt:lpstr>
      <vt:lpstr>Arial</vt:lpstr>
      <vt:lpstr>Calibri</vt:lpstr>
      <vt:lpstr>Gill Sans MT</vt:lpstr>
      <vt:lpstr>Verdana</vt:lpstr>
      <vt:lpstr>Wingdings</vt:lpstr>
      <vt:lpstr>Wingdings 2</vt:lpstr>
      <vt:lpstr>Solsticio</vt:lpstr>
      <vt:lpstr>“Guía para elaborar el Informe de Avance Físico y Financiero de RECURSOS PÚBLICOS OTORGADOS A PERSONAS, Entidades Receptoras de Transferencias, SUBSIDIOS O SUBVENCIONES” </vt:lpstr>
      <vt:lpstr>OBJETIVO DE LA GUÍA</vt:lpstr>
      <vt:lpstr>MARCO LEGAL</vt:lpstr>
      <vt:lpstr>INFORMACIÓN  GENERAL</vt:lpstr>
      <vt:lpstr>INFORMACIÓN GENERAL</vt:lpstr>
      <vt:lpstr>Renglones bajo los cuales se programan las transferencias DIRECTAS A PERSONAS INDIVIDUALES, al sector privado y al sector externo</vt:lpstr>
      <vt:lpstr>Descripción del Formato para la elaboración de los  informes de avance físico y financiero</vt:lpstr>
      <vt:lpstr>DESCRIPCIÓN DEL FORMATO</vt:lpstr>
      <vt:lpstr>Presentación de PowerPoint</vt:lpstr>
      <vt:lpstr>Presentación de PowerPoint</vt:lpstr>
      <vt:lpstr>No. Número correlativo de las metas establecidas para el año. Metas: Descripción y cantidad de los bienes y servicios que prevé realizar una institución dentro del período presupuestario (un  año) según se consignó en el convenio. Ejemplo: Recién nacido con bajo peso al nacer detectado.  Unidad de Medida (1): Unidad estandarizada que se toma como término de comparación de las demás de su misma especie, en este caso,  se tomará en cuenta el nombre que establece la Unidad de Medida que se adjunta en el portal del Ministerio de Finanzas Públicas. Ejemplo: Persona.  Avance Físico de la Ejecución: Consignar la “cantidad” de metas en la ejecución y se subdivide en: Programada anual: Es la cantidad  total programada  para el año. Ejecutado acumulado: Es la cantidad de ejecución acumulada a la fecha de presentación del formulario. % de ejecución: Es la relación de meta  Ejecutada sobre Programada.  Avance Financiero de la Ejecución: Consignar el “monto” de la ejecución  expresado en quetzales y se subdivide en: Total Programado Anual: Monto total en quetzales, que se consignó  para el año.  Total Transferido Acumulado: Es el monto trasladado acumulado a la fecha de presentación del formulario. Ejecutado Acumulado: Es el monto ejecutado acumulado a la fecha de presentación del formulario, de conformidad con sus metas y objetivos programados.   % de Ejecución: Es la relación del monto Ejecutado sobre el Programado.  Observaciones (Justificación de variaciones): Establecer con claridad cualquier variación o eventualidad que resulte del Avance físico o financiero de la ejecución.</vt:lpstr>
      <vt:lpstr>Presentación de PowerPoint</vt:lpstr>
      <vt:lpstr>Departamento: Consignar el nombre del departamento de la República de Guatemala donde se localiza la población beneficiada.  Municipio: Consignar el nombre del municipio que corresponda, según el departamento de la República de Guatemala que se anotó en la casilla anterior.  Específicamente donde se localiza la población beneficiada.  Número de personas por rango de edad: Anotar la cantidad de población beneficiada,  dentro  de ciertos parámetros de edad y género, para poder identificar el sector: niños o niñas, jóvenes o mujeres y hombres adultos que se van a beneficiar.  Observaciones: Cualquier información relevante que sirva como referencia.</vt:lpstr>
      <vt:lpstr>No.  Número correlativo que identifique a las personas contratadas con recursos de subsidio o subvención.  Apellidos y nombres: Nombre completo del beneficiario de la subvención.  Código Único de Identificación: Consignar el número único de identificación que el RENAP proporciona a cada persona.   Monto del contrato: Cantidad total en quetzales por el cual se contrata a la persona y que figura en el contrato sin exceder de un año.  Plazo del contrato: Indicar número de meses por el cual se contrata a la persona.   Monto pagado en el mes: Cantidad en quetzales que se establece en el contrato, habrá de pagarse por un mes.</vt:lpstr>
      <vt:lpstr>No.  Número correlativo que identifique a un grupo de gastos efectuados con el subsidio o subvención.  Descripción: Identificación del tipo de gasto realizado con el subsidio o subvención, que describa claramente la orientación de los recursos públicos.   Monto ejecutado en el mes: Consignar la cantidad en quetzales que fue ejecutada en el mes a que se refiere el informe.   Monto ejecutado acumulado: Cantidad en quetzales que se ha ejecutado desde que se dio inicio al traslado de recursos por concepto de subsidio o subvención, durante el ejercicio fiscal, y que incluye el mes sobre el que se informa.   </vt:lpstr>
      <vt:lpstr>DESCRIPCIÓN DEL FORMATO</vt:lpstr>
      <vt:lpstr>DESCRIPCIÓN DEL FORMATO</vt:lpstr>
      <vt:lpstr>DESCRIPCIÓN DEL FORMATO</vt:lpstr>
      <vt:lpstr>DESCRIPCIÓN DEL FORMATO</vt:lpstr>
      <vt:lpstr>DESCRIPCIÓN DEL FORMATO</vt:lpstr>
      <vt:lpstr>DESCRIPCIÓN DEL FORMATO</vt:lpstr>
      <vt:lpstr>DESCRIPCIÓN DEL FORMATO</vt:lpstr>
      <vt:lpstr>Texto del Marco Legal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Grazia de Triana Silva Juárez</dc:creator>
  <cp:lastModifiedBy>Myriam Adelaida Galvez García</cp:lastModifiedBy>
  <cp:revision>891</cp:revision>
  <cp:lastPrinted>2012-02-15T18:58:56Z</cp:lastPrinted>
  <dcterms:created xsi:type="dcterms:W3CDTF">2011-10-25T16:49:52Z</dcterms:created>
  <dcterms:modified xsi:type="dcterms:W3CDTF">2016-05-09T15:23:57Z</dcterms:modified>
</cp:coreProperties>
</file>