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384" autoAdjust="0"/>
  </p:normalViewPr>
  <p:slideViewPr>
    <p:cSldViewPr>
      <p:cViewPr>
        <p:scale>
          <a:sx n="66" d="100"/>
          <a:sy n="66" d="100"/>
        </p:scale>
        <p:origin x="-1506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G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395837047765575E-2"/>
          <c:y val="6.4197597611269835E-2"/>
          <c:w val="0.91060410934848246"/>
          <c:h val="0.740424704724409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Fideicomisos</c:v>
                </c:pt>
              </c:strCache>
            </c:strRef>
          </c:tx>
          <c:spPr>
            <a:ln>
              <a:solidFill>
                <a:schemeClr val="tx2">
                  <a:lumMod val="75000"/>
                  <a:lumOff val="2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3366CC"/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3300"/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2000" b="1"/>
                </a:pPr>
                <a:endParaRPr lang="es-G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Hoja1!$A$2:$A$4</c:f>
              <c:strCache>
                <c:ptCount val="2"/>
                <c:pt idx="0">
                  <c:v>Admón. Central</c:v>
                </c:pt>
                <c:pt idx="1">
                  <c:v>Descentralizadas y Autónomas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11712"/>
        <c:axId val="23013248"/>
      </c:barChart>
      <c:catAx>
        <c:axId val="23011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GT"/>
          </a:p>
        </c:txPr>
        <c:crossAx val="23013248"/>
        <c:crosses val="autoZero"/>
        <c:auto val="1"/>
        <c:lblAlgn val="ctr"/>
        <c:lblOffset val="100"/>
        <c:noMultiLvlLbl val="0"/>
      </c:catAx>
      <c:valAx>
        <c:axId val="23013248"/>
        <c:scaling>
          <c:orientation val="minMax"/>
          <c:max val="5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GT"/>
          </a:p>
        </c:txPr>
        <c:crossAx val="23011712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G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G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 de Fideicomisos: 26</a:t>
            </a:r>
          </a:p>
          <a:p>
            <a:pPr>
              <a:defRPr/>
            </a:pPr>
            <a:r>
              <a:rPr lang="en-US" sz="2160" b="1" i="0" u="none" strike="noStrike" baseline="0" dirty="0" err="1" smtClean="0">
                <a:effectLst/>
              </a:rPr>
              <a:t>Número</a:t>
            </a:r>
            <a:r>
              <a:rPr lang="en-US" sz="2160" b="1" i="0" u="none" strike="noStrike" baseline="0" dirty="0" smtClean="0">
                <a:effectLst/>
              </a:rPr>
              <a:t> de </a:t>
            </a:r>
            <a:r>
              <a:rPr lang="en-US" sz="2160" b="1" i="0" u="none" strike="noStrike" baseline="0" dirty="0" err="1" smtClean="0">
                <a:effectLst/>
              </a:rPr>
              <a:t>Fideicomisos</a:t>
            </a:r>
            <a:r>
              <a:rPr lang="en-US" sz="2160" b="1" i="0" u="none" strike="noStrike" baseline="0" dirty="0" smtClean="0">
                <a:effectLst/>
              </a:rPr>
              <a:t> y </a:t>
            </a:r>
            <a:r>
              <a:rPr lang="en-US" sz="2160" b="1" i="0" u="none" strike="noStrike" baseline="0" dirty="0" err="1" smtClean="0">
                <a:effectLst/>
              </a:rPr>
              <a:t>Porcentaje</a:t>
            </a:r>
            <a:r>
              <a:rPr lang="en-US" sz="2160" b="1" i="0" u="none" strike="noStrike" baseline="0" dirty="0" smtClean="0">
                <a:effectLst/>
              </a:rPr>
              <a:t> del Total </a:t>
            </a:r>
            <a:endParaRPr lang="en-US" dirty="0" smtClean="0"/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19902500456146685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Fideicomisos</c:v>
                </c:pt>
              </c:strCache>
            </c:strRef>
          </c:tx>
          <c:spPr>
            <a:solidFill>
              <a:srgbClr val="3366CC"/>
            </a:solidFill>
            <a:ln>
              <a:solidFill>
                <a:srgbClr val="000000"/>
              </a:solidFill>
            </a:ln>
          </c:spPr>
          <c:explosion val="9"/>
          <c:dPt>
            <c:idx val="0"/>
            <c:bubble3D val="0"/>
            <c:spPr>
              <a:solidFill>
                <a:srgbClr val="FFFF99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bubble3D val="0"/>
            <c:spPr>
              <a:solidFill>
                <a:srgbClr val="FF3300"/>
              </a:solidFill>
              <a:ln>
                <a:solidFill>
                  <a:srgbClr val="000000"/>
                </a:solidFill>
              </a:ln>
            </c:spPr>
          </c:dPt>
          <c:dLbls>
            <c:dLbl>
              <c:idx val="0"/>
              <c:layout>
                <c:manualLayout>
                  <c:x val="7.6833444192263178E-2"/>
                  <c:y val="6.160285433070866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s-GT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10493710053047486"/>
                  <c:y val="3.7812499999999999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s-GT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2.7478493528509559E-2"/>
                  <c:y val="-0.23567470472440938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s-GT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600"/>
                </a:pPr>
                <a:endParaRPr lang="es-GT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Hoja1!$A$2:$A$4</c:f>
              <c:strCache>
                <c:ptCount val="3"/>
                <c:pt idx="0">
                  <c:v>Financiamiento Reembolsable</c:v>
                </c:pt>
                <c:pt idx="1">
                  <c:v>Mixto</c:v>
                </c:pt>
                <c:pt idx="2">
                  <c:v>Financiamiento No Reembolsable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G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G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Fideicomisos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D399E3"/>
              </a:solidFill>
            </c:spPr>
          </c:dPt>
          <c:dPt>
            <c:idx val="1"/>
            <c:invertIfNegative val="0"/>
            <c:bubble3D val="0"/>
            <c:spPr>
              <a:solidFill>
                <a:srgbClr val="90B07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rgbClr val="F56378"/>
              </a:soli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A31C01"/>
              </a:solidFill>
            </c:spPr>
          </c:dPt>
          <c:dPt>
            <c:idx val="8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33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3366CC"/>
              </a:solidFill>
            </c:spPr>
          </c:dPt>
          <c:dLbls>
            <c:txPr>
              <a:bodyPr/>
              <a:lstStyle/>
              <a:p>
                <a:pPr>
                  <a:defRPr sz="1000"/>
                </a:pPr>
                <a:endParaRPr lang="es-G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Hoja1!$A$2:$A$11</c:f>
              <c:strCache>
                <c:ptCount val="10"/>
                <c:pt idx="0">
                  <c:v>BCIE</c:v>
                </c:pt>
                <c:pt idx="1">
                  <c:v>G&amp;T Continental</c:v>
                </c:pt>
                <c:pt idx="2">
                  <c:v>BANTRAB</c:v>
                </c:pt>
                <c:pt idx="3">
                  <c:v>Financiera G&amp;T</c:v>
                </c:pt>
                <c:pt idx="4">
                  <c:v>BAM</c:v>
                </c:pt>
                <c:pt idx="5">
                  <c:v>Financiera de Occidente</c:v>
                </c:pt>
                <c:pt idx="6">
                  <c:v>BANGUAT</c:v>
                </c:pt>
                <c:pt idx="7">
                  <c:v>INDUSTRIAL</c:v>
                </c:pt>
                <c:pt idx="8">
                  <c:v>CHN</c:v>
                </c:pt>
                <c:pt idx="9">
                  <c:v>BANRURAL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4</c:v>
                </c:pt>
                <c:pt idx="8">
                  <c:v>5</c:v>
                </c:pt>
                <c:pt idx="9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491136"/>
        <c:axId val="24492672"/>
        <c:axId val="0"/>
      </c:bar3DChart>
      <c:catAx>
        <c:axId val="24491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s-GT"/>
          </a:p>
        </c:txPr>
        <c:crossAx val="24492672"/>
        <c:crosses val="autoZero"/>
        <c:auto val="1"/>
        <c:lblAlgn val="ctr"/>
        <c:lblOffset val="100"/>
        <c:noMultiLvlLbl val="0"/>
      </c:catAx>
      <c:valAx>
        <c:axId val="24492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s-GT"/>
          </a:p>
        </c:txPr>
        <c:crossAx val="24491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G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fld id="{5689B55A-9831-4483-BDB2-4FF80809CD93}" type="datetime1">
              <a:rPr lang="en-US"/>
              <a:pPr>
                <a:defRPr/>
              </a:pPr>
              <a:t>8/21/2019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fld id="{3A88D216-8220-466B-B0CA-324FA99B0F0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531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fld id="{8F8F8914-84F7-4074-8127-7228A3C2412E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fld id="{1A6FE7BE-EA77-4A9D-A986-CFDD0F25B37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4060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F872D3-43FC-4C73-B352-9ED60A3AA703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82332-7791-4A84-A4A3-F72CBF901D40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ECEB20-485E-48F9-9104-9CEE261BBF5B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FEC9E-3E2C-42FB-A38B-43F4280D72E4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DE5B8-1959-4282-9464-EE83B5A9EF1D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ACF85-5360-4144-9393-79DA83B7B66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49BC0-79ED-4F8E-8834-88A4ADFD71CD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80B95-6F5D-4DD1-836E-BDC794D7A4F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BC7BD-EE34-43BE-87FE-41AC835987FB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A94CD-029B-4300-A267-6681FBD6E0A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C3E7C-EEB1-41DA-9F87-F9F68A72F8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73694-0A16-4DD8-A37C-6F0EAB3CB50B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3F0A2-1859-40BA-9FB3-CD000548D3E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8BDB7-C8B2-45DE-87B8-C5DBF0694BCA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CFB60-CB2E-4CAB-A9AC-7E3B6B85D80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B72CC-5CCC-4210-AD66-BEB14D265022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DD301-6CC4-430F-98DA-6F720578379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D06C6-5310-4354-A0E9-71964213740E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3A743-A8C9-40FF-BF7B-29892603796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10838-A273-4D43-AA01-06A05FAA2D75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9A8A5-347D-4767-AFD3-6944E4CC8B7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C4B8C-B964-4422-AC78-83CB54B3BBEA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8A9A1-5A9F-4ADE-AF69-97D5B2E7586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F2F09-CB33-468C-A8A6-A1CEBC3BF0BB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41FCF-076C-47D7-9B7B-46F17AD1FB4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C3A4-61CC-487A-B298-977493267690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9AF1-6B72-44A9-A862-8407653DE26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pPr>
              <a:defRPr/>
            </a:pPr>
            <a:fld id="{05033AE4-BB55-4AFC-A64F-53D31B2D1D87}" type="datetime1">
              <a:rPr lang="en-US"/>
              <a:pPr>
                <a:defRPr/>
              </a:pPr>
              <a:t>8/21/2019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pPr>
              <a:defRPr/>
            </a:pPr>
            <a:fld id="{DE37CE70-B10B-4B28-B7B0-FF43007797D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348731"/>
            <a:ext cx="8064500" cy="1584325"/>
          </a:xfrm>
        </p:spPr>
        <p:txBody>
          <a:bodyPr/>
          <a:lstStyle/>
          <a:p>
            <a:pPr eaLnBrk="1" hangingPunct="1"/>
            <a:r>
              <a:rPr lang="es-GT" sz="5400" dirty="0" smtClean="0"/>
              <a:t>FIDEICOMISOS PÚBLICOS VIGENTES</a:t>
            </a:r>
          </a:p>
          <a:p>
            <a:pPr eaLnBrk="1" hangingPunct="1"/>
            <a:endParaRPr lang="es-GT" sz="3600" dirty="0" smtClean="0">
              <a:solidFill>
                <a:srgbClr val="0000FF"/>
              </a:solidFill>
            </a:endParaRPr>
          </a:p>
        </p:txBody>
      </p:sp>
      <p:sp>
        <p:nvSpPr>
          <p:cNvPr id="7171" name="Rectangle 9"/>
          <p:cNvSpPr>
            <a:spLocks noChangeArrowheads="1"/>
          </p:cNvSpPr>
          <p:nvPr/>
        </p:nvSpPr>
        <p:spPr bwMode="auto">
          <a:xfrm>
            <a:off x="2843808" y="5013176"/>
            <a:ext cx="3672408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s-GT" sz="1800" b="1" dirty="0">
                <a:latin typeface="Times New Roman" pitchFamily="18" charset="0"/>
              </a:rPr>
              <a:t>Guatemala, </a:t>
            </a:r>
            <a:r>
              <a:rPr lang="es-GT" b="1" dirty="0" smtClean="0">
                <a:latin typeface="Times New Roman" pitchFamily="18" charset="0"/>
              </a:rPr>
              <a:t>13</a:t>
            </a:r>
            <a:r>
              <a:rPr lang="es-GT" sz="1800" b="1" dirty="0" smtClean="0">
                <a:latin typeface="Times New Roman" pitchFamily="18" charset="0"/>
              </a:rPr>
              <a:t> de julio </a:t>
            </a:r>
            <a:r>
              <a:rPr lang="es-GT" b="1" dirty="0" smtClean="0">
                <a:latin typeface="Times New Roman" pitchFamily="18" charset="0"/>
              </a:rPr>
              <a:t>2019 </a:t>
            </a:r>
            <a:endParaRPr lang="es-GT" sz="18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s-GT" sz="1800" b="1" dirty="0">
              <a:latin typeface="Times New Roman" pitchFamily="18" charset="0"/>
            </a:endParaRPr>
          </a:p>
        </p:txBody>
      </p:sp>
      <p:sp>
        <p:nvSpPr>
          <p:cNvPr id="7172" name="Rectangle 11"/>
          <p:cNvSpPr>
            <a:spLocks noChangeArrowheads="1"/>
          </p:cNvSpPr>
          <p:nvPr/>
        </p:nvSpPr>
        <p:spPr bwMode="auto">
          <a:xfrm>
            <a:off x="684213" y="1052513"/>
            <a:ext cx="80645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s-GT" sz="4000" b="1" dirty="0">
                <a:latin typeface="Times New Roman" pitchFamily="18" charset="0"/>
              </a:rPr>
              <a:t>Ministerio de Finanzas Públicas</a:t>
            </a:r>
            <a:endParaRPr lang="es-GT" sz="1000" dirty="0">
              <a:latin typeface="Times New Roman" pitchFamily="18" charset="0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0" y="5949950"/>
            <a:ext cx="219551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cap="all" spc="-150" dirty="0">
                <a:solidFill>
                  <a:schemeClr val="tx2"/>
                </a:solidFill>
                <a:cs typeface="Arial" pitchFamily="34" charset="0"/>
              </a:rPr>
              <a:t>Ministerio de FiInanzas Públicas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s-ES" sz="2600" dirty="0" smtClean="0"/>
              <a:t>FIDEICOMISOS PUBLICOS  VIGENTES                         CONSTITUIDOS POR ENTIDADES DE LA  ADMINISTRACION CENTRAL, DESCENTRALIZADAS Y AUTONOMAS </a:t>
            </a:r>
          </a:p>
          <a:p>
            <a:pPr eaLnBrk="1" hangingPunct="1">
              <a:buFontTx/>
              <a:buNone/>
              <a:defRPr/>
            </a:pPr>
            <a:endParaRPr lang="es-ES" sz="2600" dirty="0" smtClean="0"/>
          </a:p>
          <a:p>
            <a:pPr>
              <a:buFont typeface="Wingdings" pitchFamily="2" charset="2"/>
              <a:buChar char="§"/>
            </a:pPr>
            <a:r>
              <a:rPr lang="es-ES" sz="2800" dirty="0" smtClean="0"/>
              <a:t>Situación actual</a:t>
            </a:r>
          </a:p>
          <a:p>
            <a:pPr>
              <a:buFont typeface="Wingdings" pitchFamily="2" charset="2"/>
              <a:buChar char="§"/>
            </a:pPr>
            <a:r>
              <a:rPr lang="es-ES" sz="2800" dirty="0" smtClean="0"/>
              <a:t>Número de fideicomisos por entidad del Estado</a:t>
            </a:r>
          </a:p>
          <a:p>
            <a:pPr>
              <a:buFont typeface="Wingdings" pitchFamily="2" charset="2"/>
              <a:buChar char="§"/>
            </a:pPr>
            <a:r>
              <a:rPr lang="es-ES" sz="2800" dirty="0" smtClean="0"/>
              <a:t>Categoría de financiamiento</a:t>
            </a:r>
          </a:p>
          <a:p>
            <a:pPr>
              <a:buFont typeface="Wingdings" pitchFamily="2" charset="2"/>
              <a:buChar char="§"/>
            </a:pPr>
            <a:r>
              <a:rPr lang="es-ES" sz="2800" dirty="0" smtClean="0"/>
              <a:t>Número de fideicomisos por Fiduciario </a:t>
            </a:r>
          </a:p>
          <a:p>
            <a:pPr marL="457200" indent="-457200" algn="just" eaLnBrk="1" hangingPunct="1">
              <a:buFontTx/>
              <a:buNone/>
              <a:defRPr/>
            </a:pPr>
            <a:endParaRPr lang="es-MX" sz="2800" dirty="0" smtClean="0"/>
          </a:p>
        </p:txBody>
      </p:sp>
      <p:sp>
        <p:nvSpPr>
          <p:cNvPr id="4" name="TextBox 5"/>
          <p:cNvSpPr txBox="1"/>
          <p:nvPr/>
        </p:nvSpPr>
        <p:spPr>
          <a:xfrm>
            <a:off x="0" y="5949950"/>
            <a:ext cx="219551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cap="all" spc="-150" dirty="0">
                <a:solidFill>
                  <a:schemeClr val="tx2"/>
                </a:solidFill>
                <a:cs typeface="Arial" pitchFamily="34" charset="0"/>
              </a:rPr>
              <a:t>Ministerio de FiInanzas Públicas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s-ES" sz="2400" b="1" dirty="0">
                <a:solidFill>
                  <a:schemeClr val="tx2"/>
                </a:solidFill>
              </a:rPr>
              <a:t>FIDEICOMISOS PUBLICOS VIGENTES</a:t>
            </a:r>
            <a:br>
              <a:rPr lang="es-ES" sz="2400" b="1" dirty="0">
                <a:solidFill>
                  <a:schemeClr val="tx2"/>
                </a:solidFill>
              </a:rPr>
            </a:br>
            <a:r>
              <a:rPr lang="es-ES" sz="2400" b="1" dirty="0">
                <a:solidFill>
                  <a:schemeClr val="tx2"/>
                </a:solidFill>
              </a:rPr>
              <a:t>Número de Fideicomisos por Entidad del Estado</a:t>
            </a:r>
            <a:br>
              <a:rPr lang="es-ES" sz="2400" b="1" dirty="0">
                <a:solidFill>
                  <a:schemeClr val="tx2"/>
                </a:solidFill>
              </a:rPr>
            </a:br>
            <a:r>
              <a:rPr lang="es-ES" sz="2400" b="1" dirty="0">
                <a:solidFill>
                  <a:schemeClr val="tx2"/>
                </a:solidFill>
              </a:rPr>
              <a:t>Al </a:t>
            </a:r>
            <a:r>
              <a:rPr lang="es-ES" sz="2400" b="1" dirty="0" smtClean="0">
                <a:solidFill>
                  <a:schemeClr val="tx2"/>
                </a:solidFill>
              </a:rPr>
              <a:t>13 de julio de 2019</a:t>
            </a:r>
            <a:endParaRPr lang="es-ES" sz="2400" b="1" dirty="0">
              <a:solidFill>
                <a:schemeClr val="tx2"/>
              </a:solidFill>
            </a:endParaRPr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539552" y="1700808"/>
            <a:ext cx="80645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graphicFrame>
        <p:nvGraphicFramePr>
          <p:cNvPr id="8" name="7 Gráfico"/>
          <p:cNvGraphicFramePr/>
          <p:nvPr>
            <p:extLst>
              <p:ext uri="{D42A27DB-BD31-4B8C-83A1-F6EECF244321}">
                <p14:modId xmlns:p14="http://schemas.microsoft.com/office/powerpoint/2010/main" val="216193204"/>
              </p:ext>
            </p:extLst>
          </p:nvPr>
        </p:nvGraphicFramePr>
        <p:xfrm>
          <a:off x="402053" y="1666010"/>
          <a:ext cx="8177562" cy="4217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5949950"/>
            <a:ext cx="219551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cap="all" spc="-150" dirty="0">
                <a:solidFill>
                  <a:schemeClr val="tx2"/>
                </a:solidFill>
                <a:cs typeface="Arial" pitchFamily="34" charset="0"/>
              </a:rPr>
              <a:t>Ministerio de FiInanzas Públicas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508104" y="2348880"/>
            <a:ext cx="2952328" cy="646331"/>
          </a:xfrm>
          <a:prstGeom prst="rect">
            <a:avLst/>
          </a:prstGeom>
          <a:solidFill>
            <a:srgbClr val="E4EBF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 dirty="0">
                <a:latin typeface="Times New Roman" pitchFamily="18" charset="0"/>
              </a:rPr>
              <a:t>Total de Fideicomisos Públicos:   </a:t>
            </a:r>
            <a:r>
              <a:rPr lang="es-MX" b="1" dirty="0" smtClean="0">
                <a:latin typeface="Times New Roman" pitchFamily="18" charset="0"/>
              </a:rPr>
              <a:t>26</a:t>
            </a:r>
            <a:endParaRPr lang="es-ES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Line 3"/>
          <p:cNvSpPr>
            <a:spLocks noChangeShapeType="1"/>
          </p:cNvSpPr>
          <p:nvPr/>
        </p:nvSpPr>
        <p:spPr bwMode="auto">
          <a:xfrm>
            <a:off x="611560" y="1412776"/>
            <a:ext cx="80645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graphicFrame>
        <p:nvGraphicFramePr>
          <p:cNvPr id="8" name="7 Gráfico"/>
          <p:cNvGraphicFramePr/>
          <p:nvPr>
            <p:extLst>
              <p:ext uri="{D42A27DB-BD31-4B8C-83A1-F6EECF244321}">
                <p14:modId xmlns:p14="http://schemas.microsoft.com/office/powerpoint/2010/main" val="3068075096"/>
              </p:ext>
            </p:extLst>
          </p:nvPr>
        </p:nvGraphicFramePr>
        <p:xfrm>
          <a:off x="251520" y="1628800"/>
          <a:ext cx="828680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FIDEICOMISOS PUBLICOS VIGENTES </a:t>
            </a:r>
            <a:b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Categoría</a:t>
            </a:r>
            <a:r>
              <a:rPr kumimoji="0" lang="es-ES" sz="2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Financiamiento</a:t>
            </a:r>
            <a:endParaRPr kumimoji="0" lang="es-ES" sz="2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 13</a:t>
            </a:r>
            <a:r>
              <a:rPr kumimoji="0" lang="es-G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</a:t>
            </a:r>
            <a:r>
              <a:rPr kumimoji="0" lang="es-GT" sz="2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julio de </a:t>
            </a:r>
            <a:r>
              <a:rPr kumimoji="0" lang="es-GT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2019</a:t>
            </a:r>
            <a:endParaRPr kumimoji="0" lang="es-ES" sz="2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949950"/>
            <a:ext cx="219551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cap="all" spc="-150" dirty="0">
                <a:solidFill>
                  <a:schemeClr val="tx2"/>
                </a:solidFill>
                <a:cs typeface="Arial" pitchFamily="34" charset="0"/>
              </a:rPr>
              <a:t>Ministerio de FiInanzas Públicas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539552" y="1484784"/>
            <a:ext cx="80645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74452" y="16619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FIDEICOMISOS PUBLICOS VIGENTES</a:t>
            </a:r>
            <a:b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Número de Fideicomisos por Fiduciario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 13 de julio de</a:t>
            </a:r>
            <a:r>
              <a:rPr lang="es-GT" sz="2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2019</a:t>
            </a:r>
            <a:endParaRPr kumimoji="0" lang="es-ES" sz="2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2279420354"/>
              </p:ext>
            </p:extLst>
          </p:nvPr>
        </p:nvGraphicFramePr>
        <p:xfrm>
          <a:off x="467346" y="1309192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826807" y="1988840"/>
            <a:ext cx="3095625" cy="847725"/>
          </a:xfrm>
          <a:prstGeom prst="rect">
            <a:avLst/>
          </a:prstGeom>
          <a:solidFill>
            <a:srgbClr val="E4EBF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b="1" dirty="0">
                <a:latin typeface="Times New Roman" pitchFamily="18" charset="0"/>
              </a:rPr>
              <a:t>Total: </a:t>
            </a:r>
            <a:r>
              <a:rPr lang="es-MX" sz="2400" b="1" dirty="0" smtClean="0">
                <a:latin typeface="Times New Roman" pitchFamily="18" charset="0"/>
              </a:rPr>
              <a:t>26 Fideicomisos </a:t>
            </a:r>
            <a:r>
              <a:rPr lang="es-MX" sz="2400" b="1" dirty="0">
                <a:latin typeface="Times New Roman" pitchFamily="18" charset="0"/>
              </a:rPr>
              <a:t>Públicos</a:t>
            </a:r>
            <a:endParaRPr lang="es-ES" sz="2400" b="1" dirty="0">
              <a:latin typeface="Times New Roman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34503" y="5642173"/>
            <a:ext cx="1909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+mj-lt"/>
              </a:rPr>
              <a:t>Entidades  Fiduciarias</a:t>
            </a:r>
            <a:endParaRPr lang="es-ES" sz="1400" b="1" dirty="0">
              <a:latin typeface="+mj-lt"/>
            </a:endParaRP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620477" y="3565115"/>
            <a:ext cx="2156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latin typeface="+mj-lt"/>
              </a:rPr>
              <a:t>Número  de  Fideicomisos</a:t>
            </a:r>
            <a:endParaRPr lang="es-ES" sz="1400" b="1" dirty="0">
              <a:latin typeface="+mj-lt"/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0" y="5949950"/>
            <a:ext cx="219551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cap="all" spc="-150" dirty="0">
                <a:solidFill>
                  <a:schemeClr val="tx2"/>
                </a:solidFill>
                <a:cs typeface="Arial" pitchFamily="34" charset="0"/>
              </a:rPr>
              <a:t>Ministerio de FiInanzas Públicas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4825</TotalTime>
  <Words>111</Words>
  <Application>Microsoft Office PowerPoint</Application>
  <PresentationFormat>Presentación en pantalla (4:3)</PresentationFormat>
  <Paragraphs>32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FIDEICOMISOS PUBLICOS VIGENTES Número de Fideicomisos por Entidad del Estado Al 13 de julio de 2019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Adrián Guerra Chiquín</dc:creator>
  <cp:lastModifiedBy>Luis Adrián Guerra</cp:lastModifiedBy>
  <cp:revision>1191</cp:revision>
  <cp:lastPrinted>2010-12-02T01:36:18Z</cp:lastPrinted>
  <dcterms:created xsi:type="dcterms:W3CDTF">2011-05-03T19:13:23Z</dcterms:created>
  <dcterms:modified xsi:type="dcterms:W3CDTF">2019-08-21T17:46:44Z</dcterms:modified>
</cp:coreProperties>
</file>