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3658"/>
    <a:srgbClr val="0B3557"/>
    <a:srgbClr val="103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13"/>
    <p:restoredTop sz="94674"/>
  </p:normalViewPr>
  <p:slideViewPr>
    <p:cSldViewPr snapToGrid="0" snapToObjects="1">
      <p:cViewPr>
        <p:scale>
          <a:sx n="100" d="100"/>
          <a:sy n="100" d="100"/>
        </p:scale>
        <p:origin x="-28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2508309933938E-2"/>
          <c:y val="9.6290468222983566E-2"/>
          <c:w val="0.91060410934848246"/>
          <c:h val="0.7404247047244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B5D-410E-8304-45AA601FDAE1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B5D-410E-8304-45AA601FDAE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2"/>
                <c:pt idx="0">
                  <c:v>Admón. Central</c:v>
                </c:pt>
                <c:pt idx="1">
                  <c:v>Descentralizadas y Autónomas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17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B5D-410E-8304-45AA601FD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779136"/>
        <c:axId val="142780672"/>
      </c:barChart>
      <c:catAx>
        <c:axId val="142779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2780672"/>
        <c:crosses val="autoZero"/>
        <c:auto val="1"/>
        <c:lblAlgn val="ctr"/>
        <c:lblOffset val="100"/>
        <c:noMultiLvlLbl val="0"/>
      </c:catAx>
      <c:valAx>
        <c:axId val="142780672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14277913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de Fideicomisos: 20</a:t>
            </a:r>
          </a:p>
          <a:p>
            <a:pPr>
              <a:defRPr/>
            </a:pPr>
            <a:r>
              <a:rPr lang="en-US"/>
              <a:t>Número de Fideicomisos y Porcentaje del Total 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2342737999963315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explosion val="9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5.1453847810971606E-2"/>
                  <c:y val="-1.60685098855263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493710053047486"/>
                  <c:y val="3.78124999999999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4.7247372684983191E-2"/>
                  <c:y val="-0.215531231413513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G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Hoja1!#¡REF!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41E-4EB4-A73F-CE73FE0DB65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41E-4EB4-A73F-CE73FE0DB65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41E-4EB4-A73F-CE73FE0DB65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B41E-4EB4-A73F-CE73FE0DB65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B41E-4EB4-A73F-CE73FE0DB65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B41E-4EB4-A73F-CE73FE0DB65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B41E-4EB4-A73F-CE73FE0DB657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B41E-4EB4-A73F-CE73FE0DB657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B41E-4EB4-A73F-CE73FE0DB65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B41E-4EB4-A73F-CE73FE0DB657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B41E-4EB4-A73F-CE73FE0DB657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B41E-4EB4-A73F-CE73FE0DB657}"/>
              </c:ext>
            </c:extLst>
          </c:dPt>
          <c:dLbls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BCIE</c:v>
                </c:pt>
                <c:pt idx="1">
                  <c:v>BANTRAB</c:v>
                </c:pt>
                <c:pt idx="2">
                  <c:v>Financiera G&amp;T</c:v>
                </c:pt>
                <c:pt idx="3">
                  <c:v>BAM</c:v>
                </c:pt>
                <c:pt idx="4">
                  <c:v>INDUSTRIAL</c:v>
                </c:pt>
                <c:pt idx="5">
                  <c:v>BANGUAT</c:v>
                </c:pt>
                <c:pt idx="6">
                  <c:v>CHN</c:v>
                </c:pt>
                <c:pt idx="7">
                  <c:v>BANRURAL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B41E-4EB4-A73F-CE73FE0DB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986944"/>
        <c:axId val="151988480"/>
        <c:axId val="0"/>
      </c:bar3DChart>
      <c:catAx>
        <c:axId val="151986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es-GT"/>
          </a:p>
        </c:txPr>
        <c:crossAx val="151988480"/>
        <c:crosses val="autoZero"/>
        <c:auto val="1"/>
        <c:lblAlgn val="ctr"/>
        <c:lblOffset val="100"/>
        <c:noMultiLvlLbl val="0"/>
      </c:catAx>
      <c:valAx>
        <c:axId val="15198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986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02/02/2022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5EAB3F41-FFC2-AA4B-A6B9-6D22F86CD3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34288" y="35941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0725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02/02/2022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23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02/02/2022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3203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02/02/2022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DD55104-CBBD-1D4F-A0FD-D19AC8DA7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60334" y="1783682"/>
            <a:ext cx="3983665" cy="336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02/02/2022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868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02/02/2022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751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02/02/2022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237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02/02/2022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8459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02/02/2022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589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02/02/2022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806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02/02/2022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715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96BBE-0129-F045-BBD6-0F1964624A52}" type="datetimeFigureOut">
              <a:rPr lang="x-none" smtClean="0"/>
              <a:t>02/02/2022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3649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0F87FCB-41F5-2844-93B9-29A264A17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1494C1A-ADA3-E046-89DD-91C3A57C9A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19" r="-9619" b="18347"/>
          <a:stretch/>
        </p:blipFill>
        <p:spPr>
          <a:xfrm>
            <a:off x="0" y="-12364"/>
            <a:ext cx="6372226" cy="3883749"/>
          </a:xfrm>
          <a:prstGeom prst="rect">
            <a:avLst/>
          </a:prstGeom>
        </p:spPr>
      </p:pic>
      <p:sp>
        <p:nvSpPr>
          <p:cNvPr id="4" name="Google Shape;118;p2"/>
          <p:cNvSpPr txBox="1"/>
          <p:nvPr/>
        </p:nvSpPr>
        <p:spPr>
          <a:xfrm>
            <a:off x="2580386" y="3418258"/>
            <a:ext cx="5334001" cy="655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1D"/>
              </a:buClr>
              <a:buSzPts val="1800"/>
              <a:buFont typeface="Arial"/>
              <a:buNone/>
            </a:pPr>
            <a:r>
              <a:rPr lang="en-US" sz="1600" b="1" u="none" dirty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Ciudad de Guatemala,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24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lang="en-US" sz="1600" b="1" u="none" dirty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 </a:t>
            </a:r>
            <a:r>
              <a:rPr lang="en-US" sz="1600" b="1" u="none" dirty="0" err="1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enero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2022 </a:t>
            </a:r>
            <a:endParaRPr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80386" y="1775514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MINISTERIO DE FINANZAS </a:t>
            </a: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PÚBLICAS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FIDEICOMISOS PÚBLICOS VIGENTES</a:t>
            </a:r>
            <a:endParaRPr lang="es-GT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7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F116EB9-7D51-FC4C-BCCE-B9435C4ADC36}"/>
              </a:ext>
            </a:extLst>
          </p:cNvPr>
          <p:cNvSpPr/>
          <p:nvPr/>
        </p:nvSpPr>
        <p:spPr>
          <a:xfrm>
            <a:off x="0" y="-1"/>
            <a:ext cx="9144000" cy="1114425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400" dirty="0">
                <a:latin typeface="Times" pitchFamily="18" charset="0"/>
              </a:rPr>
              <a:t>FIDEICOMISOS </a:t>
            </a:r>
            <a:r>
              <a:rPr lang="es-GT" sz="2400" dirty="0" smtClean="0">
                <a:latin typeface="Times" pitchFamily="18" charset="0"/>
              </a:rPr>
              <a:t>PÚBLICOS VIGENTES</a:t>
            </a:r>
          </a:p>
          <a:p>
            <a:pPr algn="ctr"/>
            <a:r>
              <a:rPr lang="es-GT" sz="2400" dirty="0" smtClean="0">
                <a:latin typeface="Times" pitchFamily="18" charset="0"/>
              </a:rPr>
              <a:t> </a:t>
            </a:r>
            <a:r>
              <a:rPr lang="es-GT" sz="2400" dirty="0">
                <a:latin typeface="Times" pitchFamily="18" charset="0"/>
              </a:rPr>
              <a:t>CONSTITUÍDOS POR ENTIDADES DE </a:t>
            </a:r>
            <a:r>
              <a:rPr lang="es-GT" sz="2400" dirty="0" smtClean="0">
                <a:latin typeface="Times" pitchFamily="18" charset="0"/>
              </a:rPr>
              <a:t>LA </a:t>
            </a:r>
            <a:r>
              <a:rPr lang="es-GT" sz="2400" dirty="0">
                <a:latin typeface="Times" pitchFamily="18" charset="0"/>
              </a:rPr>
              <a:t>ADMINISTRACIÓN CENTRAL, </a:t>
            </a:r>
            <a:r>
              <a:rPr lang="es-GT" sz="2400" dirty="0" smtClean="0">
                <a:latin typeface="Times" pitchFamily="18" charset="0"/>
              </a:rPr>
              <a:t>DESCENTRALIZADAS Y AUTÓNOMAS </a:t>
            </a:r>
            <a:endParaRPr lang="es-GT" sz="2400" dirty="0">
              <a:latin typeface="Times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577327-E681-E445-808F-3537E2D79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="" xmlns:a16="http://schemas.microsoft.com/office/drawing/2014/main" id="{F4BCD36F-0886-AC43-A307-65EB3A2D5E37}"/>
              </a:ext>
            </a:extLst>
          </p:cNvPr>
          <p:cNvSpPr txBox="1">
            <a:spLocks/>
          </p:cNvSpPr>
          <p:nvPr/>
        </p:nvSpPr>
        <p:spPr>
          <a:xfrm>
            <a:off x="342510" y="251636"/>
            <a:ext cx="4729162" cy="444352"/>
          </a:xfrm>
          <a:prstGeom prst="rect">
            <a:avLst/>
          </a:prstGeom>
        </p:spPr>
        <p:txBody>
          <a:bodyPr vert="horz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sp>
        <p:nvSpPr>
          <p:cNvPr id="6" name="Google Shape;154;p5"/>
          <p:cNvSpPr txBox="1"/>
          <p:nvPr/>
        </p:nvSpPr>
        <p:spPr>
          <a:xfrm>
            <a:off x="1700784" y="1701924"/>
            <a:ext cx="6559762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Situación actual</a:t>
            </a:r>
            <a:endParaRPr lang="es-ES" sz="2400" b="1" dirty="0">
              <a:solidFill>
                <a:schemeClr val="tx2">
                  <a:lumMod val="75000"/>
                </a:schemeClr>
              </a:solidFill>
              <a:latin typeface="Times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entidad del Estado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Categoría de financiamiento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Fiduciario </a:t>
            </a:r>
          </a:p>
        </p:txBody>
      </p:sp>
    </p:spTree>
    <p:extLst>
      <p:ext uri="{BB962C8B-B14F-4D97-AF65-F5344CB8AC3E}">
        <p14:creationId xmlns:p14="http://schemas.microsoft.com/office/powerpoint/2010/main" val="178210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8F30A434-5892-4A46-B5A4-29C894FAC250}"/>
              </a:ext>
            </a:extLst>
          </p:cNvPr>
          <p:cNvSpPr txBox="1">
            <a:spLocks/>
          </p:cNvSpPr>
          <p:nvPr/>
        </p:nvSpPr>
        <p:spPr>
          <a:xfrm>
            <a:off x="1133084" y="137336"/>
            <a:ext cx="7210815" cy="10106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FIDEICOMISOS PÚBLICOS VIGENTES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Número de Fideicomisos por Entidad del Estado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Al 24 de enero de 2022</a:t>
            </a:r>
            <a:endParaRPr lang="es-ES" sz="2400" b="1" dirty="0">
              <a:solidFill>
                <a:schemeClr val="bg1"/>
              </a:solidFill>
              <a:latin typeface="Times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639479287"/>
              </p:ext>
            </p:extLst>
          </p:nvPr>
        </p:nvGraphicFramePr>
        <p:xfrm>
          <a:off x="1850230" y="1773162"/>
          <a:ext cx="5443540" cy="287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299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3B72370-F517-944C-BDB7-E82BCB6FE351}"/>
              </a:ext>
            </a:extLst>
          </p:cNvPr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1429A8C2-CAB0-AE4A-9F34-866696141E93}"/>
              </a:ext>
            </a:extLst>
          </p:cNvPr>
          <p:cNvSpPr txBox="1">
            <a:spLocks/>
          </p:cNvSpPr>
          <p:nvPr/>
        </p:nvSpPr>
        <p:spPr>
          <a:xfrm>
            <a:off x="104775" y="251636"/>
            <a:ext cx="9039225" cy="14543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24 de enero de</a:t>
            </a:r>
            <a:r>
              <a:rPr lang="es-GT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ED3EF5A-98A0-284B-A0D0-F643D0B19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877392101"/>
              </p:ext>
            </p:extLst>
          </p:nvPr>
        </p:nvGraphicFramePr>
        <p:xfrm>
          <a:off x="818976" y="1373293"/>
          <a:ext cx="7506047" cy="3270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845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8" name="Google Shape;141;p4"/>
          <p:cNvSpPr txBox="1"/>
          <p:nvPr/>
        </p:nvSpPr>
        <p:spPr>
          <a:xfrm>
            <a:off x="1475656" y="49610"/>
            <a:ext cx="6192688" cy="1253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24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enero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</a:t>
            </a:r>
            <a:r>
              <a:rPr lang="es-GT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</a:t>
            </a:r>
            <a:r>
              <a:rPr lang="es-GT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432279646"/>
              </p:ext>
            </p:extLst>
          </p:nvPr>
        </p:nvGraphicFramePr>
        <p:xfrm>
          <a:off x="1376934" y="1303156"/>
          <a:ext cx="5857030" cy="338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5616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AE8DAD1-A459-5941-86F9-37CF560AE230}"/>
              </a:ext>
            </a:extLst>
          </p:cNvPr>
          <p:cNvSpPr/>
          <p:nvPr/>
        </p:nvSpPr>
        <p:spPr>
          <a:xfrm>
            <a:off x="100584" y="0"/>
            <a:ext cx="9043416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C71959F4-ECB9-1442-AE4E-CF8F8EA29AA3}"/>
              </a:ext>
            </a:extLst>
          </p:cNvPr>
          <p:cNvGrpSpPr/>
          <p:nvPr/>
        </p:nvGrpSpPr>
        <p:grpSpPr>
          <a:xfrm>
            <a:off x="-9144" y="0"/>
            <a:ext cx="9144000" cy="5143500"/>
            <a:chOff x="0" y="0"/>
            <a:chExt cx="9144000" cy="5143500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84008285-7D2D-B241-8D7A-8AB12F9F89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-62841" r="-5858" b="554"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="" xmlns:a16="http://schemas.microsoft.com/office/drawing/2014/main" id="{127B62EC-6238-FD44-B430-07018629F72E}"/>
                </a:ext>
              </a:extLst>
            </p:cNvPr>
            <p:cNvSpPr/>
            <p:nvPr/>
          </p:nvSpPr>
          <p:spPr>
            <a:xfrm>
              <a:off x="0" y="0"/>
              <a:ext cx="3556000" cy="5143500"/>
            </a:xfrm>
            <a:prstGeom prst="rect">
              <a:avLst/>
            </a:prstGeom>
            <a:solidFill>
              <a:srgbClr val="0A3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DE542AC-FD00-624E-B2DC-7933B8D72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5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75</Words>
  <Application>Microsoft Office PowerPoint</Application>
  <PresentationFormat>Presentación en pantalla (16:9)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Luis Adrián Guerra</cp:lastModifiedBy>
  <cp:revision>21</cp:revision>
  <dcterms:created xsi:type="dcterms:W3CDTF">2021-03-10T16:08:59Z</dcterms:created>
  <dcterms:modified xsi:type="dcterms:W3CDTF">2022-02-02T18:13:51Z</dcterms:modified>
</cp:coreProperties>
</file>