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38"/>
  </p:notesMasterIdLst>
  <p:sldIdLst>
    <p:sldId id="256" r:id="rId3"/>
    <p:sldId id="267" r:id="rId4"/>
    <p:sldId id="288" r:id="rId5"/>
    <p:sldId id="314" r:id="rId6"/>
    <p:sldId id="276" r:id="rId7"/>
    <p:sldId id="277" r:id="rId8"/>
    <p:sldId id="278" r:id="rId9"/>
    <p:sldId id="289" r:id="rId10"/>
    <p:sldId id="290" r:id="rId11"/>
    <p:sldId id="291" r:id="rId12"/>
    <p:sldId id="292" r:id="rId13"/>
    <p:sldId id="293" r:id="rId14"/>
    <p:sldId id="294" r:id="rId15"/>
    <p:sldId id="299" r:id="rId16"/>
    <p:sldId id="295" r:id="rId17"/>
    <p:sldId id="298" r:id="rId18"/>
    <p:sldId id="266" r:id="rId19"/>
    <p:sldId id="279" r:id="rId20"/>
    <p:sldId id="309" r:id="rId21"/>
    <p:sldId id="306" r:id="rId22"/>
    <p:sldId id="305" r:id="rId23"/>
    <p:sldId id="313" r:id="rId24"/>
    <p:sldId id="300" r:id="rId25"/>
    <p:sldId id="311" r:id="rId26"/>
    <p:sldId id="310" r:id="rId27"/>
    <p:sldId id="307" r:id="rId28"/>
    <p:sldId id="308" r:id="rId29"/>
    <p:sldId id="282" r:id="rId30"/>
    <p:sldId id="271" r:id="rId31"/>
    <p:sldId id="273" r:id="rId32"/>
    <p:sldId id="301" r:id="rId33"/>
    <p:sldId id="302" r:id="rId34"/>
    <p:sldId id="303" r:id="rId35"/>
    <p:sldId id="312" r:id="rId36"/>
    <p:sldId id="262" r:id="rId37"/>
  </p:sldIdLst>
  <p:sldSz cx="12192000" cy="6858000"/>
  <p:notesSz cx="7010400" cy="9296400"/>
  <p:embeddedFontLs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Montserrat" panose="00000500000000000000" pitchFamily="2" charset="0"/>
      <p:regular r:id="rId45"/>
      <p:bold r:id="rId46"/>
      <p:italic r:id="rId47"/>
      <p:boldItalic r:id="rId48"/>
    </p:embeddedFont>
    <p:embeddedFont>
      <p:font typeface="Montserrat SemiBold" panose="00000700000000000000" pitchFamily="2" charset="0"/>
      <p:bold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Sección predeterminada" id="{7F99F82E-CDB5-4B73-A2D3-ECBACF864F40}">
          <p14:sldIdLst>
            <p14:sldId id="256"/>
            <p14:sldId id="267"/>
            <p14:sldId id="288"/>
            <p14:sldId id="314"/>
            <p14:sldId id="276"/>
            <p14:sldId id="277"/>
            <p14:sldId id="278"/>
            <p14:sldId id="289"/>
            <p14:sldId id="290"/>
            <p14:sldId id="291"/>
            <p14:sldId id="292"/>
            <p14:sldId id="293"/>
            <p14:sldId id="294"/>
            <p14:sldId id="299"/>
            <p14:sldId id="295"/>
            <p14:sldId id="298"/>
            <p14:sldId id="266"/>
            <p14:sldId id="279"/>
            <p14:sldId id="309"/>
            <p14:sldId id="306"/>
            <p14:sldId id="305"/>
            <p14:sldId id="313"/>
            <p14:sldId id="300"/>
            <p14:sldId id="311"/>
            <p14:sldId id="310"/>
            <p14:sldId id="307"/>
            <p14:sldId id="308"/>
            <p14:sldId id="282"/>
            <p14:sldId id="271"/>
            <p14:sldId id="273"/>
            <p14:sldId id="301"/>
            <p14:sldId id="302"/>
            <p14:sldId id="303"/>
            <p14:sldId id="312"/>
            <p14:sldId id="262"/>
          </p14:sldIdLst>
        </p14:section>
      </p14:sectionLst>
    </p:ex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hDEGVw+lPcHaTD66o9bjm5XB2Fd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3964"/>
    <a:srgbClr val="00BEFE"/>
    <a:srgbClr val="009BDB"/>
    <a:srgbClr val="004C83"/>
    <a:srgbClr val="F3F3F3"/>
    <a:srgbClr val="5C6779"/>
    <a:srgbClr val="91D9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31"/>
    <p:restoredTop sz="92993"/>
  </p:normalViewPr>
  <p:slideViewPr>
    <p:cSldViewPr snapToGrid="0">
      <p:cViewPr varScale="1">
        <p:scale>
          <a:sx n="104" d="100"/>
          <a:sy n="104" d="100"/>
        </p:scale>
        <p:origin x="114"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6.xml"/><Relationship Id="rId51" Type="http://customschemas.google.com/relationships/presentationmetadata" Target="meta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font" Target="fonts/font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GT" sz="1100" b="1" i="0" u="none" strike="noStrike" kern="1200" baseline="0">
                <a:solidFill>
                  <a:sysClr val="windowText" lastClr="000000"/>
                </a:solidFill>
                <a:latin typeface="Times New Roman" panose="02020603050405020304" pitchFamily="18" charset="0"/>
                <a:cs typeface="Times New Roman" panose="02020603050405020304" pitchFamily="18" charset="0"/>
              </a:rPr>
              <a:t>Ejecución Presupuestaria</a:t>
            </a:r>
          </a:p>
          <a:p>
            <a:pPr>
              <a:defRPr/>
            </a:pPr>
            <a:r>
              <a:rPr lang="es-GT" sz="1100" b="1" i="0" u="none" strike="noStrike" kern="1200" baseline="0">
                <a:solidFill>
                  <a:sysClr val="windowText" lastClr="000000"/>
                </a:solidFill>
                <a:latin typeface="Times New Roman" panose="02020603050405020304" pitchFamily="18" charset="0"/>
                <a:cs typeface="Times New Roman" panose="02020603050405020304" pitchFamily="18" charset="0"/>
              </a:rPr>
              <a:t>Segundo cuatrimestre 2023</a:t>
            </a:r>
          </a:p>
          <a:p>
            <a:pPr>
              <a:defRPr/>
            </a:pPr>
            <a:r>
              <a:rPr lang="es-GT" sz="1100" b="1" i="0" u="none" strike="noStrike" kern="1200" baseline="0">
                <a:solidFill>
                  <a:sysClr val="windowText" lastClr="000000"/>
                </a:solidFill>
                <a:latin typeface="Times New Roman" panose="02020603050405020304" pitchFamily="18" charset="0"/>
                <a:cs typeface="Times New Roman" panose="02020603050405020304" pitchFamily="18" charset="0"/>
              </a:rPr>
              <a:t>Grupo de Gasto 000: Servicios Personales</a:t>
            </a:r>
          </a:p>
          <a:p>
            <a:pPr>
              <a:defRPr/>
            </a:pPr>
            <a:r>
              <a:rPr lang="es-GT" sz="1100" b="1" i="0" u="none" strike="noStrike" kern="1200" baseline="0">
                <a:solidFill>
                  <a:sysClr val="windowText" lastClr="000000"/>
                </a:solidFill>
                <a:latin typeface="Times New Roman" panose="02020603050405020304" pitchFamily="18" charset="0"/>
                <a:cs typeface="Times New Roman" panose="02020603050405020304" pitchFamily="18" charset="0"/>
              </a:rPr>
              <a:t>(en millones de Quetzales)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E22E-4AD1-ACB0-7760C5D7DA1A}"/>
              </c:ext>
            </c:extLst>
          </c:dPt>
          <c:dPt>
            <c:idx val="1"/>
            <c:invertIfNegative val="0"/>
            <c:bubble3D val="0"/>
            <c:spPr>
              <a:solidFill>
                <a:schemeClr val="tx2">
                  <a:lumMod val="60000"/>
                  <a:lumOff val="40000"/>
                </a:schemeClr>
              </a:solidFill>
              <a:ln>
                <a:noFill/>
              </a:ln>
              <a:effectLst/>
            </c:spPr>
            <c:extLst>
              <c:ext xmlns:c16="http://schemas.microsoft.com/office/drawing/2014/chart" uri="{C3380CC4-5D6E-409C-BE32-E72D297353CC}">
                <c16:uniqueId val="{00000003-E22E-4AD1-ACB0-7760C5D7DA1A}"/>
              </c:ext>
            </c:extLst>
          </c:dPt>
          <c:dPt>
            <c:idx val="2"/>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5-E22E-4AD1-ACB0-7760C5D7DA1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G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'grafica grupo gast 000'!$C$4:$E$4</c:f>
              <c:strCache>
                <c:ptCount val="3"/>
                <c:pt idx="0">
                  <c:v>Vigente</c:v>
                </c:pt>
                <c:pt idx="1">
                  <c:v>Ejecutado</c:v>
                </c:pt>
                <c:pt idx="2">
                  <c:v>Saldo por ejecutar</c:v>
                </c:pt>
              </c:strCache>
            </c:strRef>
          </c:cat>
          <c:val>
            <c:numRef>
              <c:f>'grafica grupo gast 000'!$C$5:$E$5</c:f>
              <c:numCache>
                <c:formatCode>#,###.00,,</c:formatCode>
                <c:ptCount val="3"/>
                <c:pt idx="0">
                  <c:v>257653663</c:v>
                </c:pt>
                <c:pt idx="1">
                  <c:v>252564946.08000001</c:v>
                </c:pt>
                <c:pt idx="2">
                  <c:v>5088716.92</c:v>
                </c:pt>
              </c:numCache>
            </c:numRef>
          </c:val>
          <c:extLst>
            <c:ext xmlns:c16="http://schemas.microsoft.com/office/drawing/2014/chart" uri="{C3380CC4-5D6E-409C-BE32-E72D297353CC}">
              <c16:uniqueId val="{00000006-E22E-4AD1-ACB0-7760C5D7DA1A}"/>
            </c:ext>
          </c:extLst>
        </c:ser>
        <c:dLbls>
          <c:dLblPos val="outEnd"/>
          <c:showLegendKey val="0"/>
          <c:showVal val="1"/>
          <c:showCatName val="0"/>
          <c:showSerName val="0"/>
          <c:showPercent val="0"/>
          <c:showBubbleSize val="0"/>
        </c:dLbls>
        <c:gapWidth val="219"/>
        <c:overlap val="-27"/>
        <c:axId val="576778368"/>
        <c:axId val="576783048"/>
      </c:barChart>
      <c:catAx>
        <c:axId val="576778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576783048"/>
        <c:crosses val="autoZero"/>
        <c:auto val="1"/>
        <c:lblAlgn val="ctr"/>
        <c:lblOffset val="100"/>
        <c:noMultiLvlLbl val="0"/>
      </c:catAx>
      <c:valAx>
        <c:axId val="576783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GT"/>
                  <a:t>millones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GT"/>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5767783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GT" sz="1100" b="1" dirty="0">
                <a:solidFill>
                  <a:sysClr val="windowText" lastClr="000000"/>
                </a:solidFill>
                <a:latin typeface="Times New Roman" panose="02020603050405020304" pitchFamily="18" charset="0"/>
                <a:cs typeface="Times New Roman" panose="02020603050405020304" pitchFamily="18" charset="0"/>
              </a:rPr>
              <a:t>Ejecución presupuestaria</a:t>
            </a:r>
            <a:r>
              <a:rPr lang="es-GT" sz="1100" b="1" baseline="0" dirty="0">
                <a:solidFill>
                  <a:sysClr val="windowText" lastClr="000000"/>
                </a:solidFill>
                <a:latin typeface="Times New Roman" panose="02020603050405020304" pitchFamily="18" charset="0"/>
                <a:cs typeface="Times New Roman" panose="02020603050405020304" pitchFamily="18" charset="0"/>
              </a:rPr>
              <a:t> </a:t>
            </a:r>
          </a:p>
          <a:p>
            <a:pPr>
              <a:defRPr/>
            </a:pPr>
            <a:r>
              <a:rPr lang="es-GT" sz="1100" b="1" baseline="0" dirty="0">
                <a:solidFill>
                  <a:sysClr val="windowText" lastClr="000000"/>
                </a:solidFill>
                <a:latin typeface="Times New Roman" panose="02020603050405020304" pitchFamily="18" charset="0"/>
                <a:cs typeface="Times New Roman" panose="02020603050405020304" pitchFamily="18" charset="0"/>
              </a:rPr>
              <a:t>Servicios Públicos Generales</a:t>
            </a:r>
          </a:p>
          <a:p>
            <a:pPr>
              <a:defRPr/>
            </a:pPr>
            <a:r>
              <a:rPr lang="es-GT" sz="1100" b="1" baseline="0" dirty="0">
                <a:solidFill>
                  <a:sysClr val="windowText" lastClr="000000"/>
                </a:solidFill>
                <a:latin typeface="Times New Roman" panose="02020603050405020304" pitchFamily="18" charset="0"/>
                <a:cs typeface="Times New Roman" panose="02020603050405020304" pitchFamily="18" charset="0"/>
              </a:rPr>
              <a:t>Tercer Cuatrimestre 2023</a:t>
            </a:r>
          </a:p>
          <a:p>
            <a:pPr>
              <a:defRPr/>
            </a:pPr>
            <a:r>
              <a:rPr lang="es-GT" sz="1100" b="1" baseline="0" dirty="0">
                <a:solidFill>
                  <a:sysClr val="windowText" lastClr="000000"/>
                </a:solidFill>
                <a:latin typeface="Times New Roman" panose="02020603050405020304" pitchFamily="18" charset="0"/>
                <a:cs typeface="Times New Roman" panose="02020603050405020304" pitchFamily="18" charset="0"/>
              </a:rPr>
              <a:t>(en millones de quetzales)</a:t>
            </a:r>
            <a:endParaRPr lang="es-GT" sz="1100" b="1" dirty="0">
              <a:solidFill>
                <a:sysClr val="windowText" lastClr="000000"/>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1-085E-421A-B54E-D6021C93632F}"/>
              </c:ext>
            </c:extLst>
          </c:dPt>
          <c:dPt>
            <c:idx val="2"/>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3-085E-421A-B54E-D6021C93632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G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'grafica por finalidad serv publ'!$E$8:$G$8</c:f>
              <c:strCache>
                <c:ptCount val="3"/>
                <c:pt idx="0">
                  <c:v>Vigente</c:v>
                </c:pt>
                <c:pt idx="1">
                  <c:v>Ejecutado</c:v>
                </c:pt>
                <c:pt idx="2">
                  <c:v>Saldo por ejecutar</c:v>
                </c:pt>
              </c:strCache>
            </c:strRef>
          </c:cat>
          <c:val>
            <c:numRef>
              <c:f>'grafica por finalidad serv publ'!$E$9:$G$9</c:f>
              <c:numCache>
                <c:formatCode>#,###.00,,</c:formatCode>
                <c:ptCount val="3"/>
                <c:pt idx="0">
                  <c:v>368744249</c:v>
                </c:pt>
                <c:pt idx="1">
                  <c:v>346040975.39999998</c:v>
                </c:pt>
                <c:pt idx="2">
                  <c:v>22703273.600000001</c:v>
                </c:pt>
              </c:numCache>
            </c:numRef>
          </c:val>
          <c:extLst>
            <c:ext xmlns:c16="http://schemas.microsoft.com/office/drawing/2014/chart" uri="{C3380CC4-5D6E-409C-BE32-E72D297353CC}">
              <c16:uniqueId val="{00000004-085E-421A-B54E-D6021C93632F}"/>
            </c:ext>
          </c:extLst>
        </c:ser>
        <c:dLbls>
          <c:dLblPos val="outEnd"/>
          <c:showLegendKey val="0"/>
          <c:showVal val="1"/>
          <c:showCatName val="0"/>
          <c:showSerName val="0"/>
          <c:showPercent val="0"/>
          <c:showBubbleSize val="0"/>
        </c:dLbls>
        <c:gapWidth val="182"/>
        <c:axId val="564951872"/>
        <c:axId val="564951512"/>
      </c:barChart>
      <c:catAx>
        <c:axId val="564951872"/>
        <c:scaling>
          <c:orientation val="minMax"/>
        </c:scaling>
        <c:delete val="0"/>
        <c:axPos val="l"/>
        <c:title>
          <c:tx>
            <c:rich>
              <a:bodyPr rot="-5400000" spcFirstLastPara="1" vertOverflow="ellipsis" vert="horz" wrap="square" anchor="b" anchorCtr="1"/>
              <a:lstStyle/>
              <a:p>
                <a:pPr>
                  <a:defRPr sz="1000" b="0" i="0" u="none" strike="noStrike" kern="1200" baseline="0">
                    <a:solidFill>
                      <a:schemeClr val="tx1">
                        <a:lumMod val="65000"/>
                        <a:lumOff val="35000"/>
                      </a:schemeClr>
                    </a:solidFill>
                    <a:latin typeface="+mn-lt"/>
                    <a:ea typeface="+mn-ea"/>
                    <a:cs typeface="+mn-cs"/>
                  </a:defRPr>
                </a:pPr>
                <a:r>
                  <a:rPr lang="es-GT"/>
                  <a:t>millones</a:t>
                </a:r>
              </a:p>
            </c:rich>
          </c:tx>
          <c:overlay val="0"/>
          <c:spPr>
            <a:noFill/>
            <a:ln>
              <a:noFill/>
            </a:ln>
            <a:effectLst/>
          </c:spPr>
          <c:txPr>
            <a:bodyPr rot="-5400000" spcFirstLastPara="1" vertOverflow="ellipsis" vert="horz" wrap="square" anchor="b" anchorCtr="1"/>
            <a:lstStyle/>
            <a:p>
              <a:pPr>
                <a:defRPr sz="1000" b="0" i="0" u="none" strike="noStrike" kern="1200" baseline="0">
                  <a:solidFill>
                    <a:schemeClr val="tx1">
                      <a:lumMod val="65000"/>
                      <a:lumOff val="35000"/>
                    </a:schemeClr>
                  </a:solidFill>
                  <a:latin typeface="+mn-lt"/>
                  <a:ea typeface="+mn-ea"/>
                  <a:cs typeface="+mn-cs"/>
                </a:defRPr>
              </a:pPr>
              <a:endParaRPr lang="es-G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564951512"/>
        <c:crosses val="autoZero"/>
        <c:auto val="1"/>
        <c:lblAlgn val="ctr"/>
        <c:lblOffset val="100"/>
        <c:noMultiLvlLbl val="0"/>
      </c:catAx>
      <c:valAx>
        <c:axId val="564951512"/>
        <c:scaling>
          <c:orientation val="minMax"/>
        </c:scaling>
        <c:delete val="0"/>
        <c:axPos val="b"/>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5649518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82" name="Google Shape;82;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128" name="Google Shape;128;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a:prstGeom prst="rect">
            <a:avLst/>
          </a:prstGeom>
        </p:spPr>
        <p:txBody>
          <a:bodyPr anchor="b"/>
          <a:lstStyle>
            <a:lvl1pPr>
              <a:defRPr sz="6000"/>
            </a:lvl1pPr>
          </a:lstStyle>
          <a:p>
            <a:r>
              <a:rPr lang="es-ES_tradnl"/>
              <a:t>Haga clic para modificar el estilo de título del patrón</a:t>
            </a:r>
          </a:p>
        </p:txBody>
      </p:sp>
      <p:sp>
        <p:nvSpPr>
          <p:cNvPr id="3" name="Marcador de texto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a:t>Haga clic para modificar los estilos de texto del patrón</a:t>
            </a:r>
          </a:p>
        </p:txBody>
      </p:sp>
      <p:sp>
        <p:nvSpPr>
          <p:cNvPr id="4" name="Marcador de fecha 3"/>
          <p:cNvSpPr>
            <a:spLocks noGrp="1"/>
          </p:cNvSpPr>
          <p:nvPr>
            <p:ph type="dt" sz="half" idx="10"/>
          </p:nvPr>
        </p:nvSpPr>
        <p:spPr/>
        <p:txBody>
          <a:bodyPr/>
          <a:lstStyle/>
          <a:p>
            <a:fld id="{5883CD04-3B6C-FF45-9BAB-948A5E3D06CF}" type="datetimeFigureOut">
              <a:rPr lang="es-ES_tradnl" smtClean="0"/>
              <a:t>27/12/2023</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AEE12FF1-1292-4144-A37D-A3C906CECB15}" type="slidenum">
              <a:rPr lang="es-ES_tradnl" smtClean="0"/>
              <a:t>‹Nº›</a:t>
            </a:fld>
            <a:endParaRPr lang="es-ES_tradnl"/>
          </a:p>
        </p:txBody>
      </p:sp>
    </p:spTree>
    <p:extLst>
      <p:ext uri="{BB962C8B-B14F-4D97-AF65-F5344CB8AC3E}">
        <p14:creationId xmlns:p14="http://schemas.microsoft.com/office/powerpoint/2010/main" val="2158948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_tradnl"/>
              <a:t>Haga clic para modificar el estilo de título del patrón</a:t>
            </a:r>
          </a:p>
        </p:txBody>
      </p:sp>
      <p:sp>
        <p:nvSpPr>
          <p:cNvPr id="3" name="Marcador de contenido 2"/>
          <p:cNvSpPr>
            <a:spLocks noGrp="1"/>
          </p:cNvSpPr>
          <p:nvPr>
            <p:ph sz="half" idx="1"/>
          </p:nvPr>
        </p:nvSpPr>
        <p:spPr>
          <a:xfrm>
            <a:off x="838200" y="1825625"/>
            <a:ext cx="5181600" cy="4351338"/>
          </a:xfrm>
          <a:prstGeom prst="rect">
            <a:avLst/>
          </a:prstGeo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6172200" y="1825625"/>
            <a:ext cx="5181600" cy="4351338"/>
          </a:xfrm>
          <a:prstGeom prst="rect">
            <a:avLst/>
          </a:prstGeo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fecha 4"/>
          <p:cNvSpPr>
            <a:spLocks noGrp="1"/>
          </p:cNvSpPr>
          <p:nvPr>
            <p:ph type="dt" sz="half" idx="10"/>
          </p:nvPr>
        </p:nvSpPr>
        <p:spPr/>
        <p:txBody>
          <a:bodyPr/>
          <a:lstStyle/>
          <a:p>
            <a:fld id="{5883CD04-3B6C-FF45-9BAB-948A5E3D06CF}" type="datetimeFigureOut">
              <a:rPr lang="es-ES_tradnl" smtClean="0"/>
              <a:t>27/12/2023</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AEE12FF1-1292-4144-A37D-A3C906CECB15}" type="slidenum">
              <a:rPr lang="es-ES_tradnl" smtClean="0"/>
              <a:t>‹Nº›</a:t>
            </a:fld>
            <a:endParaRPr lang="es-ES_tradnl"/>
          </a:p>
        </p:txBody>
      </p:sp>
    </p:spTree>
    <p:extLst>
      <p:ext uri="{BB962C8B-B14F-4D97-AF65-F5344CB8AC3E}">
        <p14:creationId xmlns:p14="http://schemas.microsoft.com/office/powerpoint/2010/main" val="2706056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a:prstGeom prst="rect">
            <a:avLst/>
          </a:prstGeom>
        </p:spPr>
        <p:txBody>
          <a:bodyPr/>
          <a:lstStyle/>
          <a:p>
            <a:r>
              <a:rPr lang="es-ES_tradnl"/>
              <a:t>Haga clic para modificar el estilo de título del patrón</a:t>
            </a:r>
          </a:p>
        </p:txBody>
      </p:sp>
      <p:sp>
        <p:nvSpPr>
          <p:cNvPr id="3" name="Marcador de texto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4" name="Marcador de contenido 3"/>
          <p:cNvSpPr>
            <a:spLocks noGrp="1"/>
          </p:cNvSpPr>
          <p:nvPr>
            <p:ph sz="half" idx="2"/>
          </p:nvPr>
        </p:nvSpPr>
        <p:spPr>
          <a:xfrm>
            <a:off x="839788" y="2505075"/>
            <a:ext cx="5157787" cy="3684588"/>
          </a:xfrm>
          <a:prstGeom prst="rect">
            <a:avLst/>
          </a:prstGeo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6" name="Marcador de contenido 5"/>
          <p:cNvSpPr>
            <a:spLocks noGrp="1"/>
          </p:cNvSpPr>
          <p:nvPr>
            <p:ph sz="quarter" idx="4"/>
          </p:nvPr>
        </p:nvSpPr>
        <p:spPr>
          <a:xfrm>
            <a:off x="6172200" y="2505075"/>
            <a:ext cx="5183188" cy="3684588"/>
          </a:xfrm>
          <a:prstGeom prst="rect">
            <a:avLst/>
          </a:prstGeo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fld id="{5883CD04-3B6C-FF45-9BAB-948A5E3D06CF}" type="datetimeFigureOut">
              <a:rPr lang="es-ES_tradnl" smtClean="0"/>
              <a:t>27/12/2023</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AEE12FF1-1292-4144-A37D-A3C906CECB15}" type="slidenum">
              <a:rPr lang="es-ES_tradnl" smtClean="0"/>
              <a:t>‹Nº›</a:t>
            </a:fld>
            <a:endParaRPr lang="es-ES_tradnl"/>
          </a:p>
        </p:txBody>
      </p:sp>
    </p:spTree>
    <p:extLst>
      <p:ext uri="{BB962C8B-B14F-4D97-AF65-F5344CB8AC3E}">
        <p14:creationId xmlns:p14="http://schemas.microsoft.com/office/powerpoint/2010/main" val="275443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_tradnl"/>
              <a:t>Haga clic para modificar el estilo de título del patrón</a:t>
            </a:r>
          </a:p>
        </p:txBody>
      </p:sp>
      <p:sp>
        <p:nvSpPr>
          <p:cNvPr id="3" name="Marcador de fecha 2"/>
          <p:cNvSpPr>
            <a:spLocks noGrp="1"/>
          </p:cNvSpPr>
          <p:nvPr>
            <p:ph type="dt" sz="half" idx="10"/>
          </p:nvPr>
        </p:nvSpPr>
        <p:spPr/>
        <p:txBody>
          <a:bodyPr/>
          <a:lstStyle/>
          <a:p>
            <a:fld id="{5883CD04-3B6C-FF45-9BAB-948A5E3D06CF}" type="datetimeFigureOut">
              <a:rPr lang="es-ES_tradnl" smtClean="0"/>
              <a:t>27/12/2023</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AEE12FF1-1292-4144-A37D-A3C906CECB15}" type="slidenum">
              <a:rPr lang="es-ES_tradnl" smtClean="0"/>
              <a:t>‹Nº›</a:t>
            </a:fld>
            <a:endParaRPr lang="es-ES_tradnl"/>
          </a:p>
        </p:txBody>
      </p:sp>
    </p:spTree>
    <p:extLst>
      <p:ext uri="{BB962C8B-B14F-4D97-AF65-F5344CB8AC3E}">
        <p14:creationId xmlns:p14="http://schemas.microsoft.com/office/powerpoint/2010/main" val="1606140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883CD04-3B6C-FF45-9BAB-948A5E3D06CF}" type="datetimeFigureOut">
              <a:rPr lang="es-ES_tradnl" smtClean="0"/>
              <a:t>27/12/2023</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AEE12FF1-1292-4144-A37D-A3C906CECB15}" type="slidenum">
              <a:rPr lang="es-ES_tradnl" smtClean="0"/>
              <a:t>‹Nº›</a:t>
            </a:fld>
            <a:endParaRPr lang="es-ES_tradnl"/>
          </a:p>
        </p:txBody>
      </p:sp>
    </p:spTree>
    <p:extLst>
      <p:ext uri="{BB962C8B-B14F-4D97-AF65-F5344CB8AC3E}">
        <p14:creationId xmlns:p14="http://schemas.microsoft.com/office/powerpoint/2010/main" val="691359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_tradnl"/>
              <a:t>Haga clic para modificar el estilo de título del patrón</a:t>
            </a:r>
          </a:p>
        </p:txBody>
      </p:sp>
      <p:sp>
        <p:nvSpPr>
          <p:cNvPr id="3" name="Marcador de contenido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los estilos de texto del patrón</a:t>
            </a:r>
          </a:p>
        </p:txBody>
      </p:sp>
      <p:sp>
        <p:nvSpPr>
          <p:cNvPr id="5" name="Marcador de fecha 4"/>
          <p:cNvSpPr>
            <a:spLocks noGrp="1"/>
          </p:cNvSpPr>
          <p:nvPr>
            <p:ph type="dt" sz="half" idx="10"/>
          </p:nvPr>
        </p:nvSpPr>
        <p:spPr/>
        <p:txBody>
          <a:bodyPr/>
          <a:lstStyle/>
          <a:p>
            <a:fld id="{5883CD04-3B6C-FF45-9BAB-948A5E3D06CF}" type="datetimeFigureOut">
              <a:rPr lang="es-ES_tradnl" smtClean="0"/>
              <a:t>27/12/2023</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AEE12FF1-1292-4144-A37D-A3C906CECB15}" type="slidenum">
              <a:rPr lang="es-ES_tradnl" smtClean="0"/>
              <a:t>‹Nº›</a:t>
            </a:fld>
            <a:endParaRPr lang="es-ES_tradnl"/>
          </a:p>
        </p:txBody>
      </p:sp>
    </p:spTree>
    <p:extLst>
      <p:ext uri="{BB962C8B-B14F-4D97-AF65-F5344CB8AC3E}">
        <p14:creationId xmlns:p14="http://schemas.microsoft.com/office/powerpoint/2010/main" val="2510645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_tradnl"/>
              <a:t>Haga clic para modificar el estilo de título del patrón</a:t>
            </a:r>
          </a:p>
        </p:txBody>
      </p:sp>
      <p:sp>
        <p:nvSpPr>
          <p:cNvPr id="3" name="Marcador de imagen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los estilos de texto del patrón</a:t>
            </a:r>
          </a:p>
        </p:txBody>
      </p:sp>
      <p:sp>
        <p:nvSpPr>
          <p:cNvPr id="5" name="Marcador de fecha 4"/>
          <p:cNvSpPr>
            <a:spLocks noGrp="1"/>
          </p:cNvSpPr>
          <p:nvPr>
            <p:ph type="dt" sz="half" idx="10"/>
          </p:nvPr>
        </p:nvSpPr>
        <p:spPr/>
        <p:txBody>
          <a:bodyPr/>
          <a:lstStyle/>
          <a:p>
            <a:fld id="{5883CD04-3B6C-FF45-9BAB-948A5E3D06CF}" type="datetimeFigureOut">
              <a:rPr lang="es-ES_tradnl" smtClean="0"/>
              <a:t>27/12/2023</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AEE12FF1-1292-4144-A37D-A3C906CECB15}" type="slidenum">
              <a:rPr lang="es-ES_tradnl" smtClean="0"/>
              <a:t>‹Nº›</a:t>
            </a:fld>
            <a:endParaRPr lang="es-ES_tradnl"/>
          </a:p>
        </p:txBody>
      </p:sp>
    </p:spTree>
    <p:extLst>
      <p:ext uri="{BB962C8B-B14F-4D97-AF65-F5344CB8AC3E}">
        <p14:creationId xmlns:p14="http://schemas.microsoft.com/office/powerpoint/2010/main" val="825159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_tradnl"/>
              <a:t>Haga clic para modificar el estilo de título del patrón</a:t>
            </a:r>
          </a:p>
        </p:txBody>
      </p:sp>
      <p:sp>
        <p:nvSpPr>
          <p:cNvPr id="3" name="Marcador de texto vertical 2"/>
          <p:cNvSpPr>
            <a:spLocks noGrp="1"/>
          </p:cNvSpPr>
          <p:nvPr>
            <p:ph type="body" orient="vert" idx="1"/>
          </p:nvPr>
        </p:nvSpPr>
        <p:spPr>
          <a:xfrm>
            <a:off x="838200" y="1825625"/>
            <a:ext cx="10515600" cy="4351338"/>
          </a:xfrm>
          <a:prstGeom prst="rect">
            <a:avLst/>
          </a:prstGeom>
        </p:spPr>
        <p:txBody>
          <a:bodyPr vert="eaVert"/>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5883CD04-3B6C-FF45-9BAB-948A5E3D06CF}" type="datetimeFigureOut">
              <a:rPr lang="es-ES_tradnl" smtClean="0"/>
              <a:t>27/12/2023</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AEE12FF1-1292-4144-A37D-A3C906CECB15}" type="slidenum">
              <a:rPr lang="es-ES_tradnl" smtClean="0"/>
              <a:t>‹Nº›</a:t>
            </a:fld>
            <a:endParaRPr lang="es-ES_tradnl"/>
          </a:p>
        </p:txBody>
      </p:sp>
    </p:spTree>
    <p:extLst>
      <p:ext uri="{BB962C8B-B14F-4D97-AF65-F5344CB8AC3E}">
        <p14:creationId xmlns:p14="http://schemas.microsoft.com/office/powerpoint/2010/main" val="1302763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a:prstGeom prst="rect">
            <a:avLst/>
          </a:prstGeom>
        </p:spPr>
        <p:txBody>
          <a:bodyPr vert="eaVert"/>
          <a:lstStyle/>
          <a:p>
            <a:r>
              <a:rPr lang="es-ES_tradnl"/>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a:prstGeom prst="rect">
            <a:avLst/>
          </a:prstGeom>
        </p:spPr>
        <p:txBody>
          <a:bodyPr vert="eaVert"/>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5883CD04-3B6C-FF45-9BAB-948A5E3D06CF}" type="datetimeFigureOut">
              <a:rPr lang="es-ES_tradnl" smtClean="0"/>
              <a:t>27/12/2023</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AEE12FF1-1292-4144-A37D-A3C906CECB15}" type="slidenum">
              <a:rPr lang="es-ES_tradnl" smtClean="0"/>
              <a:t>‹Nº›</a:t>
            </a:fld>
            <a:endParaRPr lang="es-ES_tradnl"/>
          </a:p>
        </p:txBody>
      </p:sp>
    </p:spTree>
    <p:extLst>
      <p:ext uri="{BB962C8B-B14F-4D97-AF65-F5344CB8AC3E}">
        <p14:creationId xmlns:p14="http://schemas.microsoft.com/office/powerpoint/2010/main" val="2905482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5"/>
        <p:cNvGrpSpPr/>
        <p:nvPr/>
      </p:nvGrpSpPr>
      <p:grpSpPr>
        <a:xfrm>
          <a:off x="0" y="0"/>
          <a:ext cx="0" cy="0"/>
          <a:chOff x="0" y="0"/>
          <a:chExt cx="0" cy="0"/>
        </a:xfrm>
      </p:grpSpPr>
      <p:sp>
        <p:nvSpPr>
          <p:cNvPr id="46" name="Google Shape;4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7"/>
          <p:cNvSpPr>
            <a:spLocks noGrp="1"/>
          </p:cNvSpPr>
          <p:nvPr>
            <p:ph type="pic" idx="2"/>
          </p:nvPr>
        </p:nvSpPr>
        <p:spPr>
          <a:xfrm>
            <a:off x="5183188" y="987425"/>
            <a:ext cx="6172200" cy="4873625"/>
          </a:xfrm>
          <a:prstGeom prst="rect">
            <a:avLst/>
          </a:prstGeom>
          <a:noFill/>
          <a:ln>
            <a:noFill/>
          </a:ln>
        </p:spPr>
      </p:sp>
      <p:sp>
        <p:nvSpPr>
          <p:cNvPr id="64" name="Google Shape;64;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_tradnl"/>
              <a:t>Haga clic para modificar el estilo de título del patrón</a:t>
            </a:r>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a:t>Haga clic para modificar el estilo de subtítulo del patrón</a:t>
            </a:r>
          </a:p>
        </p:txBody>
      </p:sp>
      <p:sp>
        <p:nvSpPr>
          <p:cNvPr id="4" name="Marcador de fecha 3"/>
          <p:cNvSpPr>
            <a:spLocks noGrp="1"/>
          </p:cNvSpPr>
          <p:nvPr>
            <p:ph type="dt" sz="half" idx="10"/>
          </p:nvPr>
        </p:nvSpPr>
        <p:spPr/>
        <p:txBody>
          <a:bodyPr/>
          <a:lstStyle/>
          <a:p>
            <a:fld id="{5883CD04-3B6C-FF45-9BAB-948A5E3D06CF}" type="datetimeFigureOut">
              <a:rPr lang="es-ES_tradnl" smtClean="0"/>
              <a:t>27/12/2023</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AEE12FF1-1292-4144-A37D-A3C906CECB15}" type="slidenum">
              <a:rPr lang="es-ES_tradnl" smtClean="0"/>
              <a:t>‹Nº›</a:t>
            </a:fld>
            <a:endParaRPr lang="es-ES_tradnl"/>
          </a:p>
        </p:txBody>
      </p:sp>
    </p:spTree>
    <p:extLst>
      <p:ext uri="{BB962C8B-B14F-4D97-AF65-F5344CB8AC3E}">
        <p14:creationId xmlns:p14="http://schemas.microsoft.com/office/powerpoint/2010/main" val="198096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413164" y="241069"/>
            <a:ext cx="9060872" cy="1097281"/>
          </a:xfrm>
          <a:prstGeom prst="rect">
            <a:avLst/>
          </a:prstGeom>
        </p:spPr>
        <p:txBody>
          <a:bodyPr>
            <a:noAutofit/>
          </a:bodyPr>
          <a:lstStyle>
            <a:lvl1pPr algn="ctr">
              <a:defRPr sz="3600">
                <a:latin typeface="Montserrat" panose="00000500000000000000" pitchFamily="50" charset="0"/>
              </a:defRPr>
            </a:lvl1pPr>
          </a:lstStyle>
          <a:p>
            <a:r>
              <a:rPr lang="es-GT" sz="4000" dirty="0">
                <a:solidFill>
                  <a:srgbClr val="002060"/>
                </a:solidFill>
                <a:latin typeface="Montserrat" panose="00000500000000000000" pitchFamily="50" charset="0"/>
              </a:rPr>
              <a:t>TÍTUL0</a:t>
            </a:r>
            <a:br>
              <a:rPr lang="es-GT" sz="4000" dirty="0">
                <a:solidFill>
                  <a:srgbClr val="002060"/>
                </a:solidFill>
                <a:latin typeface="Montserrat" panose="00000500000000000000" pitchFamily="50" charset="0"/>
              </a:rPr>
            </a:br>
            <a:r>
              <a:rPr lang="es-GT" sz="4000" b="1" dirty="0">
                <a:solidFill>
                  <a:srgbClr val="002060"/>
                </a:solidFill>
                <a:latin typeface="Montserrat" panose="00000500000000000000" pitchFamily="50" charset="0"/>
              </a:rPr>
              <a:t>ESCRIBA AQUÍ SU TÍTULO</a:t>
            </a:r>
            <a:endParaRPr lang="es-ES_tradnl" dirty="0"/>
          </a:p>
        </p:txBody>
      </p:sp>
      <p:sp>
        <p:nvSpPr>
          <p:cNvPr id="3" name="Marcador de contenido 2"/>
          <p:cNvSpPr>
            <a:spLocks noGrp="1"/>
          </p:cNvSpPr>
          <p:nvPr>
            <p:ph idx="1"/>
          </p:nvPr>
        </p:nvSpPr>
        <p:spPr>
          <a:xfrm>
            <a:off x="838200" y="1825625"/>
            <a:ext cx="10515600" cy="4351338"/>
          </a:xfrm>
          <a:prstGeom prst="rect">
            <a:avLst/>
          </a:prstGeom>
        </p:spPr>
        <p:txBody>
          <a:bodyPr>
            <a:normAutofit/>
          </a:bodyPr>
          <a:lstStyle>
            <a:lvl1pPr>
              <a:defRPr sz="2000">
                <a:latin typeface="Montserrat" panose="00000500000000000000" pitchFamily="50" charset="0"/>
              </a:defRPr>
            </a:lvl1pPr>
            <a:lvl2pPr>
              <a:defRPr sz="2000">
                <a:latin typeface="Montserrat" panose="00000500000000000000" pitchFamily="50" charset="0"/>
              </a:defRPr>
            </a:lvl2pPr>
            <a:lvl3pPr>
              <a:defRPr sz="2000">
                <a:latin typeface="Montserrat" panose="00000500000000000000" pitchFamily="50" charset="0"/>
              </a:defRPr>
            </a:lvl3pPr>
            <a:lvl4pPr>
              <a:defRPr sz="2000">
                <a:latin typeface="Montserrat" panose="00000500000000000000" pitchFamily="50" charset="0"/>
              </a:defRPr>
            </a:lvl4pPr>
            <a:lvl5pPr>
              <a:defRPr sz="2000">
                <a:latin typeface="Montserrat" panose="00000500000000000000" pitchFamily="50" charset="0"/>
              </a:defRPr>
            </a:lvl5pPr>
          </a:lstStyle>
          <a:p>
            <a:pPr lvl="0"/>
            <a:r>
              <a:rPr lang="es-ES_tradnl" dirty="0"/>
              <a:t>Haga clic para modificar los estilos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p>
        </p:txBody>
      </p:sp>
      <p:sp>
        <p:nvSpPr>
          <p:cNvPr id="4" name="Marcador de fecha 3"/>
          <p:cNvSpPr>
            <a:spLocks noGrp="1"/>
          </p:cNvSpPr>
          <p:nvPr>
            <p:ph type="dt" sz="half" idx="10"/>
          </p:nvPr>
        </p:nvSpPr>
        <p:spPr/>
        <p:txBody>
          <a:bodyPr/>
          <a:lstStyle/>
          <a:p>
            <a:fld id="{5883CD04-3B6C-FF45-9BAB-948A5E3D06CF}" type="datetimeFigureOut">
              <a:rPr lang="es-ES_tradnl" smtClean="0"/>
              <a:t>27/12/2023</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AEE12FF1-1292-4144-A37D-A3C906CECB15}" type="slidenum">
              <a:rPr lang="es-ES_tradnl" smtClean="0"/>
              <a:t>‹Nº›</a:t>
            </a:fld>
            <a:endParaRPr lang="es-ES_tradnl"/>
          </a:p>
        </p:txBody>
      </p:sp>
    </p:spTree>
    <p:extLst>
      <p:ext uri="{BB962C8B-B14F-4D97-AF65-F5344CB8AC3E}">
        <p14:creationId xmlns:p14="http://schemas.microsoft.com/office/powerpoint/2010/main" val="173207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GT"/>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6" r:id="rId4"/>
    <p:sldLayoutId id="2147483657" r:id="rId5"/>
    <p:sldLayoutId id="2147483658" r:id="rId6"/>
    <p:sldLayoutId id="214748365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3CD04-3B6C-FF45-9BAB-948A5E3D06CF}" type="datetimeFigureOut">
              <a:rPr lang="es-ES_tradnl" smtClean="0"/>
              <a:t>27/12/2023</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E12FF1-1292-4144-A37D-A3C906CECB15}" type="slidenum">
              <a:rPr lang="es-ES_tradnl" smtClean="0"/>
              <a:t>‹Nº›</a:t>
            </a:fld>
            <a:endParaRPr lang="es-ES_tradnl"/>
          </a:p>
        </p:txBody>
      </p:sp>
    </p:spTree>
    <p:extLst>
      <p:ext uri="{BB962C8B-B14F-4D97-AF65-F5344CB8AC3E}">
        <p14:creationId xmlns:p14="http://schemas.microsoft.com/office/powerpoint/2010/main" val="27620355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3"/>
        <p:cNvGrpSpPr/>
        <p:nvPr/>
      </p:nvGrpSpPr>
      <p:grpSpPr>
        <a:xfrm>
          <a:off x="0" y="0"/>
          <a:ext cx="0" cy="0"/>
          <a:chOff x="0" y="0"/>
          <a:chExt cx="0" cy="0"/>
        </a:xfrm>
      </p:grpSpPr>
      <p:sp>
        <p:nvSpPr>
          <p:cNvPr id="84" name="Google Shape;84;p1"/>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58C275C-8B14-4B75-AB6E-0549E22DCEF8}"/>
              </a:ext>
            </a:extLst>
          </p:cNvPr>
          <p:cNvSpPr txBox="1"/>
          <p:nvPr/>
        </p:nvSpPr>
        <p:spPr>
          <a:xfrm>
            <a:off x="1382512" y="468020"/>
            <a:ext cx="8839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SEGUNDA PARTE</a:t>
            </a:r>
          </a:p>
        </p:txBody>
      </p:sp>
      <p:pic>
        <p:nvPicPr>
          <p:cNvPr id="12" name="Imagen 11">
            <a:extLst>
              <a:ext uri="{FF2B5EF4-FFF2-40B4-BE49-F238E27FC236}">
                <a16:creationId xmlns:a16="http://schemas.microsoft.com/office/drawing/2014/main" id="{3283990D-B097-4877-B7C5-F6AAC3D111B3}"/>
              </a:ext>
            </a:extLst>
          </p:cNvPr>
          <p:cNvPicPr>
            <a:picLocks noChangeAspect="1"/>
          </p:cNvPicPr>
          <p:nvPr/>
        </p:nvPicPr>
        <p:blipFill>
          <a:blip r:embed="rId2"/>
          <a:stretch>
            <a:fillRect/>
          </a:stretch>
        </p:blipFill>
        <p:spPr>
          <a:xfrm>
            <a:off x="11085613" y="5715000"/>
            <a:ext cx="965710" cy="1019908"/>
          </a:xfrm>
          <a:prstGeom prst="rect">
            <a:avLst/>
          </a:prstGeom>
          <a:ln>
            <a:noFill/>
          </a:ln>
          <a:effectLst>
            <a:outerShdw blurRad="292100" dist="139700" dir="2700000" algn="tl" rotWithShape="0">
              <a:srgbClr val="333333">
                <a:alpha val="65000"/>
              </a:srgbClr>
            </a:outerShdw>
          </a:effectLst>
        </p:spPr>
      </p:pic>
      <p:pic>
        <p:nvPicPr>
          <p:cNvPr id="2" name="Imagen 1">
            <a:extLst>
              <a:ext uri="{FF2B5EF4-FFF2-40B4-BE49-F238E27FC236}">
                <a16:creationId xmlns:a16="http://schemas.microsoft.com/office/drawing/2014/main" id="{6F09E354-D0BF-4E9A-97EE-B7F959147B08}"/>
              </a:ext>
            </a:extLst>
          </p:cNvPr>
          <p:cNvPicPr>
            <a:picLocks noChangeAspect="1"/>
          </p:cNvPicPr>
          <p:nvPr/>
        </p:nvPicPr>
        <p:blipFill>
          <a:blip r:embed="rId3"/>
          <a:stretch>
            <a:fillRect/>
          </a:stretch>
        </p:blipFill>
        <p:spPr>
          <a:xfrm>
            <a:off x="1899821" y="2450771"/>
            <a:ext cx="7483876" cy="3940156"/>
          </a:xfrm>
          <a:prstGeom prst="rect">
            <a:avLst/>
          </a:prstGeom>
        </p:spPr>
      </p:pic>
      <p:sp>
        <p:nvSpPr>
          <p:cNvPr id="8" name="CuadroTexto 7">
            <a:extLst>
              <a:ext uri="{FF2B5EF4-FFF2-40B4-BE49-F238E27FC236}">
                <a16:creationId xmlns:a16="http://schemas.microsoft.com/office/drawing/2014/main" id="{0CF6ADB0-8D39-4123-933D-38F24CB8FE93}"/>
              </a:ext>
            </a:extLst>
          </p:cNvPr>
          <p:cNvSpPr txBox="1"/>
          <p:nvPr/>
        </p:nvSpPr>
        <p:spPr>
          <a:xfrm>
            <a:off x="1382512" y="1735921"/>
            <a:ext cx="931757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Calibri" panose="020F0502020204030204"/>
                <a:ea typeface="+mn-ea"/>
                <a:cs typeface="+mn-cs"/>
              </a:rPr>
              <a:t>3. Gráfica y descripción del presupuesto vigente, ejecutado y saldo por ejecutar por grupo de gasto.</a:t>
            </a:r>
            <a:endParaRPr kumimoji="0" lang="es-GT"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4896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58C275C-8B14-4B75-AB6E-0549E22DCEF8}"/>
              </a:ext>
            </a:extLst>
          </p:cNvPr>
          <p:cNvSpPr txBox="1"/>
          <p:nvPr/>
        </p:nvSpPr>
        <p:spPr>
          <a:xfrm>
            <a:off x="1382512" y="468020"/>
            <a:ext cx="8839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srgbClr val="002060"/>
                </a:solidFill>
                <a:effectLst/>
                <a:uLnTx/>
                <a:uFillTx/>
                <a:latin typeface="+mn-lt"/>
                <a:ea typeface="+mn-ea"/>
                <a:cs typeface="Arial" panose="020B0604020202020204" pitchFamily="34" charset="0"/>
              </a:rPr>
              <a:t>SEGUNDA PARTE</a:t>
            </a:r>
          </a:p>
        </p:txBody>
      </p:sp>
      <p:pic>
        <p:nvPicPr>
          <p:cNvPr id="12" name="Imagen 11">
            <a:extLst>
              <a:ext uri="{FF2B5EF4-FFF2-40B4-BE49-F238E27FC236}">
                <a16:creationId xmlns:a16="http://schemas.microsoft.com/office/drawing/2014/main" id="{3283990D-B097-4877-B7C5-F6AAC3D111B3}"/>
              </a:ext>
            </a:extLst>
          </p:cNvPr>
          <p:cNvPicPr>
            <a:picLocks noChangeAspect="1"/>
          </p:cNvPicPr>
          <p:nvPr/>
        </p:nvPicPr>
        <p:blipFill>
          <a:blip r:embed="rId2"/>
          <a:stretch>
            <a:fillRect/>
          </a:stretch>
        </p:blipFill>
        <p:spPr>
          <a:xfrm>
            <a:off x="11085613" y="5715000"/>
            <a:ext cx="965710" cy="1019908"/>
          </a:xfrm>
          <a:prstGeom prst="rect">
            <a:avLst/>
          </a:prstGeom>
          <a:ln>
            <a:noFill/>
          </a:ln>
          <a:effectLst>
            <a:outerShdw blurRad="292100" dist="139700" dir="2700000" algn="tl" rotWithShape="0">
              <a:srgbClr val="333333">
                <a:alpha val="65000"/>
              </a:srgbClr>
            </a:outerShdw>
          </a:effectLst>
        </p:spPr>
      </p:pic>
      <p:sp>
        <p:nvSpPr>
          <p:cNvPr id="6" name="CuadroTexto 5">
            <a:extLst>
              <a:ext uri="{FF2B5EF4-FFF2-40B4-BE49-F238E27FC236}">
                <a16:creationId xmlns:a16="http://schemas.microsoft.com/office/drawing/2014/main" id="{12CE54A7-EEAA-4714-B898-0F70FE12611B}"/>
              </a:ext>
            </a:extLst>
          </p:cNvPr>
          <p:cNvSpPr txBox="1"/>
          <p:nvPr/>
        </p:nvSpPr>
        <p:spPr>
          <a:xfrm>
            <a:off x="858416" y="2361706"/>
            <a:ext cx="10029043" cy="3693319"/>
          </a:xfrm>
          <a:prstGeom prst="rect">
            <a:avLst/>
          </a:prstGeom>
          <a:noFill/>
        </p:spPr>
        <p:txBody>
          <a:bodyPr wrap="square">
            <a:spAutoFit/>
          </a:bodyPr>
          <a:lstStyle/>
          <a:p>
            <a:pPr algn="just">
              <a:buClrTx/>
              <a:defRPr/>
            </a:pPr>
            <a:r>
              <a:rPr lang="es-MX" sz="1800" dirty="0">
                <a:solidFill>
                  <a:schemeClr val="tx1"/>
                </a:solidFill>
                <a:effectLst/>
                <a:latin typeface="+mn-lt"/>
                <a:ea typeface="Times New Roman" panose="02020603050405020304" pitchFamily="18" charset="0"/>
                <a:cs typeface="Montserrat" panose="00000500000000000000" pitchFamily="2" charset="0"/>
              </a:rPr>
              <a:t>El 69.87% del presupuesto del Ministerio de Finanzas Públicas, lo constituye el gasto de nómina de sueldos y salarios y el 18 % de servicios no personales, el resto se divide de la siguiente manera: </a:t>
            </a:r>
          </a:p>
          <a:p>
            <a:pPr algn="just">
              <a:buClrTx/>
              <a:defRPr/>
            </a:pPr>
            <a:endParaRPr lang="es-MX" sz="1800" dirty="0">
              <a:solidFill>
                <a:schemeClr val="tx1"/>
              </a:solidFill>
              <a:latin typeface="+mn-lt"/>
              <a:ea typeface="Times New Roman" panose="02020603050405020304" pitchFamily="18" charset="0"/>
              <a:cs typeface="Montserrat" panose="00000500000000000000" pitchFamily="2" charset="0"/>
            </a:endParaRPr>
          </a:p>
          <a:p>
            <a:pPr algn="just">
              <a:buClrTx/>
              <a:defRPr/>
            </a:pPr>
            <a:r>
              <a:rPr lang="es-MX" sz="1800" dirty="0">
                <a:solidFill>
                  <a:schemeClr val="tx1"/>
                </a:solidFill>
                <a:effectLst/>
                <a:latin typeface="+mn-lt"/>
                <a:ea typeface="Times New Roman" panose="02020603050405020304" pitchFamily="18" charset="0"/>
                <a:cs typeface="Montserrat" panose="00000500000000000000" pitchFamily="2" charset="0"/>
              </a:rPr>
              <a:t>El grupo de gasto de propiedad, planta, equipo e intangibles equivale al 3.5 %, el grupo de gasto de materiales y suministros equivale al 4 %, el grupo de gasto de trasferencias corrientes equivale al 3.88% y el grupo de gasto de asignaciones globales equivale al 0.52%, servicios dentro de los cuales se pueden mencionar los pagos que deben realizarse para el respaldo y soporte que se brinda a las entidades públicas a nivel nacional, especialmente destacar que por la naturaleza del Ministerio, éste brinda servicios intermedios a las instituciones públicas para que éstas contribuyan a la generación de bienes y servicios, destinados a los ciudadanos, para lo cual hace uso de los diferentes sistemas informáticos (SICOIN, SIGES, GUATECOMPRAS, GUATENÓMINAS, etc.), los porcentajes anteriores mencionados corresponden a la participación de cada grupo de gasto sobre el presupuesto vigente.</a:t>
            </a:r>
            <a:endParaRPr lang="es-GT" sz="1800" dirty="0">
              <a:solidFill>
                <a:schemeClr val="tx1"/>
              </a:solidFill>
              <a:effectLst/>
              <a:latin typeface="+mn-lt"/>
              <a:ea typeface="Times New Roman" panose="02020603050405020304" pitchFamily="18" charset="0"/>
              <a:cs typeface="Montserrat" panose="000005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Tree>
    <p:extLst>
      <p:ext uri="{BB962C8B-B14F-4D97-AF65-F5344CB8AC3E}">
        <p14:creationId xmlns:p14="http://schemas.microsoft.com/office/powerpoint/2010/main" val="531874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58C275C-8B14-4B75-AB6E-0549E22DCEF8}"/>
              </a:ext>
            </a:extLst>
          </p:cNvPr>
          <p:cNvSpPr txBox="1"/>
          <p:nvPr/>
        </p:nvSpPr>
        <p:spPr>
          <a:xfrm>
            <a:off x="1419835" y="441827"/>
            <a:ext cx="8839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srgbClr val="002060"/>
                </a:solidFill>
                <a:effectLst/>
                <a:uLnTx/>
                <a:uFillTx/>
                <a:latin typeface="+mn-lt"/>
                <a:ea typeface="+mn-ea"/>
                <a:cs typeface="Arial" panose="020B0604020202020204" pitchFamily="34" charset="0"/>
              </a:rPr>
              <a:t>SEGUNDA PARTE</a:t>
            </a:r>
          </a:p>
        </p:txBody>
      </p:sp>
      <p:pic>
        <p:nvPicPr>
          <p:cNvPr id="12" name="Imagen 11">
            <a:extLst>
              <a:ext uri="{FF2B5EF4-FFF2-40B4-BE49-F238E27FC236}">
                <a16:creationId xmlns:a16="http://schemas.microsoft.com/office/drawing/2014/main" id="{3283990D-B097-4877-B7C5-F6AAC3D111B3}"/>
              </a:ext>
            </a:extLst>
          </p:cNvPr>
          <p:cNvPicPr>
            <a:picLocks noChangeAspect="1"/>
          </p:cNvPicPr>
          <p:nvPr/>
        </p:nvPicPr>
        <p:blipFill>
          <a:blip r:embed="rId2"/>
          <a:stretch>
            <a:fillRect/>
          </a:stretch>
        </p:blipFill>
        <p:spPr>
          <a:xfrm>
            <a:off x="11085613" y="5715000"/>
            <a:ext cx="965710" cy="1019908"/>
          </a:xfrm>
          <a:prstGeom prst="rect">
            <a:avLst/>
          </a:prstGeom>
          <a:ln>
            <a:noFill/>
          </a:ln>
          <a:effectLst>
            <a:outerShdw blurRad="292100" dist="139700" dir="2700000" algn="tl" rotWithShape="0">
              <a:srgbClr val="333333">
                <a:alpha val="65000"/>
              </a:srgbClr>
            </a:outerShdw>
          </a:effectLst>
        </p:spPr>
      </p:pic>
      <p:sp>
        <p:nvSpPr>
          <p:cNvPr id="6" name="CuadroTexto 5">
            <a:extLst>
              <a:ext uri="{FF2B5EF4-FFF2-40B4-BE49-F238E27FC236}">
                <a16:creationId xmlns:a16="http://schemas.microsoft.com/office/drawing/2014/main" id="{D0BD8F4F-B879-42E0-9813-D816C8156723}"/>
              </a:ext>
            </a:extLst>
          </p:cNvPr>
          <p:cNvSpPr txBox="1"/>
          <p:nvPr/>
        </p:nvSpPr>
        <p:spPr>
          <a:xfrm>
            <a:off x="1700463" y="1893022"/>
            <a:ext cx="938514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Calibri" panose="020F0502020204030204"/>
                <a:ea typeface="+mn-ea"/>
                <a:cs typeface="+mn-cs"/>
              </a:rPr>
              <a:t>4. Gráfica y descripción del presupuesto vigente, ejecutado y saldo por ejecutar del grupo de gasto de servicios personales (grupo 000).</a:t>
            </a:r>
            <a:endParaRPr kumimoji="0" lang="es-GT"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6A1E1AB-12E5-4675-A115-01478BBB2D2A}"/>
              </a:ext>
            </a:extLst>
          </p:cNvPr>
          <p:cNvSpPr>
            <a:spLocks noChangeArrowheads="1"/>
          </p:cNvSpPr>
          <p:nvPr/>
        </p:nvSpPr>
        <p:spPr bwMode="auto">
          <a:xfrm>
            <a:off x="2895600" y="25792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GT"/>
          </a:p>
        </p:txBody>
      </p:sp>
      <p:graphicFrame>
        <p:nvGraphicFramePr>
          <p:cNvPr id="8" name="Gráfico 7">
            <a:extLst>
              <a:ext uri="{FF2B5EF4-FFF2-40B4-BE49-F238E27FC236}">
                <a16:creationId xmlns:a16="http://schemas.microsoft.com/office/drawing/2014/main" id="{F5DC5630-694B-80BB-F090-6A0C253B080F}"/>
              </a:ext>
            </a:extLst>
          </p:cNvPr>
          <p:cNvGraphicFramePr/>
          <p:nvPr>
            <p:extLst>
              <p:ext uri="{D42A27DB-BD31-4B8C-83A1-F6EECF244321}">
                <p14:modId xmlns:p14="http://schemas.microsoft.com/office/powerpoint/2010/main" val="1372003092"/>
              </p:ext>
            </p:extLst>
          </p:nvPr>
        </p:nvGraphicFramePr>
        <p:xfrm>
          <a:off x="1700463" y="2539353"/>
          <a:ext cx="9196137" cy="3267075"/>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C065F490-C2EA-4819-A032-6A7A9F0381EA}"/>
              </a:ext>
            </a:extLst>
          </p:cNvPr>
          <p:cNvSpPr>
            <a:spLocks noChangeArrowheads="1"/>
          </p:cNvSpPr>
          <p:nvPr/>
        </p:nvSpPr>
        <p:spPr bwMode="auto">
          <a:xfrm>
            <a:off x="2209800" y="576775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GT" altLang="es-GT" sz="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s-GT" altLang="es-GT"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GT" altLang="es-GT" sz="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Fuente: Sistema de Contabilidad Integrada -SICOIN- Ministerio de Finanzas P</a:t>
            </a:r>
            <a:r>
              <a:rPr kumimoji="0" lang="es-GT" altLang="es-GT" sz="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ú</a:t>
            </a:r>
            <a:r>
              <a:rPr kumimoji="0" lang="es-GT" altLang="es-GT" sz="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blicas al 14 de diciembre de 2023</a:t>
            </a:r>
            <a:endParaRPr kumimoji="0" lang="es-GT" altLang="es-GT"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32158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58C275C-8B14-4B75-AB6E-0549E22DCEF8}"/>
              </a:ext>
            </a:extLst>
          </p:cNvPr>
          <p:cNvSpPr txBox="1"/>
          <p:nvPr/>
        </p:nvSpPr>
        <p:spPr>
          <a:xfrm>
            <a:off x="1382512" y="468020"/>
            <a:ext cx="8839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srgbClr val="002060"/>
                </a:solidFill>
                <a:effectLst/>
                <a:uLnTx/>
                <a:uFillTx/>
                <a:latin typeface="+mn-lt"/>
                <a:ea typeface="+mn-ea"/>
                <a:cs typeface="Arial" panose="020B0604020202020204" pitchFamily="34" charset="0"/>
              </a:rPr>
              <a:t>SEGUNDA PARTE</a:t>
            </a:r>
          </a:p>
        </p:txBody>
      </p:sp>
      <p:pic>
        <p:nvPicPr>
          <p:cNvPr id="12" name="Imagen 11">
            <a:extLst>
              <a:ext uri="{FF2B5EF4-FFF2-40B4-BE49-F238E27FC236}">
                <a16:creationId xmlns:a16="http://schemas.microsoft.com/office/drawing/2014/main" id="{3283990D-B097-4877-B7C5-F6AAC3D111B3}"/>
              </a:ext>
            </a:extLst>
          </p:cNvPr>
          <p:cNvPicPr>
            <a:picLocks noChangeAspect="1"/>
          </p:cNvPicPr>
          <p:nvPr/>
        </p:nvPicPr>
        <p:blipFill>
          <a:blip r:embed="rId2"/>
          <a:stretch>
            <a:fillRect/>
          </a:stretch>
        </p:blipFill>
        <p:spPr>
          <a:xfrm>
            <a:off x="11085613" y="5715000"/>
            <a:ext cx="965710" cy="1019908"/>
          </a:xfrm>
          <a:prstGeom prst="rect">
            <a:avLst/>
          </a:prstGeom>
          <a:ln>
            <a:noFill/>
          </a:ln>
          <a:effectLst>
            <a:outerShdw blurRad="292100" dist="139700" dir="2700000" algn="tl" rotWithShape="0">
              <a:srgbClr val="333333">
                <a:alpha val="65000"/>
              </a:srgbClr>
            </a:outerShdw>
          </a:effectLst>
        </p:spPr>
      </p:pic>
      <p:sp>
        <p:nvSpPr>
          <p:cNvPr id="5" name="CuadroTexto 4">
            <a:extLst>
              <a:ext uri="{FF2B5EF4-FFF2-40B4-BE49-F238E27FC236}">
                <a16:creationId xmlns:a16="http://schemas.microsoft.com/office/drawing/2014/main" id="{978CBA85-85D5-41B4-9360-3C043EDB6B84}"/>
              </a:ext>
            </a:extLst>
          </p:cNvPr>
          <p:cNvSpPr txBox="1"/>
          <p:nvPr/>
        </p:nvSpPr>
        <p:spPr>
          <a:xfrm>
            <a:off x="830424" y="1536433"/>
            <a:ext cx="10161038"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Calibri" panose="020F0502020204030204"/>
                <a:ea typeface="+mn-ea"/>
                <a:cs typeface="+mn-cs"/>
              </a:rPr>
              <a:t>5.	Explicación de la importancia de la erogación en servicios personales.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chemeClr val="tx1"/>
                </a:solidFill>
                <a:effectLst/>
                <a:uLnTx/>
                <a:uFillTx/>
                <a:latin typeface="Calibri" panose="020F0502020204030204"/>
                <a:ea typeface="+mn-ea"/>
                <a:cs typeface="+mn-cs"/>
              </a:rPr>
              <a:t>Al 14 de diciembre 2023 se ejecutó el 98.02% del total asignado al Grupo de Gasto 000 “Servicios Personales”, correspondiente a los renglones de gasto 011 y 022 con sus respectivos componentes; así como los servicios con cargo a los renglones 021 y 029.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schemeClr val="tx1"/>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chemeClr val="tx1"/>
                </a:solidFill>
                <a:effectLst/>
                <a:uLnTx/>
                <a:uFillTx/>
                <a:latin typeface="Calibri" panose="020F0502020204030204"/>
                <a:ea typeface="+mn-ea"/>
                <a:cs typeface="+mn-cs"/>
              </a:rPr>
              <a:t>Es importante indicar que el Ministerio de Finanzas Públicas, por ser una institución de apoyo para el resto de las instituciones del Estado, sus actividades están encaminadas a brindar soporte en los Sistemas Financieros a través de personal administrativo y técnico a éstas, por lo que reviste de importancia que el 98.02% del presupuesto sea destinado al grupo 000 “Servicios Personales” que aglutina las remuneraciones a elemento humano indicado.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schemeClr val="tx1"/>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chemeClr val="tx1"/>
                </a:solidFill>
                <a:effectLst/>
                <a:uLnTx/>
                <a:uFillTx/>
                <a:latin typeface="Calibri" panose="020F0502020204030204"/>
                <a:ea typeface="+mn-ea"/>
                <a:cs typeface="+mn-cs"/>
              </a:rPr>
              <a:t>El MINFIN en el cumplimiento de sus funciones, define objetivos estratégico y operativos, para alcanzarlos, se cuenta con el recurso humano calificado, ubicado en las 24 dependencias, donde se cuenta con un total de 1,457 personas que contribuyen al cumplimiento del quehacer institucional.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schemeClr val="tx1"/>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chemeClr val="tx1"/>
                </a:solidFill>
                <a:effectLst/>
                <a:uLnTx/>
                <a:uFillTx/>
                <a:latin typeface="Calibri" panose="020F0502020204030204"/>
                <a:ea typeface="+mn-ea"/>
                <a:cs typeface="+mn-cs"/>
              </a:rPr>
              <a:t>Con el fin de brindar una atención adecuada a los usuarios, el Ministerio cuenta con un total de 888 empleados contratados en renglón de gasto 011 “Personal Permanente”; 1 empleado contratado en renglón de gasto 022 “Personal por contrato”; 391 empleados contratados en renglón de gasto 021 “Personal Supernumerario”; 156 contratistas en el renglón de gasto 029 “Otras remuneraciones del personal temporal” y 01 contratista con cargo al renglón de gasto 182 “Servicios médico-sanitarios”.</a:t>
            </a:r>
          </a:p>
        </p:txBody>
      </p:sp>
    </p:spTree>
    <p:extLst>
      <p:ext uri="{BB962C8B-B14F-4D97-AF65-F5344CB8AC3E}">
        <p14:creationId xmlns:p14="http://schemas.microsoft.com/office/powerpoint/2010/main" val="591250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58C275C-8B14-4B75-AB6E-0549E22DCEF8}"/>
              </a:ext>
            </a:extLst>
          </p:cNvPr>
          <p:cNvSpPr txBox="1"/>
          <p:nvPr/>
        </p:nvSpPr>
        <p:spPr>
          <a:xfrm>
            <a:off x="1382512" y="468020"/>
            <a:ext cx="8839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srgbClr val="002060"/>
                </a:solidFill>
                <a:effectLst/>
                <a:uLnTx/>
                <a:uFillTx/>
                <a:latin typeface="+mn-lt"/>
                <a:ea typeface="+mn-ea"/>
                <a:cs typeface="Arial" panose="020B0604020202020204" pitchFamily="34" charset="0"/>
              </a:rPr>
              <a:t>SEGUNDA PARTE</a:t>
            </a:r>
          </a:p>
        </p:txBody>
      </p:sp>
      <p:pic>
        <p:nvPicPr>
          <p:cNvPr id="12" name="Imagen 11">
            <a:extLst>
              <a:ext uri="{FF2B5EF4-FFF2-40B4-BE49-F238E27FC236}">
                <a16:creationId xmlns:a16="http://schemas.microsoft.com/office/drawing/2014/main" id="{3283990D-B097-4877-B7C5-F6AAC3D111B3}"/>
              </a:ext>
            </a:extLst>
          </p:cNvPr>
          <p:cNvPicPr>
            <a:picLocks noChangeAspect="1"/>
          </p:cNvPicPr>
          <p:nvPr/>
        </p:nvPicPr>
        <p:blipFill>
          <a:blip r:embed="rId2"/>
          <a:stretch>
            <a:fillRect/>
          </a:stretch>
        </p:blipFill>
        <p:spPr>
          <a:xfrm>
            <a:off x="11085613" y="5715000"/>
            <a:ext cx="965710" cy="1019908"/>
          </a:xfrm>
          <a:prstGeom prst="rect">
            <a:avLst/>
          </a:prstGeom>
          <a:ln>
            <a:noFill/>
          </a:ln>
          <a:effectLst>
            <a:outerShdw blurRad="292100" dist="139700" dir="2700000" algn="tl" rotWithShape="0">
              <a:srgbClr val="333333">
                <a:alpha val="65000"/>
              </a:srgbClr>
            </a:outerShdw>
          </a:effectLst>
        </p:spPr>
      </p:pic>
      <p:pic>
        <p:nvPicPr>
          <p:cNvPr id="2" name="Imagen 1">
            <a:extLst>
              <a:ext uri="{FF2B5EF4-FFF2-40B4-BE49-F238E27FC236}">
                <a16:creationId xmlns:a16="http://schemas.microsoft.com/office/drawing/2014/main" id="{444E82A5-8FEC-4A71-93E0-DBFC34DCE62C}"/>
              </a:ext>
            </a:extLst>
          </p:cNvPr>
          <p:cNvPicPr>
            <a:picLocks noChangeAspect="1"/>
          </p:cNvPicPr>
          <p:nvPr/>
        </p:nvPicPr>
        <p:blipFill>
          <a:blip r:embed="rId3"/>
          <a:stretch>
            <a:fillRect/>
          </a:stretch>
        </p:blipFill>
        <p:spPr>
          <a:xfrm>
            <a:off x="2414726" y="2083786"/>
            <a:ext cx="7270812" cy="3313251"/>
          </a:xfrm>
          <a:prstGeom prst="rect">
            <a:avLst/>
          </a:prstGeom>
        </p:spPr>
      </p:pic>
      <p:sp>
        <p:nvSpPr>
          <p:cNvPr id="6" name="CuadroTexto 5">
            <a:extLst>
              <a:ext uri="{FF2B5EF4-FFF2-40B4-BE49-F238E27FC236}">
                <a16:creationId xmlns:a16="http://schemas.microsoft.com/office/drawing/2014/main" id="{35439BF8-A32F-47C4-9314-9CF3592C5DAC}"/>
              </a:ext>
            </a:extLst>
          </p:cNvPr>
          <p:cNvSpPr txBox="1"/>
          <p:nvPr/>
        </p:nvSpPr>
        <p:spPr>
          <a:xfrm>
            <a:off x="1267325" y="1460963"/>
            <a:ext cx="9818287" cy="710707"/>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s-CR" sz="1800" b="1"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6. Gráfica y descripción del presupuesto vigente, ejecutado y saldo por ejecutar de la inversión en general.</a:t>
            </a:r>
            <a:endParaRPr kumimoji="0" lang="es-GT" sz="2800" b="1"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p:txBody>
      </p:sp>
      <p:sp>
        <p:nvSpPr>
          <p:cNvPr id="8" name="CuadroTexto 7">
            <a:extLst>
              <a:ext uri="{FF2B5EF4-FFF2-40B4-BE49-F238E27FC236}">
                <a16:creationId xmlns:a16="http://schemas.microsoft.com/office/drawing/2014/main" id="{DB71AB41-DDE6-4721-B8BD-30CB2388CA90}"/>
              </a:ext>
            </a:extLst>
          </p:cNvPr>
          <p:cNvSpPr txBox="1"/>
          <p:nvPr/>
        </p:nvSpPr>
        <p:spPr>
          <a:xfrm>
            <a:off x="658243" y="5558195"/>
            <a:ext cx="10427369" cy="9233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panose="020F0502020204030204"/>
                <a:ea typeface="+mn-ea"/>
                <a:cs typeface="+mn-cs"/>
              </a:rPr>
              <a:t>Las asignaciones vigentes del grupo de gasto 300, están destinadas a cubrir necesidades del subgrupo 32 “Maquinaria y Equipo”, del cual se ha ejecutado el 75.30% de la asignación vigente para las diferentes dependencias del Ministerio de Finanzas Públicas. </a:t>
            </a:r>
            <a:endParaRPr kumimoji="0" lang="es-G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232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58C275C-8B14-4B75-AB6E-0549E22DCEF8}"/>
              </a:ext>
            </a:extLst>
          </p:cNvPr>
          <p:cNvSpPr txBox="1"/>
          <p:nvPr/>
        </p:nvSpPr>
        <p:spPr>
          <a:xfrm>
            <a:off x="1382512" y="468020"/>
            <a:ext cx="8839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srgbClr val="002060"/>
                </a:solidFill>
                <a:effectLst/>
                <a:uLnTx/>
                <a:uFillTx/>
                <a:latin typeface="+mn-lt"/>
                <a:ea typeface="+mn-ea"/>
                <a:cs typeface="Arial" panose="020B0604020202020204" pitchFamily="34" charset="0"/>
              </a:rPr>
              <a:t>SEGUNDA PARTE</a:t>
            </a:r>
          </a:p>
        </p:txBody>
      </p:sp>
      <p:pic>
        <p:nvPicPr>
          <p:cNvPr id="12" name="Imagen 11">
            <a:extLst>
              <a:ext uri="{FF2B5EF4-FFF2-40B4-BE49-F238E27FC236}">
                <a16:creationId xmlns:a16="http://schemas.microsoft.com/office/drawing/2014/main" id="{3283990D-B097-4877-B7C5-F6AAC3D111B3}"/>
              </a:ext>
            </a:extLst>
          </p:cNvPr>
          <p:cNvPicPr>
            <a:picLocks noChangeAspect="1"/>
          </p:cNvPicPr>
          <p:nvPr/>
        </p:nvPicPr>
        <p:blipFill>
          <a:blip r:embed="rId2"/>
          <a:stretch>
            <a:fillRect/>
          </a:stretch>
        </p:blipFill>
        <p:spPr>
          <a:xfrm>
            <a:off x="11085613" y="5715000"/>
            <a:ext cx="965710" cy="1019908"/>
          </a:xfrm>
          <a:prstGeom prst="rect">
            <a:avLst/>
          </a:prstGeom>
          <a:ln>
            <a:noFill/>
          </a:ln>
          <a:effectLst>
            <a:outerShdw blurRad="292100" dist="139700" dir="2700000" algn="tl" rotWithShape="0">
              <a:srgbClr val="333333">
                <a:alpha val="65000"/>
              </a:srgbClr>
            </a:outerShdw>
          </a:effectLst>
        </p:spPr>
      </p:pic>
      <p:sp>
        <p:nvSpPr>
          <p:cNvPr id="6" name="CuadroTexto 5">
            <a:extLst>
              <a:ext uri="{FF2B5EF4-FFF2-40B4-BE49-F238E27FC236}">
                <a16:creationId xmlns:a16="http://schemas.microsoft.com/office/drawing/2014/main" id="{67324B8E-DE1D-4334-8A1A-9D34383A227F}"/>
              </a:ext>
            </a:extLst>
          </p:cNvPr>
          <p:cNvSpPr txBox="1"/>
          <p:nvPr/>
        </p:nvSpPr>
        <p:spPr>
          <a:xfrm>
            <a:off x="965417" y="1950769"/>
            <a:ext cx="967338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Calibri" panose="020F0502020204030204"/>
                <a:ea typeface="+mn-ea"/>
                <a:cs typeface="+mn-cs"/>
              </a:rPr>
              <a:t>7.  Gráfica y descripción del presupuesto vigente, ejecutado y saldo por ejecutar por finalidad</a:t>
            </a:r>
            <a:r>
              <a:rPr kumimoji="0" lang="es-MX" sz="1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s-G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309F9DE-00B1-48DC-8773-780E04B2FE1A}"/>
              </a:ext>
            </a:extLst>
          </p:cNvPr>
          <p:cNvSpPr>
            <a:spLocks noChangeArrowheads="1"/>
          </p:cNvSpPr>
          <p:nvPr/>
        </p:nvSpPr>
        <p:spPr bwMode="auto">
          <a:xfrm>
            <a:off x="3013788" y="246328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GT"/>
          </a:p>
        </p:txBody>
      </p:sp>
      <p:graphicFrame>
        <p:nvGraphicFramePr>
          <p:cNvPr id="8" name="Gráfico 7">
            <a:extLst>
              <a:ext uri="{FF2B5EF4-FFF2-40B4-BE49-F238E27FC236}">
                <a16:creationId xmlns:a16="http://schemas.microsoft.com/office/drawing/2014/main" id="{46676116-B622-D175-72B8-64FBAAE2619B}"/>
              </a:ext>
            </a:extLst>
          </p:cNvPr>
          <p:cNvGraphicFramePr/>
          <p:nvPr>
            <p:extLst>
              <p:ext uri="{D42A27DB-BD31-4B8C-83A1-F6EECF244321}">
                <p14:modId xmlns:p14="http://schemas.microsoft.com/office/powerpoint/2010/main" val="4226663611"/>
              </p:ext>
            </p:extLst>
          </p:nvPr>
        </p:nvGraphicFramePr>
        <p:xfrm>
          <a:off x="2202024" y="2463282"/>
          <a:ext cx="7632441" cy="2985796"/>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FA2DF7B7-768E-46E4-B0CB-B9F0A4B7F201}"/>
              </a:ext>
            </a:extLst>
          </p:cNvPr>
          <p:cNvSpPr>
            <a:spLocks noChangeArrowheads="1"/>
          </p:cNvSpPr>
          <p:nvPr/>
        </p:nvSpPr>
        <p:spPr bwMode="auto">
          <a:xfrm>
            <a:off x="2421294" y="564482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GT" altLang="es-GT" sz="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Fuente: Sistema de Contabilidad Integrada -SICOIN- Ministerio de Finanzas P</a:t>
            </a:r>
            <a:r>
              <a:rPr kumimoji="0" lang="es-GT" altLang="es-GT" sz="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ú</a:t>
            </a:r>
            <a:r>
              <a:rPr kumimoji="0" lang="es-GT" altLang="es-GT" sz="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blicas al 14 de diciembre de 2023 </a:t>
            </a:r>
            <a:endParaRPr kumimoji="0" lang="es-GT" altLang="es-GT"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15430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58C275C-8B14-4B75-AB6E-0549E22DCEF8}"/>
              </a:ext>
            </a:extLst>
          </p:cNvPr>
          <p:cNvSpPr txBox="1"/>
          <p:nvPr/>
        </p:nvSpPr>
        <p:spPr>
          <a:xfrm>
            <a:off x="1382512" y="468020"/>
            <a:ext cx="8839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srgbClr val="002060"/>
                </a:solidFill>
                <a:effectLst/>
                <a:uLnTx/>
                <a:uFillTx/>
                <a:latin typeface="+mn-lt"/>
                <a:ea typeface="+mn-ea"/>
                <a:cs typeface="Arial" panose="020B0604020202020204" pitchFamily="34" charset="0"/>
              </a:rPr>
              <a:t>SEGUNDA PARTE</a:t>
            </a:r>
          </a:p>
        </p:txBody>
      </p:sp>
      <p:pic>
        <p:nvPicPr>
          <p:cNvPr id="12" name="Imagen 11">
            <a:extLst>
              <a:ext uri="{FF2B5EF4-FFF2-40B4-BE49-F238E27FC236}">
                <a16:creationId xmlns:a16="http://schemas.microsoft.com/office/drawing/2014/main" id="{3283990D-B097-4877-B7C5-F6AAC3D111B3}"/>
              </a:ext>
            </a:extLst>
          </p:cNvPr>
          <p:cNvPicPr>
            <a:picLocks noChangeAspect="1"/>
          </p:cNvPicPr>
          <p:nvPr/>
        </p:nvPicPr>
        <p:blipFill>
          <a:blip r:embed="rId2"/>
          <a:stretch>
            <a:fillRect/>
          </a:stretch>
        </p:blipFill>
        <p:spPr>
          <a:xfrm>
            <a:off x="11085613" y="5715000"/>
            <a:ext cx="965710" cy="1019908"/>
          </a:xfrm>
          <a:prstGeom prst="rect">
            <a:avLst/>
          </a:prstGeom>
          <a:ln>
            <a:noFill/>
          </a:ln>
          <a:effectLst>
            <a:outerShdw blurRad="292100" dist="139700" dir="2700000" algn="tl" rotWithShape="0">
              <a:srgbClr val="333333">
                <a:alpha val="65000"/>
              </a:srgbClr>
            </a:outerShdw>
          </a:effectLst>
        </p:spPr>
      </p:pic>
      <p:sp>
        <p:nvSpPr>
          <p:cNvPr id="8" name="CuadroTexto 7">
            <a:extLst>
              <a:ext uri="{FF2B5EF4-FFF2-40B4-BE49-F238E27FC236}">
                <a16:creationId xmlns:a16="http://schemas.microsoft.com/office/drawing/2014/main" id="{6748C168-D541-49FC-86EA-0438E8B57751}"/>
              </a:ext>
            </a:extLst>
          </p:cNvPr>
          <p:cNvSpPr txBox="1"/>
          <p:nvPr/>
        </p:nvSpPr>
        <p:spPr>
          <a:xfrm>
            <a:off x="770021" y="2274838"/>
            <a:ext cx="10106526"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Calibri" panose="020F0502020204030204"/>
                <a:ea typeface="+mn-ea"/>
                <a:cs typeface="+mn-cs"/>
              </a:rPr>
              <a:t>8. Explicación de la ejecución presupuestaria por su finalidad</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panose="020F0502020204030204"/>
                <a:ea typeface="+mn-ea"/>
                <a:cs typeface="+mn-cs"/>
              </a:rPr>
              <a:t>La ejecución presupuestaria por finalidad, está catalogada como servicios públicos generales en virtud que el MINFIN, es una institución eminentemente de apoyo para el resto de instituciones del Gobierno de la República. Por la naturaleza de sus funciones se encuentra vinculada a los servicios de administración fiscal, gestión de los fondos públicos y la deuda pública. Al 14 de diciembre de 2023 del presente ejercicio fiscal, el Ministerio ejecutó el 93.84% de su presupuesto vigente.</a:t>
            </a:r>
          </a:p>
        </p:txBody>
      </p:sp>
    </p:spTree>
    <p:extLst>
      <p:ext uri="{BB962C8B-B14F-4D97-AF65-F5344CB8AC3E}">
        <p14:creationId xmlns:p14="http://schemas.microsoft.com/office/powerpoint/2010/main" val="244934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C5658B6-8191-4CB4-B527-A4892DC944CB}"/>
              </a:ext>
            </a:extLst>
          </p:cNvPr>
          <p:cNvSpPr/>
          <p:nvPr/>
        </p:nvSpPr>
        <p:spPr>
          <a:xfrm>
            <a:off x="1226317" y="855423"/>
            <a:ext cx="6096000" cy="156966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PRINCIPALES LOGROS INSTITUCIONALES </a:t>
            </a:r>
            <a:br>
              <a:rPr kumimoji="0" lang="es-GT"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s-GT"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(PARTE ESPECÍFICA)</a:t>
            </a:r>
          </a:p>
        </p:txBody>
      </p:sp>
    </p:spTree>
    <p:extLst>
      <p:ext uri="{BB962C8B-B14F-4D97-AF65-F5344CB8AC3E}">
        <p14:creationId xmlns:p14="http://schemas.microsoft.com/office/powerpoint/2010/main" val="873465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22B11A5-C741-6C19-2D74-41BA55F05F48}"/>
              </a:ext>
            </a:extLst>
          </p:cNvPr>
          <p:cNvSpPr txBox="1"/>
          <p:nvPr/>
        </p:nvSpPr>
        <p:spPr>
          <a:xfrm>
            <a:off x="1396511" y="496046"/>
            <a:ext cx="8839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srgbClr val="002060"/>
                </a:solidFill>
                <a:effectLst/>
                <a:uLnTx/>
                <a:uFillTx/>
                <a:latin typeface="+mn-lt"/>
                <a:ea typeface="+mn-ea"/>
                <a:cs typeface="Arial" panose="020B0604020202020204" pitchFamily="34" charset="0"/>
              </a:rPr>
              <a:t>TERCERA PARTE</a:t>
            </a:r>
          </a:p>
        </p:txBody>
      </p:sp>
      <p:sp>
        <p:nvSpPr>
          <p:cNvPr id="5" name="CuadroTexto 4">
            <a:extLst>
              <a:ext uri="{FF2B5EF4-FFF2-40B4-BE49-F238E27FC236}">
                <a16:creationId xmlns:a16="http://schemas.microsoft.com/office/drawing/2014/main" id="{837A5240-E6B3-946D-4320-0734ADDF9BFE}"/>
              </a:ext>
            </a:extLst>
          </p:cNvPr>
          <p:cNvSpPr txBox="1"/>
          <p:nvPr/>
        </p:nvSpPr>
        <p:spPr>
          <a:xfrm>
            <a:off x="545122" y="1467648"/>
            <a:ext cx="1054197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R" sz="2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Pilar 1: Economía competitividad y prosperidad</a:t>
            </a:r>
            <a:r>
              <a:rPr kumimoji="0" lang="es-CR"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7" name="Imagen 6">
            <a:extLst>
              <a:ext uri="{FF2B5EF4-FFF2-40B4-BE49-F238E27FC236}">
                <a16:creationId xmlns:a16="http://schemas.microsoft.com/office/drawing/2014/main" id="{F9A6DEFD-799C-4D49-B10B-66E42A534A9C}"/>
              </a:ext>
            </a:extLst>
          </p:cNvPr>
          <p:cNvPicPr>
            <a:picLocks noChangeAspect="1"/>
          </p:cNvPicPr>
          <p:nvPr/>
        </p:nvPicPr>
        <p:blipFill>
          <a:blip r:embed="rId2"/>
          <a:stretch>
            <a:fillRect/>
          </a:stretch>
        </p:blipFill>
        <p:spPr>
          <a:xfrm>
            <a:off x="11085613" y="5715000"/>
            <a:ext cx="965710" cy="1019908"/>
          </a:xfrm>
          <a:prstGeom prst="rect">
            <a:avLst/>
          </a:prstGeom>
          <a:ln>
            <a:noFill/>
          </a:ln>
          <a:effectLst>
            <a:outerShdw blurRad="292100" dist="139700" dir="2700000" algn="tl" rotWithShape="0">
              <a:srgbClr val="333333">
                <a:alpha val="65000"/>
              </a:srgbClr>
            </a:outerShdw>
          </a:effectLst>
        </p:spPr>
      </p:pic>
      <p:sp>
        <p:nvSpPr>
          <p:cNvPr id="8" name="CuadroTexto 7">
            <a:extLst>
              <a:ext uri="{FF2B5EF4-FFF2-40B4-BE49-F238E27FC236}">
                <a16:creationId xmlns:a16="http://schemas.microsoft.com/office/drawing/2014/main" id="{B74CC320-1C47-42B6-9C9D-09F71D1EAE9E}"/>
              </a:ext>
            </a:extLst>
          </p:cNvPr>
          <p:cNvSpPr txBox="1"/>
          <p:nvPr/>
        </p:nvSpPr>
        <p:spPr>
          <a:xfrm>
            <a:off x="426936" y="1929313"/>
            <a:ext cx="10088664" cy="4957767"/>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_tradnl"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rPr>
              <a:t>Elaborado el Marco Fiscal de Mediano Plazo para el ejercicio fiscal 2024-2027, el cual fue trabajado a lo largo del año y publicado en septiembre. </a:t>
            </a:r>
          </a:p>
          <a:p>
            <a:pPr marR="0" lvl="0" algn="just" defTabSz="914400" rtl="0" eaLnBrk="1" fontAlgn="auto" latinLnBrk="0" hangingPunct="1">
              <a:lnSpc>
                <a:spcPct val="150000"/>
              </a:lnSpc>
              <a:spcBef>
                <a:spcPts val="0"/>
              </a:spcBef>
              <a:spcAft>
                <a:spcPts val="0"/>
              </a:spcAft>
              <a:buClrTx/>
              <a:buSzTx/>
              <a:tabLst/>
              <a:defRPr/>
            </a:pPr>
            <a:endParaRPr kumimoji="0" lang="es-ES_tradnl"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GT" sz="1800" b="0" i="0" u="none" strike="noStrike" kern="100" cap="none" spc="0" normalizeH="0" baseline="0" noProof="0" dirty="0">
                <a:ln>
                  <a:noFill/>
                </a:ln>
                <a:solidFill>
                  <a:prstClr val="black"/>
                </a:solidFill>
                <a:effectLst/>
                <a:uLnTx/>
                <a:uFillTx/>
                <a:latin typeface="+mn-lt"/>
                <a:ea typeface="Times New Roman" panose="02020603050405020304" pitchFamily="18" charset="0"/>
                <a:cs typeface="Times New Roman" panose="02020603050405020304" pitchFamily="18" charset="0"/>
              </a:rPr>
              <a:t>Implementación de recomendaciones de Transparencia Fiscal del Fondo Monetario Internacional -FMI-.</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s-GT" sz="1800" b="0" i="0" u="none" strike="noStrike" kern="100" cap="none" spc="0" normalizeH="0" baseline="0" noProof="0" dirty="0">
              <a:ln>
                <a:noFill/>
              </a:ln>
              <a:solidFill>
                <a:prstClr val="black"/>
              </a:solidFill>
              <a:effectLst/>
              <a:uLnTx/>
              <a:uFillTx/>
              <a:latin typeface="+mn-lt"/>
              <a:ea typeface="Times New Roman" panose="02020603050405020304" pitchFamily="18" charset="0"/>
              <a:cs typeface="Times New Roman" panose="02020603050405020304" pitchFamily="18" charset="0"/>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GT" sz="1800" b="0" i="0" u="none" strike="noStrike" kern="100" cap="none" spc="0" normalizeH="0" baseline="0" noProof="0" dirty="0">
                <a:ln>
                  <a:noFill/>
                </a:ln>
                <a:solidFill>
                  <a:prstClr val="black"/>
                </a:solidFill>
                <a:effectLst/>
                <a:uLnTx/>
                <a:uFillTx/>
                <a:latin typeface="+mn-lt"/>
                <a:ea typeface="Calibri" panose="020F0502020204030204" pitchFamily="34" charset="0"/>
                <a:cs typeface="+mn-cs"/>
              </a:rPr>
              <a:t>Publicadas las cifras agregadas del Estado de operaciones de las Sociedades Públicas Financieras y los balances generales para el gobierno central consolidado (incluye balances agregados de sus respectivos subsectores) .</a:t>
            </a:r>
          </a:p>
          <a:p>
            <a:pPr marR="0" lvl="0" algn="just" defTabSz="914400" rtl="0" eaLnBrk="1" fontAlgn="auto" latinLnBrk="0" hangingPunct="1">
              <a:spcBef>
                <a:spcPts val="0"/>
              </a:spcBef>
              <a:spcAft>
                <a:spcPts val="0"/>
              </a:spcAft>
              <a:buClrTx/>
              <a:buSzTx/>
              <a:tabLst/>
              <a:defRPr/>
            </a:pPr>
            <a:endParaRPr kumimoji="0" lang="es-GT" sz="1600" b="0" i="0" u="none" strike="noStrike" kern="100" cap="none" spc="0" normalizeH="0" baseline="0" noProof="0" dirty="0">
              <a:ln>
                <a:noFill/>
              </a:ln>
              <a:solidFill>
                <a:prstClr val="black"/>
              </a:solidFill>
              <a:effectLst/>
              <a:uLnTx/>
              <a:uFillTx/>
              <a:latin typeface="+mn-lt"/>
              <a:ea typeface="Calibri" panose="020F0502020204030204" pitchFamily="34"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rPr>
              <a:t>Se contó con el apoyo de </a:t>
            </a:r>
            <a:r>
              <a:rPr kumimoji="0" lang="es-ES_tradnl" sz="1800" b="0" i="0" u="none" strike="noStrike" kern="1200" cap="none" spc="0" normalizeH="0" baseline="0" noProof="0" dirty="0" err="1">
                <a:ln>
                  <a:noFill/>
                </a:ln>
                <a:solidFill>
                  <a:srgbClr val="000000"/>
                </a:solidFill>
                <a:effectLst/>
                <a:uLnTx/>
                <a:uFillTx/>
                <a:latin typeface="+mn-lt"/>
                <a:ea typeface="Calibri" panose="020F0502020204030204" pitchFamily="34" charset="0"/>
                <a:cs typeface="AcuminConcept-SemiCondExtraLigh"/>
              </a:rPr>
              <a:t>United</a:t>
            </a:r>
            <a:r>
              <a:rPr kumimoji="0" lang="es-ES_tradnl"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rPr>
              <a:t> </a:t>
            </a:r>
            <a:r>
              <a:rPr kumimoji="0" lang="es-ES_tradnl" sz="1800" b="0" i="0" u="none" strike="noStrike" kern="1200" cap="none" spc="0" normalizeH="0" baseline="0" noProof="0" dirty="0" err="1">
                <a:ln>
                  <a:noFill/>
                </a:ln>
                <a:solidFill>
                  <a:srgbClr val="000000"/>
                </a:solidFill>
                <a:effectLst/>
                <a:uLnTx/>
                <a:uFillTx/>
                <a:latin typeface="+mn-lt"/>
                <a:ea typeface="Calibri" panose="020F0502020204030204" pitchFamily="34" charset="0"/>
                <a:cs typeface="AcuminConcept-SemiCondExtraLigh"/>
              </a:rPr>
              <a:t>States</a:t>
            </a:r>
            <a:r>
              <a:rPr kumimoji="0" lang="es-ES_tradnl"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rPr>
              <a:t> Agency </a:t>
            </a:r>
            <a:r>
              <a:rPr kumimoji="0" lang="es-ES_tradnl" sz="1800" b="0" i="0" u="none" strike="noStrike" kern="1200" cap="none" spc="0" normalizeH="0" baseline="0" noProof="0" dirty="0" err="1">
                <a:ln>
                  <a:noFill/>
                </a:ln>
                <a:solidFill>
                  <a:srgbClr val="000000"/>
                </a:solidFill>
                <a:effectLst/>
                <a:uLnTx/>
                <a:uFillTx/>
                <a:latin typeface="+mn-lt"/>
                <a:ea typeface="Calibri" panose="020F0502020204030204" pitchFamily="34" charset="0"/>
                <a:cs typeface="AcuminConcept-SemiCondExtraLigh"/>
              </a:rPr>
              <a:t>for</a:t>
            </a:r>
            <a:r>
              <a:rPr kumimoji="0" lang="es-ES_tradnl"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rPr>
              <a:t> Internacional </a:t>
            </a:r>
            <a:r>
              <a:rPr kumimoji="0" lang="es-ES_tradnl" sz="1800" b="0" i="0" u="none" strike="noStrike" kern="1200" cap="none" spc="0" normalizeH="0" baseline="0" noProof="0" dirty="0" err="1">
                <a:ln>
                  <a:noFill/>
                </a:ln>
                <a:solidFill>
                  <a:srgbClr val="000000"/>
                </a:solidFill>
                <a:effectLst/>
                <a:uLnTx/>
                <a:uFillTx/>
                <a:latin typeface="+mn-lt"/>
                <a:ea typeface="Calibri" panose="020F0502020204030204" pitchFamily="34" charset="0"/>
                <a:cs typeface="AcuminConcept-SemiCondExtraLigh"/>
              </a:rPr>
              <a:t>Development</a:t>
            </a:r>
            <a:r>
              <a:rPr kumimoji="0" lang="es-ES_tradnl"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rPr>
              <a:t> -USAID- a través de la Agencia </a:t>
            </a:r>
            <a:r>
              <a:rPr kumimoji="0" lang="es-ES_tradnl" sz="1800" b="0" i="0" u="none" strike="noStrike" kern="1200" cap="none" spc="0" normalizeH="0" baseline="0" noProof="0" dirty="0" err="1">
                <a:ln>
                  <a:noFill/>
                </a:ln>
                <a:solidFill>
                  <a:srgbClr val="000000"/>
                </a:solidFill>
                <a:effectLst/>
                <a:uLnTx/>
                <a:uFillTx/>
                <a:latin typeface="+mn-lt"/>
                <a:ea typeface="Calibri" panose="020F0502020204030204" pitchFamily="34" charset="0"/>
                <a:cs typeface="AcuminConcept-SemiCondExtraLigh"/>
              </a:rPr>
              <a:t>Development</a:t>
            </a:r>
            <a:r>
              <a:rPr kumimoji="0" lang="es-ES_tradnl"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rPr>
              <a:t> Alternatives </a:t>
            </a:r>
            <a:r>
              <a:rPr kumimoji="0" lang="es-ES_tradnl" sz="1800" b="0" i="0" u="none" strike="noStrike" kern="1200" cap="none" spc="0" normalizeH="0" baseline="0" noProof="0" dirty="0" err="1">
                <a:ln>
                  <a:noFill/>
                </a:ln>
                <a:solidFill>
                  <a:srgbClr val="000000"/>
                </a:solidFill>
                <a:effectLst/>
                <a:uLnTx/>
                <a:uFillTx/>
                <a:latin typeface="+mn-lt"/>
                <a:ea typeface="Calibri" panose="020F0502020204030204" pitchFamily="34" charset="0"/>
                <a:cs typeface="AcuminConcept-SemiCondExtraLigh"/>
              </a:rPr>
              <a:t>Incorporated</a:t>
            </a:r>
            <a:r>
              <a:rPr kumimoji="0" lang="es-ES_tradnl"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rPr>
              <a:t> -DAI-Global- para dar seguimiento al convenio de intercambio de información entre el Ministerio de Finanzas Públicas y la Superintendencia de Administración Tributaria (SAT).</a:t>
            </a:r>
            <a:endParaRPr kumimoji="0" lang="es-ES_tradnl" sz="16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endParaRPr>
          </a:p>
          <a:p>
            <a:pPr marL="0" marR="0" lvl="0" indent="228600" algn="l" defTabSz="914400" rtl="0" eaLnBrk="1" fontAlgn="auto" latinLnBrk="0" hangingPunct="1">
              <a:lnSpc>
                <a:spcPct val="100000"/>
              </a:lnSpc>
              <a:spcBef>
                <a:spcPts val="200"/>
              </a:spcBef>
              <a:spcAft>
                <a:spcPts val="0"/>
              </a:spcAft>
              <a:buClrTx/>
              <a:buSzTx/>
              <a:buFontTx/>
              <a:buNone/>
              <a:tabLst/>
              <a:defRPr/>
            </a:pPr>
            <a:endParaRPr kumimoji="0" lang="es-GT" sz="1050" b="0" i="0" u="none" strike="noStrike" kern="1200" cap="none" spc="0" normalizeH="0" baseline="0" noProof="0" dirty="0">
              <a:ln>
                <a:noFill/>
              </a:ln>
              <a:solidFill>
                <a:srgbClr val="000000"/>
              </a:solidFill>
              <a:effectLst/>
              <a:uLnTx/>
              <a:uFillTx/>
              <a:latin typeface="AcuminConcept-SemiCondExtraLigh"/>
              <a:ea typeface="Calibri" panose="020F0502020204030204" pitchFamily="34" charset="0"/>
              <a:cs typeface="AcuminConcept-SemiCondExtraLigh"/>
            </a:endParaRPr>
          </a:p>
        </p:txBody>
      </p:sp>
    </p:spTree>
    <p:extLst>
      <p:ext uri="{BB962C8B-B14F-4D97-AF65-F5344CB8AC3E}">
        <p14:creationId xmlns:p14="http://schemas.microsoft.com/office/powerpoint/2010/main" val="1786610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22B11A5-C741-6C19-2D74-41BA55F05F48}"/>
              </a:ext>
            </a:extLst>
          </p:cNvPr>
          <p:cNvSpPr txBox="1"/>
          <p:nvPr/>
        </p:nvSpPr>
        <p:spPr>
          <a:xfrm>
            <a:off x="1228560" y="539387"/>
            <a:ext cx="8839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srgbClr val="002060"/>
                </a:solidFill>
                <a:effectLst/>
                <a:uLnTx/>
                <a:uFillTx/>
                <a:latin typeface="+mn-lt"/>
                <a:ea typeface="+mn-ea"/>
                <a:cs typeface="Arial" panose="020B0604020202020204" pitchFamily="34" charset="0"/>
              </a:rPr>
              <a:t>TERCERA PARTE</a:t>
            </a:r>
          </a:p>
        </p:txBody>
      </p:sp>
      <p:sp>
        <p:nvSpPr>
          <p:cNvPr id="5" name="CuadroTexto 4">
            <a:extLst>
              <a:ext uri="{FF2B5EF4-FFF2-40B4-BE49-F238E27FC236}">
                <a16:creationId xmlns:a16="http://schemas.microsoft.com/office/drawing/2014/main" id="{837A5240-E6B3-946D-4320-0734ADDF9BFE}"/>
              </a:ext>
            </a:extLst>
          </p:cNvPr>
          <p:cNvSpPr txBox="1"/>
          <p:nvPr/>
        </p:nvSpPr>
        <p:spPr>
          <a:xfrm>
            <a:off x="545123" y="1570285"/>
            <a:ext cx="1054197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R" sz="2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Pilar 1: Economía competitividad y prosperidad.</a:t>
            </a:r>
          </a:p>
        </p:txBody>
      </p:sp>
      <p:pic>
        <p:nvPicPr>
          <p:cNvPr id="7" name="Imagen 6">
            <a:extLst>
              <a:ext uri="{FF2B5EF4-FFF2-40B4-BE49-F238E27FC236}">
                <a16:creationId xmlns:a16="http://schemas.microsoft.com/office/drawing/2014/main" id="{F9A6DEFD-799C-4D49-B10B-66E42A534A9C}"/>
              </a:ext>
            </a:extLst>
          </p:cNvPr>
          <p:cNvPicPr>
            <a:picLocks noChangeAspect="1"/>
          </p:cNvPicPr>
          <p:nvPr/>
        </p:nvPicPr>
        <p:blipFill>
          <a:blip r:embed="rId2"/>
          <a:stretch>
            <a:fillRect/>
          </a:stretch>
        </p:blipFill>
        <p:spPr>
          <a:xfrm>
            <a:off x="11085613" y="5715000"/>
            <a:ext cx="965710" cy="1019908"/>
          </a:xfrm>
          <a:prstGeom prst="rect">
            <a:avLst/>
          </a:prstGeom>
          <a:ln>
            <a:noFill/>
          </a:ln>
          <a:effectLst>
            <a:outerShdw blurRad="292100" dist="139700" dir="2700000" algn="tl" rotWithShape="0">
              <a:srgbClr val="333333">
                <a:alpha val="65000"/>
              </a:srgbClr>
            </a:outerShdw>
          </a:effectLst>
        </p:spPr>
      </p:pic>
      <p:sp>
        <p:nvSpPr>
          <p:cNvPr id="8" name="CuadroTexto 7">
            <a:extLst>
              <a:ext uri="{FF2B5EF4-FFF2-40B4-BE49-F238E27FC236}">
                <a16:creationId xmlns:a16="http://schemas.microsoft.com/office/drawing/2014/main" id="{B74CC320-1C47-42B6-9C9D-09F71D1EAE9E}"/>
              </a:ext>
            </a:extLst>
          </p:cNvPr>
          <p:cNvSpPr txBox="1"/>
          <p:nvPr/>
        </p:nvSpPr>
        <p:spPr>
          <a:xfrm>
            <a:off x="345987" y="2291870"/>
            <a:ext cx="9889724" cy="4180632"/>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s-ES_tradnl"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rPr>
              <a:t>Aprobada y disponible la Guía de Usuario para el Sistema de Gestión de Resoluciones de Bienes Muebles -SIGERBIM-.</a:t>
            </a:r>
          </a:p>
          <a:p>
            <a:pPr marR="0" lvl="0" algn="just" defTabSz="914400" rtl="0" eaLnBrk="1" fontAlgn="auto" latinLnBrk="0" hangingPunct="1">
              <a:lnSpc>
                <a:spcPct val="150000"/>
              </a:lnSpc>
              <a:spcBef>
                <a:spcPts val="0"/>
              </a:spcBef>
              <a:spcAft>
                <a:spcPts val="0"/>
              </a:spcAft>
              <a:buClrTx/>
              <a:buSzTx/>
              <a:tabLst/>
              <a:defRPr/>
            </a:pPr>
            <a:endParaRPr kumimoji="0" lang="es-ES_tradnl"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endParaRPr>
          </a:p>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s-ES_tradnl"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rPr>
              <a:t>Por concepto de Arrendamiento de Bienes Inmuebles, durante el segundo cuatrimestre del año 2023 se generaron ingresos para el  Estado, por la cantidad de Q.3,291,332.96 distribuidos de la siguiente manera: Q.1,469,344.98 a Fondo Común e IVA y Q.1,821,987.98 a Fondos Privativos.</a:t>
            </a:r>
          </a:p>
          <a:p>
            <a:pPr marR="0" lvl="0" algn="just" defTabSz="914400" rtl="0" eaLnBrk="1" fontAlgn="auto" latinLnBrk="0" hangingPunct="1">
              <a:lnSpc>
                <a:spcPct val="150000"/>
              </a:lnSpc>
              <a:spcBef>
                <a:spcPts val="0"/>
              </a:spcBef>
              <a:spcAft>
                <a:spcPts val="0"/>
              </a:spcAft>
              <a:buClrTx/>
              <a:buSzTx/>
              <a:tabLst/>
              <a:defRPr/>
            </a:pPr>
            <a:endParaRPr kumimoji="0" lang="es-GT"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endParaRPr>
          </a:p>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s-ES_tradnl"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rPr>
              <a:t>Fortalecidos los procesos de levantamientos topográficos de bienes inmuebles, propiedad del Estado y la impresión de planos topográficos y mapas temáticos. </a:t>
            </a:r>
            <a:endParaRPr kumimoji="0" lang="es-GT"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_tradnl" sz="105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cuminConcept-SemiCondExtraLigh"/>
            </a:endParaRPr>
          </a:p>
          <a:p>
            <a:pPr marL="0" marR="0" lvl="0" indent="228600" algn="l" defTabSz="914400" rtl="0" eaLnBrk="1" fontAlgn="auto" latinLnBrk="0" hangingPunct="1">
              <a:lnSpc>
                <a:spcPct val="100000"/>
              </a:lnSpc>
              <a:spcBef>
                <a:spcPts val="200"/>
              </a:spcBef>
              <a:spcAft>
                <a:spcPts val="0"/>
              </a:spcAft>
              <a:buClrTx/>
              <a:buSzTx/>
              <a:buFontTx/>
              <a:buNone/>
              <a:tabLst/>
              <a:defRPr/>
            </a:pPr>
            <a:endParaRPr kumimoji="0" lang="es-GT" sz="1050" b="0" i="0" u="none" strike="noStrike" kern="1200" cap="none" spc="0" normalizeH="0" baseline="0" noProof="0" dirty="0">
              <a:ln>
                <a:noFill/>
              </a:ln>
              <a:solidFill>
                <a:srgbClr val="000000"/>
              </a:solidFill>
              <a:effectLst/>
              <a:uLnTx/>
              <a:uFillTx/>
              <a:latin typeface="AcuminConcept-SemiCondExtraLigh"/>
              <a:ea typeface="Calibri" panose="020F0502020204030204" pitchFamily="34" charset="0"/>
              <a:cs typeface="AcuminConcept-SemiCondExtraLigh"/>
            </a:endParaRPr>
          </a:p>
        </p:txBody>
      </p:sp>
    </p:spTree>
    <p:extLst>
      <p:ext uri="{BB962C8B-B14F-4D97-AF65-F5344CB8AC3E}">
        <p14:creationId xmlns:p14="http://schemas.microsoft.com/office/powerpoint/2010/main" val="232791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924A665-0D9F-498B-B539-44D5FC28B6A4}"/>
              </a:ext>
            </a:extLst>
          </p:cNvPr>
          <p:cNvSpPr txBox="1"/>
          <p:nvPr/>
        </p:nvSpPr>
        <p:spPr>
          <a:xfrm>
            <a:off x="5573486" y="1633376"/>
            <a:ext cx="61569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PARTE INTRODUCTORIA</a:t>
            </a:r>
          </a:p>
        </p:txBody>
      </p:sp>
      <p:sp>
        <p:nvSpPr>
          <p:cNvPr id="8" name="Rectángulo 7">
            <a:extLst>
              <a:ext uri="{FF2B5EF4-FFF2-40B4-BE49-F238E27FC236}">
                <a16:creationId xmlns:a16="http://schemas.microsoft.com/office/drawing/2014/main" id="{BCCFACEC-D3E4-B9F9-6B48-D24BB706FB57}"/>
              </a:ext>
            </a:extLst>
          </p:cNvPr>
          <p:cNvSpPr/>
          <p:nvPr/>
        </p:nvSpPr>
        <p:spPr>
          <a:xfrm>
            <a:off x="260155" y="218529"/>
            <a:ext cx="1489166" cy="670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n 8">
            <a:extLst>
              <a:ext uri="{FF2B5EF4-FFF2-40B4-BE49-F238E27FC236}">
                <a16:creationId xmlns:a16="http://schemas.microsoft.com/office/drawing/2014/main" id="{8E178D48-46A8-E4F3-EC48-645BC9243270}"/>
              </a:ext>
            </a:extLst>
          </p:cNvPr>
          <p:cNvPicPr>
            <a:picLocks noChangeAspect="1"/>
          </p:cNvPicPr>
          <p:nvPr/>
        </p:nvPicPr>
        <p:blipFill>
          <a:blip r:embed="rId3"/>
          <a:stretch>
            <a:fillRect/>
          </a:stretch>
        </p:blipFill>
        <p:spPr>
          <a:xfrm>
            <a:off x="349890" y="263916"/>
            <a:ext cx="1309695" cy="579786"/>
          </a:xfrm>
          <a:prstGeom prst="rect">
            <a:avLst/>
          </a:prstGeom>
        </p:spPr>
      </p:pic>
      <p:sp>
        <p:nvSpPr>
          <p:cNvPr id="5" name="Cuadro de texto 12">
            <a:extLst>
              <a:ext uri="{FF2B5EF4-FFF2-40B4-BE49-F238E27FC236}">
                <a16:creationId xmlns:a16="http://schemas.microsoft.com/office/drawing/2014/main" id="{E0B94DFD-12C6-4012-B973-C39B0A76EE80}"/>
              </a:ext>
            </a:extLst>
          </p:cNvPr>
          <p:cNvSpPr txBox="1"/>
          <p:nvPr/>
        </p:nvSpPr>
        <p:spPr>
          <a:xfrm>
            <a:off x="1981056" y="276949"/>
            <a:ext cx="1228725" cy="5537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ES" sz="1000" b="1" kern="100">
                <a:ln>
                  <a:noFill/>
                </a:ln>
                <a:solidFill>
                  <a:srgbClr val="0E1538"/>
                </a:solidFill>
                <a:effectLst/>
                <a:latin typeface="Montserrat SemiBold" panose="00000700000000000000" pitchFamily="2" charset="0"/>
                <a:ea typeface="Calibri" panose="020F0502020204030204" pitchFamily="34" charset="0"/>
                <a:cs typeface="Times New Roman" panose="02020603050405020304" pitchFamily="18" charset="0"/>
              </a:rPr>
              <a:t>MINISTERIO </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a:p>
            <a:r>
              <a:rPr lang="es-ES" sz="1000" b="1" kern="100">
                <a:ln>
                  <a:noFill/>
                </a:ln>
                <a:solidFill>
                  <a:srgbClr val="0E1538"/>
                </a:solidFill>
                <a:effectLst/>
                <a:latin typeface="Montserrat SemiBold" panose="00000700000000000000" pitchFamily="2" charset="0"/>
                <a:ea typeface="Calibri" panose="020F0502020204030204" pitchFamily="34" charset="0"/>
                <a:cs typeface="Times New Roman" panose="02020603050405020304" pitchFamily="18" charset="0"/>
              </a:rPr>
              <a:t>DE FINANZAS</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a:p>
            <a:r>
              <a:rPr lang="es-ES" sz="1000" b="1" kern="100">
                <a:ln>
                  <a:noFill/>
                </a:ln>
                <a:solidFill>
                  <a:srgbClr val="0E1538"/>
                </a:solidFill>
                <a:effectLst/>
                <a:latin typeface="Montserrat SemiBold" panose="00000700000000000000" pitchFamily="2" charset="0"/>
                <a:ea typeface="Calibri" panose="020F0502020204030204" pitchFamily="34" charset="0"/>
                <a:cs typeface="Times New Roman" panose="02020603050405020304" pitchFamily="18" charset="0"/>
              </a:rPr>
              <a:t>PÚBLICAS</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743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22B11A5-C741-6C19-2D74-41BA55F05F48}"/>
              </a:ext>
            </a:extLst>
          </p:cNvPr>
          <p:cNvSpPr txBox="1"/>
          <p:nvPr/>
        </p:nvSpPr>
        <p:spPr>
          <a:xfrm>
            <a:off x="1396511" y="496046"/>
            <a:ext cx="8839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srgbClr val="002060"/>
                </a:solidFill>
                <a:effectLst/>
                <a:uLnTx/>
                <a:uFillTx/>
                <a:latin typeface="+mn-lt"/>
                <a:ea typeface="+mn-ea"/>
                <a:cs typeface="Arial" panose="020B0604020202020204" pitchFamily="34" charset="0"/>
              </a:rPr>
              <a:t>TERCERA PARTE</a:t>
            </a:r>
          </a:p>
        </p:txBody>
      </p:sp>
      <p:sp>
        <p:nvSpPr>
          <p:cNvPr id="5" name="CuadroTexto 4">
            <a:extLst>
              <a:ext uri="{FF2B5EF4-FFF2-40B4-BE49-F238E27FC236}">
                <a16:creationId xmlns:a16="http://schemas.microsoft.com/office/drawing/2014/main" id="{837A5240-E6B3-946D-4320-0734ADDF9BFE}"/>
              </a:ext>
            </a:extLst>
          </p:cNvPr>
          <p:cNvSpPr txBox="1"/>
          <p:nvPr/>
        </p:nvSpPr>
        <p:spPr>
          <a:xfrm>
            <a:off x="545123" y="1570285"/>
            <a:ext cx="1054197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R" sz="2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Pilar 1: Economía competitividad y prosperidad.</a:t>
            </a:r>
          </a:p>
        </p:txBody>
      </p:sp>
      <p:pic>
        <p:nvPicPr>
          <p:cNvPr id="7" name="Imagen 6">
            <a:extLst>
              <a:ext uri="{FF2B5EF4-FFF2-40B4-BE49-F238E27FC236}">
                <a16:creationId xmlns:a16="http://schemas.microsoft.com/office/drawing/2014/main" id="{F9A6DEFD-799C-4D49-B10B-66E42A534A9C}"/>
              </a:ext>
            </a:extLst>
          </p:cNvPr>
          <p:cNvPicPr>
            <a:picLocks noChangeAspect="1"/>
          </p:cNvPicPr>
          <p:nvPr/>
        </p:nvPicPr>
        <p:blipFill>
          <a:blip r:embed="rId2"/>
          <a:stretch>
            <a:fillRect/>
          </a:stretch>
        </p:blipFill>
        <p:spPr>
          <a:xfrm>
            <a:off x="11085613" y="5715000"/>
            <a:ext cx="965710" cy="1019908"/>
          </a:xfrm>
          <a:prstGeom prst="rect">
            <a:avLst/>
          </a:prstGeom>
          <a:ln>
            <a:noFill/>
          </a:ln>
          <a:effectLst>
            <a:outerShdw blurRad="292100" dist="139700" dir="2700000" algn="tl" rotWithShape="0">
              <a:srgbClr val="333333">
                <a:alpha val="65000"/>
              </a:srgbClr>
            </a:outerShdw>
          </a:effectLst>
        </p:spPr>
      </p:pic>
      <p:sp>
        <p:nvSpPr>
          <p:cNvPr id="6" name="CuadroTexto 5">
            <a:extLst>
              <a:ext uri="{FF2B5EF4-FFF2-40B4-BE49-F238E27FC236}">
                <a16:creationId xmlns:a16="http://schemas.microsoft.com/office/drawing/2014/main" id="{4F575569-46E6-410A-AAAA-5C1D89711643}"/>
              </a:ext>
            </a:extLst>
          </p:cNvPr>
          <p:cNvSpPr txBox="1"/>
          <p:nvPr/>
        </p:nvSpPr>
        <p:spPr>
          <a:xfrm>
            <a:off x="140677" y="2254636"/>
            <a:ext cx="10861024" cy="3693319"/>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GT" sz="1800" b="0" i="0" u="none" strike="noStrike" kern="100" cap="none" spc="0" normalizeH="0" baseline="0" noProof="0" dirty="0">
                <a:ln>
                  <a:noFill/>
                </a:ln>
                <a:solidFill>
                  <a:prstClr val="black"/>
                </a:solidFill>
                <a:effectLst/>
                <a:uLnTx/>
                <a:uFillTx/>
                <a:latin typeface="+mn-lt"/>
                <a:ea typeface="Calibri" panose="020F0502020204030204" pitchFamily="34" charset="0"/>
                <a:cs typeface="+mn-cs"/>
              </a:rPr>
              <a:t>Ampliada la cobertura de la Tarjeta de Compras Institucional -TCI-, como medio de pago en los Fondos Rotativos, tercer grupo de 7 Entidades integrado por Secretarías y Otras Entidades del Organismo Ejecutivo.</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GT" sz="1800" b="0" i="0" u="none" strike="noStrike" kern="100" cap="none" spc="0" normalizeH="0" baseline="0" noProof="0" dirty="0">
              <a:ln>
                <a:noFill/>
              </a:ln>
              <a:solidFill>
                <a:prstClr val="black"/>
              </a:solidFill>
              <a:effectLst/>
              <a:uLnTx/>
              <a:uFillTx/>
              <a:latin typeface="+mn-lt"/>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GT" sz="1800" b="0" i="0" u="none" strike="noStrike" kern="100" cap="none" spc="0" normalizeH="0" baseline="0" noProof="0" dirty="0">
                <a:ln>
                  <a:noFill/>
                </a:ln>
                <a:solidFill>
                  <a:prstClr val="black"/>
                </a:solidFill>
                <a:effectLst/>
                <a:uLnTx/>
                <a:uFillTx/>
                <a:latin typeface="+mn-lt"/>
                <a:ea typeface="Calibri" panose="020F0502020204030204" pitchFamily="34" charset="0"/>
                <a:cs typeface="+mn-cs"/>
              </a:rPr>
              <a:t>Se cumplió con la entrega del Informe de la Ejecución del Presupuesto de Ingresos y Egresos del Estado correspondiente al segundo cuatrimestre del ejercicio 2023, al Congreso de la República de Guatemala y Contraloría General de Cuentas de conformidad con el Artículo 241 de la Constitución Política de la República de Guatemala.</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GT" sz="1800" b="0" i="0" u="none" strike="noStrike" kern="100" cap="none" spc="0" normalizeH="0" baseline="0" noProof="0" dirty="0">
              <a:ln>
                <a:noFill/>
              </a:ln>
              <a:solidFill>
                <a:prstClr val="black"/>
              </a:solidFill>
              <a:effectLst/>
              <a:uLnTx/>
              <a:uFillTx/>
              <a:latin typeface="+mn-lt"/>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rPr>
              <a:t>Capacitadas y atendidas  3,347 personas, en relación a la Ley de Contrataciones del Estado y las Reformas al Reglamento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cuminConcept-SemiCondExtraLigh"/>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dirty="0">
              <a:ln>
                <a:noFill/>
              </a:ln>
              <a:solidFill>
                <a:srgbClr val="000000"/>
              </a:solidFill>
              <a:effectLst/>
              <a:uLnTx/>
              <a:uFillTx/>
              <a:latin typeface="AcuminConcept-SemiCondExtraLigh"/>
              <a:ea typeface="Calibri" panose="020F0502020204030204" pitchFamily="34" charset="0"/>
              <a:cs typeface="AcuminConcept-SemiCondExtraLigh"/>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8088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22B11A5-C741-6C19-2D74-41BA55F05F48}"/>
              </a:ext>
            </a:extLst>
          </p:cNvPr>
          <p:cNvSpPr txBox="1"/>
          <p:nvPr/>
        </p:nvSpPr>
        <p:spPr>
          <a:xfrm>
            <a:off x="1396511" y="496046"/>
            <a:ext cx="8839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srgbClr val="002060"/>
                </a:solidFill>
                <a:effectLst/>
                <a:uLnTx/>
                <a:uFillTx/>
                <a:latin typeface="+mn-lt"/>
                <a:ea typeface="+mn-ea"/>
                <a:cs typeface="Arial" panose="020B0604020202020204" pitchFamily="34" charset="0"/>
              </a:rPr>
              <a:t>TERCERA PARTE</a:t>
            </a:r>
          </a:p>
        </p:txBody>
      </p:sp>
      <p:sp>
        <p:nvSpPr>
          <p:cNvPr id="5" name="CuadroTexto 4">
            <a:extLst>
              <a:ext uri="{FF2B5EF4-FFF2-40B4-BE49-F238E27FC236}">
                <a16:creationId xmlns:a16="http://schemas.microsoft.com/office/drawing/2014/main" id="{837A5240-E6B3-946D-4320-0734ADDF9BFE}"/>
              </a:ext>
            </a:extLst>
          </p:cNvPr>
          <p:cNvSpPr txBox="1"/>
          <p:nvPr/>
        </p:nvSpPr>
        <p:spPr>
          <a:xfrm>
            <a:off x="545123" y="1570285"/>
            <a:ext cx="1054197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R" sz="2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Pilar 1: Economía competitividad y prosperidad.</a:t>
            </a:r>
          </a:p>
        </p:txBody>
      </p:sp>
      <p:pic>
        <p:nvPicPr>
          <p:cNvPr id="7" name="Imagen 6">
            <a:extLst>
              <a:ext uri="{FF2B5EF4-FFF2-40B4-BE49-F238E27FC236}">
                <a16:creationId xmlns:a16="http://schemas.microsoft.com/office/drawing/2014/main" id="{F9A6DEFD-799C-4D49-B10B-66E42A534A9C}"/>
              </a:ext>
            </a:extLst>
          </p:cNvPr>
          <p:cNvPicPr>
            <a:picLocks noChangeAspect="1"/>
          </p:cNvPicPr>
          <p:nvPr/>
        </p:nvPicPr>
        <p:blipFill>
          <a:blip r:embed="rId2"/>
          <a:stretch>
            <a:fillRect/>
          </a:stretch>
        </p:blipFill>
        <p:spPr>
          <a:xfrm>
            <a:off x="11085613" y="5715000"/>
            <a:ext cx="965710" cy="1019908"/>
          </a:xfrm>
          <a:prstGeom prst="rect">
            <a:avLst/>
          </a:prstGeom>
          <a:ln>
            <a:noFill/>
          </a:ln>
          <a:effectLst>
            <a:outerShdw blurRad="292100" dist="139700" dir="2700000" algn="tl" rotWithShape="0">
              <a:srgbClr val="333333">
                <a:alpha val="65000"/>
              </a:srgbClr>
            </a:outerShdw>
          </a:effectLst>
        </p:spPr>
      </p:pic>
      <p:sp>
        <p:nvSpPr>
          <p:cNvPr id="6" name="CuadroTexto 5">
            <a:extLst>
              <a:ext uri="{FF2B5EF4-FFF2-40B4-BE49-F238E27FC236}">
                <a16:creationId xmlns:a16="http://schemas.microsoft.com/office/drawing/2014/main" id="{F7575866-A382-40C8-B293-8F0C22357318}"/>
              </a:ext>
            </a:extLst>
          </p:cNvPr>
          <p:cNvSpPr txBox="1"/>
          <p:nvPr/>
        </p:nvSpPr>
        <p:spPr>
          <a:xfrm>
            <a:off x="362987" y="2031950"/>
            <a:ext cx="10169371" cy="4049122"/>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s-ES_tradnl"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rPr>
              <a:t>Certificado el Sistema de Gestión de Calidad del MINFIN, bajo la norma internacional ISO 9001:2015, confirmado por el ente certificador, contribuyendo a la mejora continua de la eficacia y eficiencia del desempeño de los procesos del Ministerio, cumpliendo con los requisitos de los usuarios y partes interesadas, en el marco de la legislación y normativa aplicable.</a:t>
            </a:r>
          </a:p>
          <a:p>
            <a:pPr marR="0" lvl="0" algn="just" defTabSz="914400" rtl="0" eaLnBrk="1" fontAlgn="auto" latinLnBrk="0" hangingPunct="1">
              <a:lnSpc>
                <a:spcPct val="150000"/>
              </a:lnSpc>
              <a:spcBef>
                <a:spcPts val="0"/>
              </a:spcBef>
              <a:spcAft>
                <a:spcPts val="0"/>
              </a:spcAft>
              <a:buClrTx/>
              <a:buSzTx/>
              <a:tabLst/>
              <a:defRPr/>
            </a:pPr>
            <a:endParaRPr kumimoji="0" lang="es-GT"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endParaRPr>
          </a:p>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s-ES_tradnl"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rPr>
              <a:t>Certificado el Sistema de Gestión Antisoborno del MINFIN, bajo la norma internacional ISO 37001:2016, confirmado por el ente certificador, contribuyendo a la mejora continua de los procesos mediante la aplicación de medidas diseñadas a identificar y evaluar el riesgo, buscando su detección, prevención y los controles para enfrentarlo, en el marco de la legislación aplicable y principios de transparencia.</a:t>
            </a:r>
          </a:p>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endParaRPr kumimoji="0" lang="es-GT" sz="1050" b="0" i="0" u="none" strike="noStrike" kern="1200" cap="none" spc="0" normalizeH="0" baseline="0" noProof="0" dirty="0">
              <a:ln>
                <a:noFill/>
              </a:ln>
              <a:solidFill>
                <a:srgbClr val="000000"/>
              </a:solidFill>
              <a:effectLst/>
              <a:uLnTx/>
              <a:uFillTx/>
              <a:latin typeface="AcuminConcept-SemiCondExtraLigh"/>
              <a:ea typeface="Calibri" panose="020F0502020204030204" pitchFamily="34" charset="0"/>
              <a:cs typeface="AcuminConcept-SemiCondExtraLigh"/>
            </a:endParaRPr>
          </a:p>
        </p:txBody>
      </p:sp>
    </p:spTree>
    <p:extLst>
      <p:ext uri="{BB962C8B-B14F-4D97-AF65-F5344CB8AC3E}">
        <p14:creationId xmlns:p14="http://schemas.microsoft.com/office/powerpoint/2010/main" val="23369731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22B11A5-C741-6C19-2D74-41BA55F05F48}"/>
              </a:ext>
            </a:extLst>
          </p:cNvPr>
          <p:cNvSpPr txBox="1"/>
          <p:nvPr/>
        </p:nvSpPr>
        <p:spPr>
          <a:xfrm>
            <a:off x="1396511" y="496046"/>
            <a:ext cx="8839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srgbClr val="002060"/>
                </a:solidFill>
                <a:effectLst/>
                <a:uLnTx/>
                <a:uFillTx/>
                <a:latin typeface="+mn-lt"/>
                <a:ea typeface="+mn-ea"/>
                <a:cs typeface="Arial" panose="020B0604020202020204" pitchFamily="34" charset="0"/>
              </a:rPr>
              <a:t>TERCERA PARTE</a:t>
            </a:r>
          </a:p>
        </p:txBody>
      </p:sp>
      <p:sp>
        <p:nvSpPr>
          <p:cNvPr id="5" name="CuadroTexto 4">
            <a:extLst>
              <a:ext uri="{FF2B5EF4-FFF2-40B4-BE49-F238E27FC236}">
                <a16:creationId xmlns:a16="http://schemas.microsoft.com/office/drawing/2014/main" id="{837A5240-E6B3-946D-4320-0734ADDF9BFE}"/>
              </a:ext>
            </a:extLst>
          </p:cNvPr>
          <p:cNvSpPr txBox="1"/>
          <p:nvPr/>
        </p:nvSpPr>
        <p:spPr>
          <a:xfrm>
            <a:off x="545123" y="1570285"/>
            <a:ext cx="1054197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R" sz="2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Pilar 1: Economía competitividad y prosperidad.</a:t>
            </a:r>
          </a:p>
        </p:txBody>
      </p:sp>
      <p:pic>
        <p:nvPicPr>
          <p:cNvPr id="7" name="Imagen 6">
            <a:extLst>
              <a:ext uri="{FF2B5EF4-FFF2-40B4-BE49-F238E27FC236}">
                <a16:creationId xmlns:a16="http://schemas.microsoft.com/office/drawing/2014/main" id="{F9A6DEFD-799C-4D49-B10B-66E42A534A9C}"/>
              </a:ext>
            </a:extLst>
          </p:cNvPr>
          <p:cNvPicPr>
            <a:picLocks noChangeAspect="1"/>
          </p:cNvPicPr>
          <p:nvPr/>
        </p:nvPicPr>
        <p:blipFill>
          <a:blip r:embed="rId2"/>
          <a:stretch>
            <a:fillRect/>
          </a:stretch>
        </p:blipFill>
        <p:spPr>
          <a:xfrm>
            <a:off x="11085613" y="5715000"/>
            <a:ext cx="965710" cy="1019908"/>
          </a:xfrm>
          <a:prstGeom prst="rect">
            <a:avLst/>
          </a:prstGeom>
          <a:ln>
            <a:noFill/>
          </a:ln>
          <a:effectLst>
            <a:outerShdw blurRad="292100" dist="139700" dir="2700000" algn="tl" rotWithShape="0">
              <a:srgbClr val="333333">
                <a:alpha val="65000"/>
              </a:srgbClr>
            </a:outerShdw>
          </a:effectLst>
        </p:spPr>
      </p:pic>
      <p:sp>
        <p:nvSpPr>
          <p:cNvPr id="6" name="CuadroTexto 5">
            <a:extLst>
              <a:ext uri="{FF2B5EF4-FFF2-40B4-BE49-F238E27FC236}">
                <a16:creationId xmlns:a16="http://schemas.microsoft.com/office/drawing/2014/main" id="{F7575866-A382-40C8-B293-8F0C22357318}"/>
              </a:ext>
            </a:extLst>
          </p:cNvPr>
          <p:cNvSpPr txBox="1"/>
          <p:nvPr/>
        </p:nvSpPr>
        <p:spPr>
          <a:xfrm>
            <a:off x="474954" y="2271924"/>
            <a:ext cx="10169371" cy="3878498"/>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s-ES_tradnl"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rPr>
              <a:t>Seguimiento cuatrimestral a la extinción y liquidación de Fideicomisos vencidos bajo la responsabilidad de otras entidades de la administración central.</a:t>
            </a:r>
          </a:p>
          <a:p>
            <a:pPr marR="0" lvl="0" algn="just" defTabSz="914400" rtl="0" eaLnBrk="1" fontAlgn="auto" latinLnBrk="0" hangingPunct="1">
              <a:lnSpc>
                <a:spcPct val="150000"/>
              </a:lnSpc>
              <a:spcBef>
                <a:spcPts val="0"/>
              </a:spcBef>
              <a:spcAft>
                <a:spcPts val="0"/>
              </a:spcAft>
              <a:buClrTx/>
              <a:buSzTx/>
              <a:tabLst/>
              <a:defRPr/>
            </a:pPr>
            <a:endParaRPr kumimoji="0" lang="es-ES_tradnl"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endParaRPr>
          </a:p>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s-ES_tradnl"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rPr>
              <a:t>Con respecto a datos operacionales del Registro General del Adquisiciones del Estados, fueron atendidos durante el tercer cuatrimestre la cantidad de 4,807 Operaciones Registrales.</a:t>
            </a:r>
            <a:endParaRPr kumimoji="0" lang="es-GT"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endParaRPr>
          </a:p>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endParaRPr kumimoji="0" lang="es-GT" sz="1800" b="0" i="0" u="none" strike="noStrike" kern="1200" cap="none" spc="0" normalizeH="0" baseline="0" noProof="0" dirty="0">
              <a:ln>
                <a:noFill/>
              </a:ln>
              <a:solidFill>
                <a:srgbClr val="000000"/>
              </a:solidFill>
              <a:effectLst/>
              <a:uLnTx/>
              <a:uFillTx/>
              <a:latin typeface="AcuminConcept-SemiCondExtraLigh"/>
              <a:ea typeface="Calibri" panose="020F0502020204030204" pitchFamily="34" charset="0"/>
              <a:cs typeface="AcuminConcept-SemiCondExtraLigh"/>
            </a:endParaRPr>
          </a:p>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endParaRPr kumimoji="0" lang="es-GT" sz="1800" b="0" i="0" u="none" strike="noStrike" kern="1200" cap="none" spc="0" normalizeH="0" baseline="0" noProof="0" dirty="0">
              <a:ln>
                <a:noFill/>
              </a:ln>
              <a:solidFill>
                <a:srgbClr val="000000"/>
              </a:solidFill>
              <a:effectLst/>
              <a:uLnTx/>
              <a:uFillTx/>
              <a:latin typeface="AcuminConcept-SemiCondExtraLigh"/>
              <a:ea typeface="Calibri" panose="020F0502020204030204" pitchFamily="34" charset="0"/>
              <a:cs typeface="AcuminConcept-SemiCondExtraLigh"/>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dirty="0">
              <a:ln>
                <a:noFill/>
              </a:ln>
              <a:solidFill>
                <a:srgbClr val="000000"/>
              </a:solidFill>
              <a:effectLst/>
              <a:uLnTx/>
              <a:uFillTx/>
              <a:latin typeface="AcuminConcept-SemiCondExtraLigh"/>
              <a:ea typeface="Calibri" panose="020F0502020204030204" pitchFamily="34" charset="0"/>
              <a:cs typeface="AcuminConcept-SemiCondExtraLigh"/>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endParaRPr kumimoji="0" lang="es-ES_tradnl"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cuminConcept-SemiCondExtraLigh"/>
            </a:endParaRPr>
          </a:p>
        </p:txBody>
      </p:sp>
    </p:spTree>
    <p:extLst>
      <p:ext uri="{BB962C8B-B14F-4D97-AF65-F5344CB8AC3E}">
        <p14:creationId xmlns:p14="http://schemas.microsoft.com/office/powerpoint/2010/main" val="1677573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22B11A5-C741-6C19-2D74-41BA55F05F48}"/>
              </a:ext>
            </a:extLst>
          </p:cNvPr>
          <p:cNvSpPr txBox="1"/>
          <p:nvPr/>
        </p:nvSpPr>
        <p:spPr>
          <a:xfrm>
            <a:off x="1396511" y="496046"/>
            <a:ext cx="8839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srgbClr val="002060"/>
                </a:solidFill>
                <a:effectLst/>
                <a:uLnTx/>
                <a:uFillTx/>
                <a:latin typeface="+mn-lt"/>
                <a:ea typeface="+mn-ea"/>
                <a:cs typeface="Arial" panose="020B0604020202020204" pitchFamily="34" charset="0"/>
              </a:rPr>
              <a:t>TERCERA PARTE</a:t>
            </a:r>
          </a:p>
        </p:txBody>
      </p:sp>
      <p:sp>
        <p:nvSpPr>
          <p:cNvPr id="5" name="CuadroTexto 4">
            <a:extLst>
              <a:ext uri="{FF2B5EF4-FFF2-40B4-BE49-F238E27FC236}">
                <a16:creationId xmlns:a16="http://schemas.microsoft.com/office/drawing/2014/main" id="{837A5240-E6B3-946D-4320-0734ADDF9BFE}"/>
              </a:ext>
            </a:extLst>
          </p:cNvPr>
          <p:cNvSpPr txBox="1"/>
          <p:nvPr/>
        </p:nvSpPr>
        <p:spPr>
          <a:xfrm>
            <a:off x="545123" y="1552530"/>
            <a:ext cx="10472065"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R" sz="2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Pilar 4: Estado responsable, transparente y efectivo</a:t>
            </a:r>
            <a:r>
              <a:rPr kumimoji="0" lang="es-CR"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p:txBody>
      </p:sp>
      <p:pic>
        <p:nvPicPr>
          <p:cNvPr id="7" name="Imagen 6">
            <a:extLst>
              <a:ext uri="{FF2B5EF4-FFF2-40B4-BE49-F238E27FC236}">
                <a16:creationId xmlns:a16="http://schemas.microsoft.com/office/drawing/2014/main" id="{F9A6DEFD-799C-4D49-B10B-66E42A534A9C}"/>
              </a:ext>
            </a:extLst>
          </p:cNvPr>
          <p:cNvPicPr>
            <a:picLocks noChangeAspect="1"/>
          </p:cNvPicPr>
          <p:nvPr/>
        </p:nvPicPr>
        <p:blipFill>
          <a:blip r:embed="rId2"/>
          <a:stretch>
            <a:fillRect/>
          </a:stretch>
        </p:blipFill>
        <p:spPr>
          <a:xfrm>
            <a:off x="11085613" y="5715000"/>
            <a:ext cx="965710" cy="1019908"/>
          </a:xfrm>
          <a:prstGeom prst="rect">
            <a:avLst/>
          </a:prstGeom>
          <a:ln>
            <a:noFill/>
          </a:ln>
          <a:effectLst>
            <a:outerShdw blurRad="292100" dist="139700" dir="2700000" algn="tl" rotWithShape="0">
              <a:srgbClr val="333333">
                <a:alpha val="65000"/>
              </a:srgbClr>
            </a:outerShdw>
          </a:effectLst>
        </p:spPr>
      </p:pic>
      <p:sp>
        <p:nvSpPr>
          <p:cNvPr id="6" name="CuadroTexto 5">
            <a:extLst>
              <a:ext uri="{FF2B5EF4-FFF2-40B4-BE49-F238E27FC236}">
                <a16:creationId xmlns:a16="http://schemas.microsoft.com/office/drawing/2014/main" id="{03225D48-6B0E-4DA5-82B3-F9C1A4596A49}"/>
              </a:ext>
            </a:extLst>
          </p:cNvPr>
          <p:cNvSpPr txBox="1"/>
          <p:nvPr/>
        </p:nvSpPr>
        <p:spPr>
          <a:xfrm>
            <a:off x="317077" y="2294133"/>
            <a:ext cx="10768536" cy="5514843"/>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s-ES_tradnl" sz="1800" b="0" i="0" u="none" strike="noStrike" kern="100" cap="none" spc="0" normalizeH="0" baseline="0" noProof="0" dirty="0">
                <a:ln>
                  <a:noFill/>
                </a:ln>
                <a:solidFill>
                  <a:prstClr val="black"/>
                </a:solidFill>
                <a:effectLst/>
                <a:uLnTx/>
                <a:uFillTx/>
                <a:latin typeface="+mn-lt"/>
                <a:ea typeface="Calibri" panose="020F0502020204030204" pitchFamily="34" charset="0"/>
                <a:cs typeface="+mn-cs"/>
              </a:rPr>
              <a:t>De acuerdo con las recomendaciones de la Alianza Mundial de Gobierno Abierto</a:t>
            </a:r>
            <a:r>
              <a:rPr kumimoji="0" lang="es-GT" sz="1800" b="0" i="0" u="none" strike="noStrike" kern="100" cap="none" spc="0" normalizeH="0" baseline="0" noProof="0" dirty="0">
                <a:ln>
                  <a:noFill/>
                </a:ln>
                <a:solidFill>
                  <a:prstClr val="black"/>
                </a:solidFill>
                <a:effectLst/>
                <a:uLnTx/>
                <a:uFillTx/>
                <a:latin typeface="+mn-lt"/>
                <a:ea typeface="Calibri" panose="020F0502020204030204" pitchFamily="34" charset="0"/>
                <a:cs typeface="+mn-cs"/>
              </a:rPr>
              <a:t>, </a:t>
            </a:r>
            <a:r>
              <a:rPr kumimoji="0" lang="es-ES_tradnl" sz="1800" b="0" i="0" u="none" strike="noStrike" kern="100" cap="none" spc="0" normalizeH="0" baseline="0" noProof="0" dirty="0">
                <a:ln>
                  <a:noFill/>
                </a:ln>
                <a:solidFill>
                  <a:prstClr val="black"/>
                </a:solidFill>
                <a:effectLst/>
                <a:uLnTx/>
                <a:uFillTx/>
                <a:latin typeface="+mn-lt"/>
                <a:ea typeface="Calibri" panose="020F0502020204030204" pitchFamily="34" charset="0"/>
                <a:cs typeface="+mn-cs"/>
              </a:rPr>
              <a:t>se </a:t>
            </a:r>
            <a:r>
              <a:rPr kumimoji="0" lang="es-GT" sz="1800" b="0" i="0" u="none" strike="noStrike" kern="100" cap="none" spc="0" normalizeH="0" baseline="0" noProof="0" dirty="0">
                <a:ln>
                  <a:noFill/>
                </a:ln>
                <a:solidFill>
                  <a:prstClr val="black"/>
                </a:solidFill>
                <a:effectLst/>
                <a:uLnTx/>
                <a:uFillTx/>
                <a:latin typeface="+mn-lt"/>
                <a:ea typeface="Calibri" panose="020F0502020204030204" pitchFamily="34" charset="0"/>
                <a:cs typeface="+mn-cs"/>
              </a:rPr>
              <a:t>instruyó para </a:t>
            </a:r>
            <a:r>
              <a:rPr lang="es-GT" sz="1800" kern="100" dirty="0">
                <a:solidFill>
                  <a:prstClr val="black"/>
                </a:solidFill>
                <a:latin typeface="+mn-lt"/>
                <a:ea typeface="Calibri" panose="020F0502020204030204" pitchFamily="34" charset="0"/>
                <a:cs typeface="+mn-cs"/>
              </a:rPr>
              <a:t>que </a:t>
            </a:r>
            <a:r>
              <a:rPr kumimoji="0" lang="es-ES_tradnl" sz="1800" b="0" i="0" u="none" strike="noStrike" kern="100" cap="none" spc="0" normalizeH="0" baseline="0" noProof="0" dirty="0">
                <a:ln>
                  <a:noFill/>
                </a:ln>
                <a:solidFill>
                  <a:prstClr val="black"/>
                </a:solidFill>
                <a:effectLst/>
                <a:uLnTx/>
                <a:uFillTx/>
                <a:latin typeface="+mn-lt"/>
                <a:ea typeface="Calibri" panose="020F0502020204030204" pitchFamily="34" charset="0"/>
                <a:cs typeface="+mn-cs"/>
              </a:rPr>
              <a:t>el Estado de Guatemala diera inicio al proceso de </a:t>
            </a:r>
            <a:r>
              <a:rPr kumimoji="0" lang="es-ES_tradnl" sz="1800" b="0" i="0" u="none" strike="noStrike" kern="100" cap="none" spc="0" normalizeH="0" baseline="0" noProof="0" dirty="0" err="1">
                <a:ln>
                  <a:noFill/>
                </a:ln>
                <a:solidFill>
                  <a:prstClr val="black"/>
                </a:solidFill>
                <a:effectLst/>
                <a:uLnTx/>
                <a:uFillTx/>
                <a:latin typeface="+mn-lt"/>
                <a:ea typeface="Calibri" panose="020F0502020204030204" pitchFamily="34" charset="0"/>
                <a:cs typeface="+mn-cs"/>
              </a:rPr>
              <a:t>co-creación</a:t>
            </a:r>
            <a:r>
              <a:rPr kumimoji="0" lang="es-ES_tradnl" sz="1800" b="0" i="0" u="none" strike="noStrike" kern="100" cap="none" spc="0" normalizeH="0" baseline="0" noProof="0" dirty="0">
                <a:ln>
                  <a:noFill/>
                </a:ln>
                <a:solidFill>
                  <a:prstClr val="black"/>
                </a:solidFill>
                <a:effectLst/>
                <a:uLnTx/>
                <a:uFillTx/>
                <a:latin typeface="+mn-lt"/>
                <a:ea typeface="Calibri" panose="020F0502020204030204" pitchFamily="34" charset="0"/>
                <a:cs typeface="+mn-cs"/>
              </a:rPr>
              <a:t> del Sexto Plan de Acción Nacional de Gobierno Abierto 2023-2025.</a:t>
            </a:r>
          </a:p>
          <a:p>
            <a:pPr marR="0" lvl="0" algn="just" defTabSz="914400" rtl="0" eaLnBrk="1" fontAlgn="auto" latinLnBrk="0" hangingPunct="1">
              <a:lnSpc>
                <a:spcPct val="150000"/>
              </a:lnSpc>
              <a:spcBef>
                <a:spcPts val="0"/>
              </a:spcBef>
              <a:spcAft>
                <a:spcPts val="0"/>
              </a:spcAft>
              <a:buClrTx/>
              <a:buSzTx/>
              <a:tabLst/>
              <a:defRPr/>
            </a:pPr>
            <a:endParaRPr kumimoji="0" lang="es-ES_tradnl" sz="1800" b="0" i="0" u="none" strike="noStrike" kern="100" cap="none" spc="0" normalizeH="0" baseline="0" noProof="0" dirty="0">
              <a:ln>
                <a:noFill/>
              </a:ln>
              <a:solidFill>
                <a:prstClr val="black"/>
              </a:solidFill>
              <a:effectLst/>
              <a:uLnTx/>
              <a:uFillTx/>
              <a:latin typeface="+mn-lt"/>
              <a:ea typeface="Calibri" panose="020F0502020204030204" pitchFamily="34" charset="0"/>
              <a:cs typeface="+mn-cs"/>
            </a:endParaRPr>
          </a:p>
          <a:p>
            <a:pPr marL="342900" marR="0" lvl="0" indent="-342900" algn="just" defTabSz="914400" rtl="0" eaLnBrk="1" fontAlgn="auto" latinLnBrk="0" hangingPunct="1">
              <a:lnSpc>
                <a:spcPct val="150000"/>
              </a:lnSpc>
              <a:spcBef>
                <a:spcPts val="0"/>
              </a:spcBef>
              <a:spcAft>
                <a:spcPts val="1000"/>
              </a:spcAft>
              <a:buClrTx/>
              <a:buSzTx/>
              <a:buFont typeface="Symbol" panose="05050102010706020507" pitchFamily="18" charset="2"/>
              <a:buChar char=""/>
              <a:tabLst/>
              <a:defRPr/>
            </a:pPr>
            <a:r>
              <a:rPr kumimoji="0" lang="es-GT" sz="1800" b="0" i="0" u="none" strike="noStrike" kern="100" cap="none" spc="0" normalizeH="0" baseline="0" noProof="0" dirty="0">
                <a:ln>
                  <a:noFill/>
                </a:ln>
                <a:solidFill>
                  <a:prstClr val="black"/>
                </a:solidFill>
                <a:effectLst/>
                <a:uLnTx/>
                <a:uFillTx/>
                <a:latin typeface="+mn-lt"/>
                <a:ea typeface="+mn-ea"/>
                <a:cs typeface="+mn-cs"/>
              </a:rPr>
              <a:t>Portales de Transparencia; </a:t>
            </a:r>
            <a:r>
              <a:rPr kumimoji="0" lang="es-ES_tradnl" sz="1800" b="0" i="0" u="none" strike="noStrike" kern="100" cap="none" spc="0" normalizeH="0" baseline="0" noProof="0" dirty="0">
                <a:ln>
                  <a:noFill/>
                </a:ln>
                <a:solidFill>
                  <a:prstClr val="black"/>
                </a:solidFill>
                <a:effectLst/>
                <a:uLnTx/>
                <a:uFillTx/>
                <a:latin typeface="+mn-lt"/>
                <a:ea typeface="+mn-ea"/>
                <a:cs typeface="+mn-cs"/>
              </a:rPr>
              <a:t>realizados diferentes proyectos que aportaron con los avances visuales en los portales de transparencia fiscal, especialmente los siguientes: elaboración de material visual diario para canales de difusión y otros usos de la Dirección de Transparencia Fiscal, elaboración de reportes del seguimiento y posicionamiento y tráfico web de los diferentes portales de transparencia y apoyo en la elaboración de materiales visuales para la DTF: presentaciones para capacitaciones y reuniones, vídeos para exposiciones, imágenes de apoyo para documentos.</a:t>
            </a:r>
          </a:p>
          <a:p>
            <a:pPr marL="0" marR="0" lvl="0" indent="228600" algn="just" defTabSz="914400" rtl="0" eaLnBrk="1" fontAlgn="auto" latinLnBrk="0" hangingPunct="1">
              <a:lnSpc>
                <a:spcPct val="115000"/>
              </a:lnSpc>
              <a:spcBef>
                <a:spcPts val="0"/>
              </a:spcBef>
              <a:spcAft>
                <a:spcPts val="1000"/>
              </a:spcAft>
              <a:buClrTx/>
              <a:buSzTx/>
              <a:buFontTx/>
              <a:buNone/>
              <a:tabLst/>
              <a:defRPr/>
            </a:pPr>
            <a:endParaRPr kumimoji="0" lang="es-GT" sz="1800" b="0" i="0" u="none" strike="noStrike" kern="1200" cap="none" spc="0" normalizeH="0" baseline="0" noProof="0" dirty="0">
              <a:ln>
                <a:noFill/>
              </a:ln>
              <a:solidFill>
                <a:srgbClr val="000000"/>
              </a:solidFill>
              <a:effectLst/>
              <a:uLnTx/>
              <a:uFillTx/>
              <a:latin typeface="AcuminConcept-SemiCondExtraLigh"/>
              <a:ea typeface="Calibri" panose="020F0502020204030204" pitchFamily="34" charset="0"/>
              <a:cs typeface="AcuminConcept-SemiCondExtraLigh"/>
            </a:endParaRPr>
          </a:p>
          <a:p>
            <a:pPr marR="0" lvl="0" algn="just" defTabSz="914400" rtl="0" eaLnBrk="1" fontAlgn="auto" latinLnBrk="0" hangingPunct="1">
              <a:lnSpc>
                <a:spcPct val="150000"/>
              </a:lnSpc>
              <a:spcBef>
                <a:spcPts val="0"/>
              </a:spcBef>
              <a:spcAft>
                <a:spcPts val="0"/>
              </a:spcAft>
              <a:buClrTx/>
              <a:buSzTx/>
              <a:tabLst/>
              <a:defRPr/>
            </a:pPr>
            <a:endParaRPr kumimoji="0" lang="es-GT" sz="1800" b="0" i="0" u="none" strike="noStrike" kern="1200" cap="none" spc="0" normalizeH="0" baseline="0" noProof="0" dirty="0">
              <a:ln>
                <a:noFill/>
              </a:ln>
              <a:solidFill>
                <a:srgbClr val="000000"/>
              </a:solidFill>
              <a:effectLst/>
              <a:uLnTx/>
              <a:uFillTx/>
              <a:latin typeface="AcuminConcept-SemiCondExtraLigh"/>
              <a:ea typeface="Calibri" panose="020F0502020204030204" pitchFamily="34" charset="0"/>
              <a:cs typeface="AcuminConcept-SemiCondExtraLigh"/>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G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600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22B11A5-C741-6C19-2D74-41BA55F05F48}"/>
              </a:ext>
            </a:extLst>
          </p:cNvPr>
          <p:cNvSpPr txBox="1"/>
          <p:nvPr/>
        </p:nvSpPr>
        <p:spPr>
          <a:xfrm>
            <a:off x="1396511" y="496046"/>
            <a:ext cx="8839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srgbClr val="002060"/>
                </a:solidFill>
                <a:effectLst/>
                <a:uLnTx/>
                <a:uFillTx/>
                <a:latin typeface="+mn-lt"/>
                <a:ea typeface="+mn-ea"/>
                <a:cs typeface="Arial" panose="020B0604020202020204" pitchFamily="34" charset="0"/>
              </a:rPr>
              <a:t>TERCERA PARTE</a:t>
            </a:r>
          </a:p>
        </p:txBody>
      </p:sp>
      <p:sp>
        <p:nvSpPr>
          <p:cNvPr id="5" name="CuadroTexto 4">
            <a:extLst>
              <a:ext uri="{FF2B5EF4-FFF2-40B4-BE49-F238E27FC236}">
                <a16:creationId xmlns:a16="http://schemas.microsoft.com/office/drawing/2014/main" id="{837A5240-E6B3-946D-4320-0734ADDF9BFE}"/>
              </a:ext>
            </a:extLst>
          </p:cNvPr>
          <p:cNvSpPr txBox="1"/>
          <p:nvPr/>
        </p:nvSpPr>
        <p:spPr>
          <a:xfrm>
            <a:off x="545123" y="1552530"/>
            <a:ext cx="10472065"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R" sz="2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Pilar 4: Estado responsable, transparente y efectivo.</a:t>
            </a:r>
          </a:p>
        </p:txBody>
      </p:sp>
      <p:pic>
        <p:nvPicPr>
          <p:cNvPr id="7" name="Imagen 6">
            <a:extLst>
              <a:ext uri="{FF2B5EF4-FFF2-40B4-BE49-F238E27FC236}">
                <a16:creationId xmlns:a16="http://schemas.microsoft.com/office/drawing/2014/main" id="{F9A6DEFD-799C-4D49-B10B-66E42A534A9C}"/>
              </a:ext>
            </a:extLst>
          </p:cNvPr>
          <p:cNvPicPr>
            <a:picLocks noChangeAspect="1"/>
          </p:cNvPicPr>
          <p:nvPr/>
        </p:nvPicPr>
        <p:blipFill>
          <a:blip r:embed="rId2"/>
          <a:stretch>
            <a:fillRect/>
          </a:stretch>
        </p:blipFill>
        <p:spPr>
          <a:xfrm>
            <a:off x="11085613" y="5715000"/>
            <a:ext cx="965710" cy="1019908"/>
          </a:xfrm>
          <a:prstGeom prst="rect">
            <a:avLst/>
          </a:prstGeom>
          <a:ln>
            <a:noFill/>
          </a:ln>
          <a:effectLst>
            <a:outerShdw blurRad="292100" dist="139700" dir="2700000" algn="tl" rotWithShape="0">
              <a:srgbClr val="333333">
                <a:alpha val="65000"/>
              </a:srgbClr>
            </a:outerShdw>
          </a:effectLst>
        </p:spPr>
      </p:pic>
      <p:sp>
        <p:nvSpPr>
          <p:cNvPr id="6" name="CuadroTexto 5">
            <a:extLst>
              <a:ext uri="{FF2B5EF4-FFF2-40B4-BE49-F238E27FC236}">
                <a16:creationId xmlns:a16="http://schemas.microsoft.com/office/drawing/2014/main" id="{03225D48-6B0E-4DA5-82B3-F9C1A4596A49}"/>
              </a:ext>
            </a:extLst>
          </p:cNvPr>
          <p:cNvSpPr txBox="1"/>
          <p:nvPr/>
        </p:nvSpPr>
        <p:spPr>
          <a:xfrm>
            <a:off x="466531" y="2163486"/>
            <a:ext cx="10619082" cy="4812087"/>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1000"/>
              </a:spcAft>
              <a:buClrTx/>
              <a:buSzTx/>
              <a:buFont typeface="Symbol" panose="05050102010706020507" pitchFamily="18" charset="2"/>
              <a:buChar char=""/>
              <a:tabLst/>
              <a:defRPr/>
            </a:pPr>
            <a:r>
              <a:rPr kumimoji="0" lang="es-ES_tradnl" sz="1800" b="0" i="0" u="none" strike="noStrike" kern="100" cap="none" spc="0" normalizeH="0" baseline="0" noProof="0" dirty="0">
                <a:ln>
                  <a:noFill/>
                </a:ln>
                <a:solidFill>
                  <a:prstClr val="black"/>
                </a:solidFill>
                <a:effectLst/>
                <a:uLnTx/>
                <a:uFillTx/>
                <a:latin typeface="+mn-lt"/>
                <a:ea typeface="+mn-ea"/>
                <a:cs typeface="+mn-cs"/>
              </a:rPr>
              <a:t>Las mediciones realizadas respecto de las visitas a los principales portales de  Transparencia Presupuestaria, Datos Abiertos y ONG, reportan en conjunto 140,384 visitas acumuladas de enero a noviembre de 2023.</a:t>
            </a:r>
          </a:p>
          <a:p>
            <a:pPr marR="0" lvl="0" algn="just" defTabSz="914400" rtl="0" eaLnBrk="1" fontAlgn="auto" latinLnBrk="0" hangingPunct="1">
              <a:lnSpc>
                <a:spcPct val="150000"/>
              </a:lnSpc>
              <a:spcBef>
                <a:spcPts val="0"/>
              </a:spcBef>
              <a:spcAft>
                <a:spcPts val="1000"/>
              </a:spcAft>
              <a:buClrTx/>
              <a:buSzTx/>
              <a:tabLst/>
              <a:defRPr/>
            </a:pPr>
            <a:endParaRPr kumimoji="0" lang="es-GT" sz="1800" b="0" i="0" u="none" strike="noStrike" kern="100" cap="none" spc="0" normalizeH="0" baseline="0" noProof="0" dirty="0">
              <a:ln>
                <a:noFill/>
              </a:ln>
              <a:solidFill>
                <a:prstClr val="black"/>
              </a:solidFill>
              <a:effectLst/>
              <a:uLnTx/>
              <a:uFillTx/>
              <a:latin typeface="+mn-lt"/>
              <a:ea typeface="+mn-ea"/>
              <a:cs typeface="+mn-cs"/>
            </a:endParaRPr>
          </a:p>
          <a:p>
            <a:pPr marL="342900" indent="-342900" algn="just">
              <a:lnSpc>
                <a:spcPct val="150000"/>
              </a:lnSpc>
              <a:buClrTx/>
              <a:buFont typeface="Symbol" panose="05050102010706020507" pitchFamily="18" charset="2"/>
              <a:buChar char=""/>
              <a:defRPr/>
            </a:pPr>
            <a:r>
              <a:rPr lang="es-ES_tradnl" sz="1800" kern="1200" dirty="0">
                <a:latin typeface="+mn-lt"/>
              </a:rPr>
              <a:t>Se logró recaudar por concepto de Impuesto sobre Herencias, Legados y Donaciones aproximadamente la cantidad de Q .17,452,168.87. </a:t>
            </a:r>
          </a:p>
          <a:p>
            <a:pPr algn="just">
              <a:lnSpc>
                <a:spcPct val="150000"/>
              </a:lnSpc>
              <a:buClrTx/>
              <a:defRPr/>
            </a:pPr>
            <a:endParaRPr lang="es-ES_tradnl" sz="1800" kern="1200" dirty="0">
              <a:latin typeface="+mn-lt"/>
            </a:endParaRPr>
          </a:p>
          <a:p>
            <a:pPr marL="342900" indent="-342900" algn="just">
              <a:lnSpc>
                <a:spcPct val="150000"/>
              </a:lnSpc>
              <a:buClrTx/>
              <a:buFont typeface="Symbol" panose="05050102010706020507" pitchFamily="18" charset="2"/>
              <a:buChar char=""/>
              <a:defRPr/>
            </a:pPr>
            <a:r>
              <a:rPr lang="es-GT" sz="1800" kern="1200" dirty="0">
                <a:latin typeface="+mn-lt"/>
              </a:rPr>
              <a:t>Actualizado el Manual de Organización y Funciones de la Dirección de Catastro y Avalúo de Bienes Inmuebles </a:t>
            </a:r>
          </a:p>
          <a:p>
            <a:pPr marL="0" marR="0" lvl="0" indent="228600" algn="just" defTabSz="914400" rtl="0" eaLnBrk="1" fontAlgn="auto" latinLnBrk="0" hangingPunct="1">
              <a:lnSpc>
                <a:spcPct val="115000"/>
              </a:lnSpc>
              <a:spcBef>
                <a:spcPts val="0"/>
              </a:spcBef>
              <a:spcAft>
                <a:spcPts val="1000"/>
              </a:spcAft>
              <a:buClrTx/>
              <a:buSzTx/>
              <a:buFontTx/>
              <a:buNone/>
              <a:tabLst/>
              <a:defRPr/>
            </a:pPr>
            <a:endParaRPr kumimoji="0" lang="es-GT" sz="1800" b="0" i="0" u="none" strike="noStrike" kern="1200" cap="none" spc="0" normalizeH="0" baseline="0" noProof="0" dirty="0">
              <a:ln>
                <a:noFill/>
              </a:ln>
              <a:solidFill>
                <a:srgbClr val="000000"/>
              </a:solidFill>
              <a:effectLst/>
              <a:uLnTx/>
              <a:uFillTx/>
              <a:latin typeface="AcuminConcept-SemiCondExtraLigh"/>
              <a:ea typeface="Calibri" panose="020F0502020204030204" pitchFamily="34" charset="0"/>
              <a:cs typeface="AcuminConcept-SemiCondExtraLigh"/>
            </a:endParaRPr>
          </a:p>
          <a:p>
            <a:pPr marR="0" lvl="0" algn="just" defTabSz="914400" rtl="0" eaLnBrk="1" fontAlgn="auto" latinLnBrk="0" hangingPunct="1">
              <a:lnSpc>
                <a:spcPct val="150000"/>
              </a:lnSpc>
              <a:spcBef>
                <a:spcPts val="0"/>
              </a:spcBef>
              <a:spcAft>
                <a:spcPts val="0"/>
              </a:spcAft>
              <a:buClrTx/>
              <a:buSzTx/>
              <a:tabLst/>
              <a:defRPr/>
            </a:pPr>
            <a:r>
              <a:rPr kumimoji="0" lang="es-ES_tradnl"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cuminConcept-SemiCondExtraLigh"/>
              </a:rPr>
              <a:t> </a:t>
            </a:r>
            <a:endParaRPr kumimoji="0" lang="es-GT" sz="1800" b="0" i="0" u="none" strike="noStrike" kern="1200" cap="none" spc="0" normalizeH="0" baseline="0" noProof="0" dirty="0">
              <a:ln>
                <a:noFill/>
              </a:ln>
              <a:solidFill>
                <a:srgbClr val="000000"/>
              </a:solidFill>
              <a:effectLst/>
              <a:uLnTx/>
              <a:uFillTx/>
              <a:latin typeface="AcuminConcept-SemiCondExtraLigh"/>
              <a:ea typeface="Calibri" panose="020F0502020204030204" pitchFamily="34" charset="0"/>
              <a:cs typeface="AcuminConcept-SemiCondExtraLigh"/>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G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070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22B11A5-C741-6C19-2D74-41BA55F05F48}"/>
              </a:ext>
            </a:extLst>
          </p:cNvPr>
          <p:cNvSpPr txBox="1"/>
          <p:nvPr/>
        </p:nvSpPr>
        <p:spPr>
          <a:xfrm>
            <a:off x="1396511" y="496046"/>
            <a:ext cx="8839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srgbClr val="002060"/>
                </a:solidFill>
                <a:effectLst/>
                <a:uLnTx/>
                <a:uFillTx/>
                <a:latin typeface="+mn-lt"/>
                <a:ea typeface="+mn-ea"/>
                <a:cs typeface="Arial" panose="020B0604020202020204" pitchFamily="34" charset="0"/>
              </a:rPr>
              <a:t>TERCERA PARTE</a:t>
            </a:r>
          </a:p>
        </p:txBody>
      </p:sp>
      <p:sp>
        <p:nvSpPr>
          <p:cNvPr id="5" name="CuadroTexto 4">
            <a:extLst>
              <a:ext uri="{FF2B5EF4-FFF2-40B4-BE49-F238E27FC236}">
                <a16:creationId xmlns:a16="http://schemas.microsoft.com/office/drawing/2014/main" id="{837A5240-E6B3-946D-4320-0734ADDF9BFE}"/>
              </a:ext>
            </a:extLst>
          </p:cNvPr>
          <p:cNvSpPr txBox="1"/>
          <p:nvPr/>
        </p:nvSpPr>
        <p:spPr>
          <a:xfrm>
            <a:off x="545123" y="1552530"/>
            <a:ext cx="10472065"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R" sz="2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Pilar 4: Estado responsable, transparente y efectivo.</a:t>
            </a:r>
          </a:p>
        </p:txBody>
      </p:sp>
      <p:pic>
        <p:nvPicPr>
          <p:cNvPr id="7" name="Imagen 6">
            <a:extLst>
              <a:ext uri="{FF2B5EF4-FFF2-40B4-BE49-F238E27FC236}">
                <a16:creationId xmlns:a16="http://schemas.microsoft.com/office/drawing/2014/main" id="{F9A6DEFD-799C-4D49-B10B-66E42A534A9C}"/>
              </a:ext>
            </a:extLst>
          </p:cNvPr>
          <p:cNvPicPr>
            <a:picLocks noChangeAspect="1"/>
          </p:cNvPicPr>
          <p:nvPr/>
        </p:nvPicPr>
        <p:blipFill>
          <a:blip r:embed="rId2"/>
          <a:stretch>
            <a:fillRect/>
          </a:stretch>
        </p:blipFill>
        <p:spPr>
          <a:xfrm>
            <a:off x="11085613" y="5715000"/>
            <a:ext cx="965710" cy="1019908"/>
          </a:xfrm>
          <a:prstGeom prst="rect">
            <a:avLst/>
          </a:prstGeom>
          <a:ln>
            <a:noFill/>
          </a:ln>
          <a:effectLst>
            <a:outerShdw blurRad="292100" dist="139700" dir="2700000" algn="tl" rotWithShape="0">
              <a:srgbClr val="333333">
                <a:alpha val="65000"/>
              </a:srgbClr>
            </a:outerShdw>
          </a:effectLst>
        </p:spPr>
      </p:pic>
      <p:sp>
        <p:nvSpPr>
          <p:cNvPr id="6" name="CuadroTexto 5">
            <a:extLst>
              <a:ext uri="{FF2B5EF4-FFF2-40B4-BE49-F238E27FC236}">
                <a16:creationId xmlns:a16="http://schemas.microsoft.com/office/drawing/2014/main" id="{03225D48-6B0E-4DA5-82B3-F9C1A4596A49}"/>
              </a:ext>
            </a:extLst>
          </p:cNvPr>
          <p:cNvSpPr txBox="1"/>
          <p:nvPr/>
        </p:nvSpPr>
        <p:spPr>
          <a:xfrm>
            <a:off x="442486" y="2014195"/>
            <a:ext cx="10472065" cy="4108817"/>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s-ES_tradnl"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rPr>
              <a:t>Realizados 5 eventos de capacitación de acuerdo a necesidades identificadas en los gobiernos locales, lo que permitió capacitar a 988 empleados de las 340 municipalidades del país, en las funcionalidades del Sistema de Contabilidad Integrada de Gobiernos Locales -SICOIN GL- y el sistema SERVICIOS GL.</a:t>
            </a:r>
          </a:p>
          <a:p>
            <a:pPr marR="0" lvl="0" algn="just" defTabSz="914400" rtl="0" eaLnBrk="1" fontAlgn="auto" latinLnBrk="0" hangingPunct="1">
              <a:lnSpc>
                <a:spcPct val="150000"/>
              </a:lnSpc>
              <a:spcBef>
                <a:spcPts val="0"/>
              </a:spcBef>
              <a:spcAft>
                <a:spcPts val="0"/>
              </a:spcAft>
              <a:buClrTx/>
              <a:buSzTx/>
              <a:tabLst/>
              <a:defRPr/>
            </a:pPr>
            <a:endParaRPr kumimoji="0" lang="es-ES_tradnl"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endParaRPr>
          </a:p>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s-ES_tradnl"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rPr>
              <a:t>El Quinto Plan de Acción Nacional de Gobierno Abierto 2021-2023 se conformó por un solo eje transversal denominado “Transparencia en la Gestión Pública y Presupuesto del Estado”, sobre el cual giraron las propuestas de compromisos e hitos consensuados entre las partes, habiendo acordado 12 compromisos y 49 hitos.</a:t>
            </a:r>
            <a:endParaRPr kumimoji="0" lang="es-GT"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endParaRPr>
          </a:p>
          <a:p>
            <a:pPr marR="0" lvl="0" algn="just" defTabSz="914400" rtl="0" eaLnBrk="1" fontAlgn="auto" latinLnBrk="0" hangingPunct="1">
              <a:lnSpc>
                <a:spcPct val="150000"/>
              </a:lnSpc>
              <a:spcBef>
                <a:spcPts val="0"/>
              </a:spcBef>
              <a:spcAft>
                <a:spcPts val="0"/>
              </a:spcAft>
              <a:buClrTx/>
              <a:buSzTx/>
              <a:tabLst/>
              <a:defRPr/>
            </a:pPr>
            <a:endParaRPr kumimoji="0" lang="es-GT" sz="1800" b="0" i="0" u="none" strike="noStrike" kern="1200" cap="none" spc="0" normalizeH="0" baseline="0" noProof="0" dirty="0">
              <a:ln>
                <a:noFill/>
              </a:ln>
              <a:solidFill>
                <a:srgbClr val="000000"/>
              </a:solidFill>
              <a:effectLst/>
              <a:uLnTx/>
              <a:uFillTx/>
              <a:latin typeface="AcuminConcept-SemiCondExtraLigh"/>
              <a:ea typeface="Calibri" panose="020F0502020204030204" pitchFamily="34" charset="0"/>
              <a:cs typeface="AcuminConcept-SemiCondExtraLigh"/>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G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900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22B11A5-C741-6C19-2D74-41BA55F05F48}"/>
              </a:ext>
            </a:extLst>
          </p:cNvPr>
          <p:cNvSpPr txBox="1"/>
          <p:nvPr/>
        </p:nvSpPr>
        <p:spPr>
          <a:xfrm>
            <a:off x="1396511" y="496046"/>
            <a:ext cx="8839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srgbClr val="002060"/>
                </a:solidFill>
                <a:effectLst/>
                <a:uLnTx/>
                <a:uFillTx/>
                <a:latin typeface="+mn-lt"/>
                <a:ea typeface="+mn-ea"/>
                <a:cs typeface="Arial" panose="020B0604020202020204" pitchFamily="34" charset="0"/>
              </a:rPr>
              <a:t>TERCERA PARTE</a:t>
            </a:r>
          </a:p>
        </p:txBody>
      </p:sp>
      <p:sp>
        <p:nvSpPr>
          <p:cNvPr id="5" name="CuadroTexto 4">
            <a:extLst>
              <a:ext uri="{FF2B5EF4-FFF2-40B4-BE49-F238E27FC236}">
                <a16:creationId xmlns:a16="http://schemas.microsoft.com/office/drawing/2014/main" id="{837A5240-E6B3-946D-4320-0734ADDF9BFE}"/>
              </a:ext>
            </a:extLst>
          </p:cNvPr>
          <p:cNvSpPr txBox="1"/>
          <p:nvPr/>
        </p:nvSpPr>
        <p:spPr>
          <a:xfrm>
            <a:off x="545123" y="1552530"/>
            <a:ext cx="10472065"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R" sz="2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Pilar 4: Estado responsable, transparente y efectivo.</a:t>
            </a:r>
          </a:p>
        </p:txBody>
      </p:sp>
      <p:pic>
        <p:nvPicPr>
          <p:cNvPr id="7" name="Imagen 6">
            <a:extLst>
              <a:ext uri="{FF2B5EF4-FFF2-40B4-BE49-F238E27FC236}">
                <a16:creationId xmlns:a16="http://schemas.microsoft.com/office/drawing/2014/main" id="{F9A6DEFD-799C-4D49-B10B-66E42A534A9C}"/>
              </a:ext>
            </a:extLst>
          </p:cNvPr>
          <p:cNvPicPr>
            <a:picLocks noChangeAspect="1"/>
          </p:cNvPicPr>
          <p:nvPr/>
        </p:nvPicPr>
        <p:blipFill>
          <a:blip r:embed="rId2"/>
          <a:stretch>
            <a:fillRect/>
          </a:stretch>
        </p:blipFill>
        <p:spPr>
          <a:xfrm>
            <a:off x="11085613" y="5715000"/>
            <a:ext cx="965710" cy="1019908"/>
          </a:xfrm>
          <a:prstGeom prst="rect">
            <a:avLst/>
          </a:prstGeom>
          <a:ln>
            <a:noFill/>
          </a:ln>
          <a:effectLst>
            <a:outerShdw blurRad="292100" dist="139700" dir="2700000" algn="tl" rotWithShape="0">
              <a:srgbClr val="333333">
                <a:alpha val="65000"/>
              </a:srgbClr>
            </a:outerShdw>
          </a:effectLst>
        </p:spPr>
      </p:pic>
      <p:sp>
        <p:nvSpPr>
          <p:cNvPr id="6" name="CuadroTexto 5">
            <a:extLst>
              <a:ext uri="{FF2B5EF4-FFF2-40B4-BE49-F238E27FC236}">
                <a16:creationId xmlns:a16="http://schemas.microsoft.com/office/drawing/2014/main" id="{8624723D-D532-4745-987F-0C1400EE9893}"/>
              </a:ext>
            </a:extLst>
          </p:cNvPr>
          <p:cNvSpPr txBox="1"/>
          <p:nvPr/>
        </p:nvSpPr>
        <p:spPr>
          <a:xfrm>
            <a:off x="393031" y="2252432"/>
            <a:ext cx="10624157" cy="4464620"/>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s-ES_tradnl"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rPr>
              <a:t>Con la finalidad de fortalecer las competencias de los colaboradores financistas para el desarrollo de sus funciones se brindaron 16 cursos durante el cuatrimestre de septiembre a diciembre 2023, donde se capacitaron 355 mujeres y 135 hombres (490 colaboradores).</a:t>
            </a:r>
          </a:p>
          <a:p>
            <a:pPr marR="0" lvl="0" algn="just" defTabSz="914400" rtl="0" eaLnBrk="1" fontAlgn="auto" latinLnBrk="0" hangingPunct="1">
              <a:lnSpc>
                <a:spcPct val="150000"/>
              </a:lnSpc>
              <a:spcBef>
                <a:spcPts val="0"/>
              </a:spcBef>
              <a:spcAft>
                <a:spcPts val="0"/>
              </a:spcAft>
              <a:buClrTx/>
              <a:buSzTx/>
              <a:tabLst/>
              <a:defRPr/>
            </a:pPr>
            <a:endParaRPr kumimoji="0" lang="es-ES_tradnl"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endParaRPr>
          </a:p>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s-ES_tradnl"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rPr>
              <a:t>El MINFIN obtuvo el reconocimiento como Entidad Amiga de la Lactancia Materna por ser una institución comprometida con las mujeres trabajadoras, otorgado por MINTRAB y UNICEF.</a:t>
            </a:r>
          </a:p>
          <a:p>
            <a:pPr marR="0" lvl="0" algn="just" defTabSz="914400" rtl="0" eaLnBrk="1" fontAlgn="auto" latinLnBrk="0" hangingPunct="1">
              <a:lnSpc>
                <a:spcPct val="150000"/>
              </a:lnSpc>
              <a:spcBef>
                <a:spcPts val="0"/>
              </a:spcBef>
              <a:spcAft>
                <a:spcPts val="0"/>
              </a:spcAft>
              <a:buClrTx/>
              <a:buSzTx/>
              <a:tabLst/>
              <a:defRPr/>
            </a:pPr>
            <a:endParaRPr kumimoji="0" lang="es-GT"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endParaRPr>
          </a:p>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s-ES_tradnl"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rPr>
              <a:t>Conceptualización y creación de línea gráfica de la campaña “Guatemala somos todos, vivamos nuestras tradiciones”, esta campaña fue diseñada con el propósito de fomentar las tradiciones guatemaltecas en los 1400 colaboradores que conforman a la familia financista. </a:t>
            </a:r>
            <a:endParaRPr kumimoji="0" lang="es-GT"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endParaRPr>
          </a:p>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endParaRPr kumimoji="0" lang="es-GT" sz="1050" b="0" i="0" u="none" strike="noStrike" kern="1200" cap="none" spc="0" normalizeH="0" baseline="0" noProof="0" dirty="0">
              <a:ln>
                <a:noFill/>
              </a:ln>
              <a:solidFill>
                <a:srgbClr val="000000"/>
              </a:solidFill>
              <a:effectLst/>
              <a:uLnTx/>
              <a:uFillTx/>
              <a:latin typeface="AcuminConcept-SemiCondExtraLigh"/>
              <a:ea typeface="Calibri" panose="020F0502020204030204" pitchFamily="34" charset="0"/>
              <a:cs typeface="AcuminConcept-SemiCondExtraLigh"/>
            </a:endParaRPr>
          </a:p>
        </p:txBody>
      </p:sp>
    </p:spTree>
    <p:extLst>
      <p:ext uri="{BB962C8B-B14F-4D97-AF65-F5344CB8AC3E}">
        <p14:creationId xmlns:p14="http://schemas.microsoft.com/office/powerpoint/2010/main" val="2167466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22B11A5-C741-6C19-2D74-41BA55F05F48}"/>
              </a:ext>
            </a:extLst>
          </p:cNvPr>
          <p:cNvSpPr txBox="1"/>
          <p:nvPr/>
        </p:nvSpPr>
        <p:spPr>
          <a:xfrm>
            <a:off x="1396511" y="496046"/>
            <a:ext cx="8839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srgbClr val="002060"/>
                </a:solidFill>
                <a:effectLst/>
                <a:uLnTx/>
                <a:uFillTx/>
                <a:latin typeface="+mn-lt"/>
                <a:ea typeface="+mn-ea"/>
                <a:cs typeface="Arial" panose="020B0604020202020204" pitchFamily="34" charset="0"/>
              </a:rPr>
              <a:t>TERCERA PARTE</a:t>
            </a:r>
          </a:p>
        </p:txBody>
      </p:sp>
      <p:sp>
        <p:nvSpPr>
          <p:cNvPr id="5" name="CuadroTexto 4">
            <a:extLst>
              <a:ext uri="{FF2B5EF4-FFF2-40B4-BE49-F238E27FC236}">
                <a16:creationId xmlns:a16="http://schemas.microsoft.com/office/drawing/2014/main" id="{837A5240-E6B3-946D-4320-0734ADDF9BFE}"/>
              </a:ext>
            </a:extLst>
          </p:cNvPr>
          <p:cNvSpPr txBox="1"/>
          <p:nvPr/>
        </p:nvSpPr>
        <p:spPr>
          <a:xfrm>
            <a:off x="545123" y="1552530"/>
            <a:ext cx="10472065"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R" sz="2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Pilar 4: Estado responsable, transparente y efectivo</a:t>
            </a:r>
            <a:r>
              <a:rPr kumimoji="0" lang="es-C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7" name="Imagen 6">
            <a:extLst>
              <a:ext uri="{FF2B5EF4-FFF2-40B4-BE49-F238E27FC236}">
                <a16:creationId xmlns:a16="http://schemas.microsoft.com/office/drawing/2014/main" id="{F9A6DEFD-799C-4D49-B10B-66E42A534A9C}"/>
              </a:ext>
            </a:extLst>
          </p:cNvPr>
          <p:cNvPicPr>
            <a:picLocks noChangeAspect="1"/>
          </p:cNvPicPr>
          <p:nvPr/>
        </p:nvPicPr>
        <p:blipFill>
          <a:blip r:embed="rId2"/>
          <a:stretch>
            <a:fillRect/>
          </a:stretch>
        </p:blipFill>
        <p:spPr>
          <a:xfrm>
            <a:off x="11085613" y="5715000"/>
            <a:ext cx="965710" cy="1019908"/>
          </a:xfrm>
          <a:prstGeom prst="rect">
            <a:avLst/>
          </a:prstGeom>
          <a:ln>
            <a:noFill/>
          </a:ln>
          <a:effectLst>
            <a:outerShdw blurRad="292100" dist="139700" dir="2700000" algn="tl" rotWithShape="0">
              <a:srgbClr val="333333">
                <a:alpha val="65000"/>
              </a:srgbClr>
            </a:outerShdw>
          </a:effectLst>
        </p:spPr>
      </p:pic>
      <p:sp>
        <p:nvSpPr>
          <p:cNvPr id="6" name="CuadroTexto 5">
            <a:extLst>
              <a:ext uri="{FF2B5EF4-FFF2-40B4-BE49-F238E27FC236}">
                <a16:creationId xmlns:a16="http://schemas.microsoft.com/office/drawing/2014/main" id="{C6F1170C-27E8-47C8-8BA6-EEE71074F61E}"/>
              </a:ext>
            </a:extLst>
          </p:cNvPr>
          <p:cNvSpPr txBox="1"/>
          <p:nvPr/>
        </p:nvSpPr>
        <p:spPr>
          <a:xfrm>
            <a:off x="253991" y="2153744"/>
            <a:ext cx="10472065" cy="3633623"/>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s-ES_tradnl" sz="1800" b="0" i="0" u="none" strike="noStrike" kern="1200" cap="none" spc="0" normalizeH="0" baseline="0" noProof="0" dirty="0">
                <a:ln>
                  <a:noFill/>
                </a:ln>
                <a:solidFill>
                  <a:srgbClr val="000000"/>
                </a:solidFill>
                <a:effectLst/>
                <a:uLnTx/>
                <a:uFillTx/>
                <a:latin typeface="+mn-lt"/>
                <a:ea typeface="Times New Roman" panose="02020603050405020304" pitchFamily="18" charset="0"/>
                <a:cs typeface="AcuminConcept-SemiCondExtraLigh"/>
              </a:rPr>
              <a:t>Capacitados más de 3,500 usuarios sobre los Sistemas SIAF a los usuarios de la Presidencia de la República, Ministerios de Estado, Secretarías y Otras Dependencias del Ejecutivo, entidades Descentralizadas y Autónomas.</a:t>
            </a:r>
          </a:p>
          <a:p>
            <a:pPr marR="0" lvl="0" algn="just" defTabSz="914400" rtl="0" eaLnBrk="1" fontAlgn="auto" latinLnBrk="0" hangingPunct="1">
              <a:lnSpc>
                <a:spcPct val="150000"/>
              </a:lnSpc>
              <a:spcBef>
                <a:spcPts val="0"/>
              </a:spcBef>
              <a:spcAft>
                <a:spcPts val="0"/>
              </a:spcAft>
              <a:buClrTx/>
              <a:buSzTx/>
              <a:tabLst/>
              <a:defRPr/>
            </a:pPr>
            <a:endParaRPr kumimoji="0" lang="es-ES_tradnl" sz="1800" b="0" i="0" u="none" strike="noStrike" kern="1200" cap="none" spc="0" normalizeH="0" baseline="0" noProof="0" dirty="0">
              <a:ln>
                <a:noFill/>
              </a:ln>
              <a:solidFill>
                <a:srgbClr val="000000"/>
              </a:solidFill>
              <a:effectLst/>
              <a:uLnTx/>
              <a:uFillTx/>
              <a:latin typeface="+mn-lt"/>
              <a:ea typeface="Times New Roman" panose="02020603050405020304" pitchFamily="18" charset="0"/>
              <a:cs typeface="AcuminConcept-SemiCondExtraLigh"/>
            </a:endParaRPr>
          </a:p>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s-ES_tradnl" sz="1800" b="0" i="0" u="none" strike="noStrike" kern="1200" cap="none" spc="0" normalizeH="0" baseline="0" noProof="0" dirty="0">
                <a:ln>
                  <a:noFill/>
                </a:ln>
                <a:solidFill>
                  <a:srgbClr val="000000"/>
                </a:solidFill>
                <a:effectLst/>
                <a:uLnTx/>
                <a:uFillTx/>
                <a:latin typeface="+mn-lt"/>
                <a:ea typeface="+mn-ea"/>
                <a:cs typeface="+mn-cs"/>
              </a:rPr>
              <a:t> </a:t>
            </a:r>
            <a:r>
              <a:rPr kumimoji="0" lang="es-GT" sz="1800" b="0" i="0" u="none" strike="noStrike" kern="1200" cap="none" spc="0" normalizeH="0" baseline="0" noProof="0" dirty="0">
                <a:ln>
                  <a:noFill/>
                </a:ln>
                <a:solidFill>
                  <a:srgbClr val="000000"/>
                </a:solidFill>
                <a:effectLst/>
                <a:uLnTx/>
                <a:uFillTx/>
                <a:latin typeface="+mn-lt"/>
                <a:ea typeface="+mn-ea"/>
                <a:cs typeface="+mn-cs"/>
              </a:rPr>
              <a:t>Elaborado y entregado el Informe de la Ejecución del Presupuesto de Ingresos y Egresos del Estado correspondiente al segundo cuatrimestre del ejercicio 2023</a:t>
            </a:r>
            <a:r>
              <a:rPr lang="es-GT" sz="1800" kern="1200" dirty="0">
                <a:latin typeface="+mn-lt"/>
                <a:ea typeface="+mn-ea"/>
                <a:cs typeface="+mn-cs"/>
              </a:rPr>
              <a:t>,</a:t>
            </a:r>
            <a:r>
              <a:rPr kumimoji="0" lang="es-GT" sz="1800" b="0" i="0" u="none" strike="noStrike" kern="1200" cap="none" spc="0" normalizeH="0" baseline="0" noProof="0" dirty="0">
                <a:ln>
                  <a:noFill/>
                </a:ln>
                <a:solidFill>
                  <a:srgbClr val="000000"/>
                </a:solidFill>
                <a:effectLst/>
                <a:uLnTx/>
                <a:uFillTx/>
                <a:latin typeface="+mn-lt"/>
                <a:ea typeface="+mn-ea"/>
                <a:cs typeface="+mn-cs"/>
              </a:rPr>
              <a:t> fue presentado en el plazo constitucional al Congreso de la República y Contraloría General de Cuentas.</a:t>
            </a:r>
          </a:p>
          <a:p>
            <a:pPr marR="0" lvl="0" algn="just" defTabSz="914400" rtl="0" eaLnBrk="1" fontAlgn="auto" latinLnBrk="0" hangingPunct="1">
              <a:lnSpc>
                <a:spcPct val="150000"/>
              </a:lnSpc>
              <a:spcBef>
                <a:spcPts val="0"/>
              </a:spcBef>
              <a:spcAft>
                <a:spcPts val="0"/>
              </a:spcAft>
              <a:buClrTx/>
              <a:buSzTx/>
              <a:tabLst/>
              <a:defRPr/>
            </a:pPr>
            <a:endParaRPr kumimoji="0" lang="es-ES_tradnl" sz="1800" b="0" i="0" u="none" strike="noStrike" kern="1200" cap="none" spc="0" normalizeH="0" baseline="0" noProof="0" dirty="0">
              <a:ln>
                <a:noFill/>
              </a:ln>
              <a:solidFill>
                <a:srgbClr val="000000"/>
              </a:solidFill>
              <a:effectLst/>
              <a:uLnTx/>
              <a:uFillTx/>
              <a:latin typeface="+mn-lt"/>
              <a:ea typeface="+mn-ea"/>
              <a:cs typeface="+mn-cs"/>
            </a:endParaRPr>
          </a:p>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endParaRPr kumimoji="0" lang="es-GT" sz="1050" b="0" i="0" u="none" strike="noStrike" kern="1200" cap="none" spc="0" normalizeH="0" baseline="0" noProof="0" dirty="0">
              <a:ln>
                <a:noFill/>
              </a:ln>
              <a:solidFill>
                <a:srgbClr val="000000"/>
              </a:solidFill>
              <a:effectLst/>
              <a:uLnTx/>
              <a:uFillTx/>
              <a:latin typeface="AcuminConcept-SemiCondExtraLigh"/>
              <a:ea typeface="Calibri" panose="020F0502020204030204" pitchFamily="34" charset="0"/>
              <a:cs typeface="AcuminConcept-SemiCondExtraLigh"/>
            </a:endParaRPr>
          </a:p>
        </p:txBody>
      </p:sp>
    </p:spTree>
    <p:extLst>
      <p:ext uri="{BB962C8B-B14F-4D97-AF65-F5344CB8AC3E}">
        <p14:creationId xmlns:p14="http://schemas.microsoft.com/office/powerpoint/2010/main" val="860999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22B11A5-C741-6C19-2D74-41BA55F05F48}"/>
              </a:ext>
            </a:extLst>
          </p:cNvPr>
          <p:cNvSpPr txBox="1"/>
          <p:nvPr/>
        </p:nvSpPr>
        <p:spPr>
          <a:xfrm>
            <a:off x="1336958" y="494398"/>
            <a:ext cx="88392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srgbClr val="002060"/>
                </a:solidFill>
                <a:effectLst/>
                <a:uLnTx/>
                <a:uFillTx/>
                <a:latin typeface="+mn-lt"/>
                <a:ea typeface="+mn-ea"/>
                <a:cs typeface="Arial" panose="020B0604020202020204" pitchFamily="34" charset="0"/>
              </a:rPr>
              <a:t>CONSOLIDADO DE LOGROS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aphicFrame>
        <p:nvGraphicFramePr>
          <p:cNvPr id="3" name="Tabla 2">
            <a:extLst>
              <a:ext uri="{FF2B5EF4-FFF2-40B4-BE49-F238E27FC236}">
                <a16:creationId xmlns:a16="http://schemas.microsoft.com/office/drawing/2014/main" id="{2C4D30BC-70B5-4D71-98C3-E8DA985E605D}"/>
              </a:ext>
            </a:extLst>
          </p:cNvPr>
          <p:cNvGraphicFramePr>
            <a:graphicFrameLocks noGrp="1"/>
          </p:cNvGraphicFramePr>
          <p:nvPr>
            <p:extLst>
              <p:ext uri="{D42A27DB-BD31-4B8C-83A1-F6EECF244321}">
                <p14:modId xmlns:p14="http://schemas.microsoft.com/office/powerpoint/2010/main" val="1796838293"/>
              </p:ext>
            </p:extLst>
          </p:nvPr>
        </p:nvGraphicFramePr>
        <p:xfrm>
          <a:off x="653143" y="1576873"/>
          <a:ext cx="10002416" cy="4602923"/>
        </p:xfrm>
        <a:graphic>
          <a:graphicData uri="http://schemas.openxmlformats.org/drawingml/2006/table">
            <a:tbl>
              <a:tblPr firstRow="1" bandRow="1">
                <a:tableStyleId>{5C22544A-7EE6-4342-B048-85BDC9FD1C3A}</a:tableStyleId>
              </a:tblPr>
              <a:tblGrid>
                <a:gridCol w="654695">
                  <a:extLst>
                    <a:ext uri="{9D8B030D-6E8A-4147-A177-3AD203B41FA5}">
                      <a16:colId xmlns:a16="http://schemas.microsoft.com/office/drawing/2014/main" val="362782280"/>
                    </a:ext>
                  </a:extLst>
                </a:gridCol>
                <a:gridCol w="9347721">
                  <a:extLst>
                    <a:ext uri="{9D8B030D-6E8A-4147-A177-3AD203B41FA5}">
                      <a16:colId xmlns:a16="http://schemas.microsoft.com/office/drawing/2014/main" val="3149497493"/>
                    </a:ext>
                  </a:extLst>
                </a:gridCol>
              </a:tblGrid>
              <a:tr h="494555">
                <a:tc>
                  <a:txBody>
                    <a:bodyPr/>
                    <a:lstStyle/>
                    <a:p>
                      <a:pPr algn="ctr"/>
                      <a:r>
                        <a:rPr lang="es-GT" dirty="0">
                          <a:latin typeface="+mn-lt"/>
                          <a:cs typeface="Arial" panose="020B0604020202020204" pitchFamily="34" charset="0"/>
                        </a:rPr>
                        <a:t>No.</a:t>
                      </a:r>
                    </a:p>
                  </a:txBody>
                  <a:tcPr/>
                </a:tc>
                <a:tc>
                  <a:txBody>
                    <a:bodyPr/>
                    <a:lstStyle/>
                    <a:p>
                      <a:pPr algn="ctr"/>
                      <a:r>
                        <a:rPr lang="es-GT" dirty="0">
                          <a:latin typeface="+mn-lt"/>
                          <a:cs typeface="Arial" panose="020B0604020202020204" pitchFamily="34" charset="0"/>
                        </a:rPr>
                        <a:t>Descripción del logro institucional</a:t>
                      </a:r>
                    </a:p>
                  </a:txBody>
                  <a:tcPr/>
                </a:tc>
                <a:extLst>
                  <a:ext uri="{0D108BD9-81ED-4DB2-BD59-A6C34878D82A}">
                    <a16:rowId xmlns:a16="http://schemas.microsoft.com/office/drawing/2014/main" val="2661289958"/>
                  </a:ext>
                </a:extLst>
              </a:tr>
              <a:tr h="485159">
                <a:tc>
                  <a:txBody>
                    <a:bodyPr/>
                    <a:lstStyle/>
                    <a:p>
                      <a:pPr algn="ctr"/>
                      <a:r>
                        <a:rPr lang="es-GT" sz="1800" dirty="0">
                          <a:latin typeface="+mn-lt"/>
                          <a:cs typeface="Arial" panose="020B0604020202020204" pitchFamily="34" charset="0"/>
                        </a:rPr>
                        <a:t>1</a:t>
                      </a:r>
                    </a:p>
                  </a:txBody>
                  <a:tcPr/>
                </a:tc>
                <a:tc>
                  <a:txBody>
                    <a:bodyPr/>
                    <a:lstStyle/>
                    <a:p>
                      <a:r>
                        <a:rPr lang="es-GT" sz="1800" kern="100" dirty="0">
                          <a:solidFill>
                            <a:srgbClr val="000000"/>
                          </a:solidFill>
                          <a:effectLst/>
                          <a:latin typeface="+mn-lt"/>
                          <a:ea typeface="Times New Roman" panose="02020603050405020304" pitchFamily="18" charset="0"/>
                          <a:cs typeface="Times New Roman" panose="02020603050405020304" pitchFamily="18" charset="0"/>
                        </a:rPr>
                        <a:t>Proceso de Presupuesto Abierto para fortalecer la transparencia y calidad del gasto.</a:t>
                      </a:r>
                    </a:p>
                    <a:p>
                      <a:endParaRPr lang="es-GT" sz="1800" kern="100" dirty="0">
                        <a:effectLst/>
                        <a:latin typeface="+mn-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980664822"/>
                  </a:ext>
                </a:extLst>
              </a:tr>
              <a:tr h="757613">
                <a:tc>
                  <a:txBody>
                    <a:bodyPr/>
                    <a:lstStyle/>
                    <a:p>
                      <a:pPr algn="ctr"/>
                      <a:r>
                        <a:rPr lang="es-GT" sz="1800" dirty="0">
                          <a:latin typeface="+mn-lt"/>
                          <a:cs typeface="Arial" panose="020B0604020202020204" pitchFamily="34" charset="0"/>
                        </a:rPr>
                        <a:t>2</a:t>
                      </a:r>
                    </a:p>
                  </a:txBody>
                  <a:tcPr/>
                </a:tc>
                <a:tc>
                  <a:txBody>
                    <a:bodyPr/>
                    <a:lstStyle/>
                    <a:p>
                      <a:r>
                        <a:rPr lang="es-GT" sz="1800" kern="100" dirty="0">
                          <a:solidFill>
                            <a:srgbClr val="000000"/>
                          </a:solidFill>
                          <a:effectLst/>
                          <a:latin typeface="+mn-lt"/>
                          <a:ea typeface="Times New Roman" panose="02020603050405020304" pitchFamily="18" charset="0"/>
                          <a:cs typeface="Times New Roman" panose="02020603050405020304" pitchFamily="18" charset="0"/>
                        </a:rPr>
                        <a:t>Portales de Transparencia Fiscal del Gobierno de Guatemala se encuentran implementados y en funcionamiento.</a:t>
                      </a:r>
                    </a:p>
                    <a:p>
                      <a:endParaRPr lang="es-GT" sz="1800" kern="100" dirty="0">
                        <a:effectLst/>
                        <a:latin typeface="+mn-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728725406"/>
                  </a:ext>
                </a:extLst>
              </a:tr>
              <a:tr h="1035666">
                <a:tc>
                  <a:txBody>
                    <a:bodyPr/>
                    <a:lstStyle/>
                    <a:p>
                      <a:pPr algn="ctr"/>
                      <a:endParaRPr lang="es-GT" sz="1800" dirty="0">
                        <a:latin typeface="+mn-lt"/>
                        <a:cs typeface="Arial" panose="020B0604020202020204" pitchFamily="34" charset="0"/>
                      </a:endParaRPr>
                    </a:p>
                    <a:p>
                      <a:pPr algn="ctr"/>
                      <a:r>
                        <a:rPr lang="es-GT" sz="1800" dirty="0">
                          <a:latin typeface="+mn-lt"/>
                          <a:cs typeface="Arial" panose="020B0604020202020204" pitchFamily="34" charset="0"/>
                        </a:rPr>
                        <a:t>3</a:t>
                      </a:r>
                    </a:p>
                  </a:txBody>
                  <a:tcPr/>
                </a:tc>
                <a:tc>
                  <a:txBody>
                    <a:bodyPr/>
                    <a:lstStyle/>
                    <a:p>
                      <a:r>
                        <a:rPr lang="es-GT" sz="1800" kern="100" dirty="0">
                          <a:effectLst/>
                          <a:latin typeface="+mn-lt"/>
                          <a:ea typeface="Calibri" panose="020F0502020204030204" pitchFamily="34" charset="0"/>
                          <a:cs typeface="Times New Roman" panose="02020603050405020304" pitchFamily="18" charset="0"/>
                        </a:rPr>
                        <a:t>Fortalecido el funcionamiento del procesamiento electrónico de medios de pago y su interacción con el Sistema Integrado de Administración Financiera –SIAF- vigente para Gobiernos Locales. </a:t>
                      </a:r>
                    </a:p>
                    <a:p>
                      <a:endParaRPr lang="es-GT" sz="1800" kern="100" dirty="0">
                        <a:effectLst/>
                        <a:latin typeface="+mn-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85426076"/>
                  </a:ext>
                </a:extLst>
              </a:tr>
              <a:tr h="1058059">
                <a:tc>
                  <a:txBody>
                    <a:bodyPr/>
                    <a:lstStyle/>
                    <a:p>
                      <a:pPr algn="ctr"/>
                      <a:endParaRPr lang="es-GT" sz="1800" dirty="0">
                        <a:latin typeface="+mn-lt"/>
                        <a:cs typeface="Arial" panose="020B0604020202020204" pitchFamily="34" charset="0"/>
                      </a:endParaRPr>
                    </a:p>
                    <a:p>
                      <a:pPr algn="ctr"/>
                      <a:r>
                        <a:rPr lang="es-GT" sz="1800" dirty="0">
                          <a:latin typeface="+mn-lt"/>
                          <a:cs typeface="Arial" panose="020B0604020202020204" pitchFamily="34" charset="0"/>
                        </a:rPr>
                        <a:t>4</a:t>
                      </a:r>
                    </a:p>
                  </a:txBody>
                  <a:tcPr/>
                </a:tc>
                <a:tc>
                  <a:txBody>
                    <a:bodyPr/>
                    <a:lstStyle/>
                    <a:p>
                      <a:r>
                        <a:rPr lang="es-GT" sz="1800" kern="100" dirty="0">
                          <a:solidFill>
                            <a:srgbClr val="000000"/>
                          </a:solidFill>
                          <a:effectLst/>
                          <a:latin typeface="+mn-lt"/>
                          <a:ea typeface="Times New Roman" panose="02020603050405020304" pitchFamily="18" charset="0"/>
                          <a:cs typeface="Times New Roman" panose="02020603050405020304" pitchFamily="18" charset="0"/>
                        </a:rPr>
                        <a:t>Ampliada la cobertura de la Tarjeta de Compras Institucional -TCI-, como medio de pago en los Fondos Rotativos, para un grupo de instituciones públicas que incluye Secretarías y otras Entidades del Organismo Ejecutivo. </a:t>
                      </a:r>
                    </a:p>
                    <a:p>
                      <a:endParaRPr lang="es-GT" sz="1800" kern="100" dirty="0">
                        <a:effectLst/>
                        <a:latin typeface="+mn-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454412180"/>
                  </a:ext>
                </a:extLst>
              </a:tr>
              <a:tr h="603822">
                <a:tc>
                  <a:txBody>
                    <a:bodyPr/>
                    <a:lstStyle/>
                    <a:p>
                      <a:pPr algn="ctr"/>
                      <a:r>
                        <a:rPr lang="es-GT" sz="1800" dirty="0">
                          <a:latin typeface="+mn-lt"/>
                          <a:cs typeface="Arial" panose="020B0604020202020204" pitchFamily="34" charset="0"/>
                        </a:rPr>
                        <a:t>5</a:t>
                      </a:r>
                    </a:p>
                  </a:txBody>
                  <a:tcPr/>
                </a:tc>
                <a:tc>
                  <a:txBody>
                    <a:bodyPr/>
                    <a:lstStyle/>
                    <a:p>
                      <a:r>
                        <a:rPr lang="es-GT" sz="1800" kern="100" dirty="0">
                          <a:solidFill>
                            <a:srgbClr val="000000"/>
                          </a:solidFill>
                          <a:effectLst/>
                          <a:latin typeface="+mn-lt"/>
                          <a:ea typeface="Times New Roman" panose="02020603050405020304" pitchFamily="18" charset="0"/>
                          <a:cs typeface="Times New Roman" panose="02020603050405020304" pitchFamily="18" charset="0"/>
                        </a:rPr>
                        <a:t>Elaborado el Marco Fiscal de Mediano Plazo para el ejercicio fiscal 2024-2027. </a:t>
                      </a:r>
                    </a:p>
                    <a:p>
                      <a:endParaRPr lang="es-GT" sz="1800" kern="100" dirty="0">
                        <a:effectLst/>
                        <a:latin typeface="+mn-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338045048"/>
                  </a:ext>
                </a:extLst>
              </a:tr>
            </a:tbl>
          </a:graphicData>
        </a:graphic>
      </p:graphicFrame>
      <p:pic>
        <p:nvPicPr>
          <p:cNvPr id="8" name="Imagen 7">
            <a:extLst>
              <a:ext uri="{FF2B5EF4-FFF2-40B4-BE49-F238E27FC236}">
                <a16:creationId xmlns:a16="http://schemas.microsoft.com/office/drawing/2014/main" id="{A61D96C0-8386-47B1-B7BB-15ED86631A17}"/>
              </a:ext>
            </a:extLst>
          </p:cNvPr>
          <p:cNvPicPr>
            <a:picLocks noChangeAspect="1"/>
          </p:cNvPicPr>
          <p:nvPr/>
        </p:nvPicPr>
        <p:blipFill>
          <a:blip r:embed="rId2"/>
          <a:stretch>
            <a:fillRect/>
          </a:stretch>
        </p:blipFill>
        <p:spPr>
          <a:xfrm>
            <a:off x="11085613" y="5715000"/>
            <a:ext cx="965710" cy="10199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2561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255;p38">
            <a:extLst>
              <a:ext uri="{FF2B5EF4-FFF2-40B4-BE49-F238E27FC236}">
                <a16:creationId xmlns:a16="http://schemas.microsoft.com/office/drawing/2014/main" id="{ADBFE75E-2420-4EA9-B94C-05149C4F303A}"/>
              </a:ext>
            </a:extLst>
          </p:cNvPr>
          <p:cNvSpPr txBox="1">
            <a:spLocks/>
          </p:cNvSpPr>
          <p:nvPr/>
        </p:nvSpPr>
        <p:spPr>
          <a:xfrm flipH="1">
            <a:off x="640066" y="1001486"/>
            <a:ext cx="6657715" cy="1203510"/>
          </a:xfrm>
          <a:prstGeom prst="rect">
            <a:avLst/>
          </a:prstGeom>
        </p:spPr>
        <p:txBody>
          <a:bodyPr spcFirstLastPara="1" vert="horz" wrap="square" lIns="91425" tIns="91425" rIns="91425" bIns="91425" rtlCol="0" anchor="b" anchorCtr="0">
            <a:noAutofit/>
          </a:bodyPr>
          <a:lstStyle>
            <a:lvl1pPr algn="ctr" defTabSz="914400" rtl="0" eaLnBrk="1" latinLnBrk="0" hangingPunct="1">
              <a:lnSpc>
                <a:spcPct val="90000"/>
              </a:lnSpc>
              <a:spcBef>
                <a:spcPct val="0"/>
              </a:spcBef>
              <a:buNone/>
              <a:defRPr sz="3600" kern="1200">
                <a:solidFill>
                  <a:schemeClr val="tx1"/>
                </a:solidFill>
                <a:latin typeface="Montserrat"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GT"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CONCLUSIONES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GT"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Y ANEXOS</a:t>
            </a:r>
          </a:p>
        </p:txBody>
      </p:sp>
    </p:spTree>
    <p:extLst>
      <p:ext uri="{BB962C8B-B14F-4D97-AF65-F5344CB8AC3E}">
        <p14:creationId xmlns:p14="http://schemas.microsoft.com/office/powerpoint/2010/main" val="146631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22B11A5-C741-6C19-2D74-41BA55F05F48}"/>
              </a:ext>
            </a:extLst>
          </p:cNvPr>
          <p:cNvSpPr txBox="1"/>
          <p:nvPr/>
        </p:nvSpPr>
        <p:spPr>
          <a:xfrm>
            <a:off x="1364927" y="465059"/>
            <a:ext cx="8839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PRIMERA PARTE</a:t>
            </a:r>
          </a:p>
        </p:txBody>
      </p:sp>
      <p:pic>
        <p:nvPicPr>
          <p:cNvPr id="6" name="Imagen 5">
            <a:extLst>
              <a:ext uri="{FF2B5EF4-FFF2-40B4-BE49-F238E27FC236}">
                <a16:creationId xmlns:a16="http://schemas.microsoft.com/office/drawing/2014/main" id="{3A01C4BE-5062-4FDA-BE47-AE0BA6DF4A59}"/>
              </a:ext>
            </a:extLst>
          </p:cNvPr>
          <p:cNvPicPr>
            <a:picLocks noChangeAspect="1"/>
          </p:cNvPicPr>
          <p:nvPr/>
        </p:nvPicPr>
        <p:blipFill>
          <a:blip r:embed="rId2"/>
          <a:stretch>
            <a:fillRect/>
          </a:stretch>
        </p:blipFill>
        <p:spPr>
          <a:xfrm>
            <a:off x="7803402" y="1901556"/>
            <a:ext cx="3486886" cy="4491385"/>
          </a:xfrm>
          <a:prstGeom prst="rect">
            <a:avLst/>
          </a:prstGeom>
        </p:spPr>
      </p:pic>
      <p:sp>
        <p:nvSpPr>
          <p:cNvPr id="7" name="CuadroTexto 6">
            <a:extLst>
              <a:ext uri="{FF2B5EF4-FFF2-40B4-BE49-F238E27FC236}">
                <a16:creationId xmlns:a16="http://schemas.microsoft.com/office/drawing/2014/main" id="{D2912BE2-9004-4AFD-BF50-BE04E79B148D}"/>
              </a:ext>
            </a:extLst>
          </p:cNvPr>
          <p:cNvSpPr txBox="1"/>
          <p:nvPr/>
        </p:nvSpPr>
        <p:spPr>
          <a:xfrm>
            <a:off x="1097715" y="1501446"/>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altLang="es-GT" sz="2000" b="1" i="0" u="none" strike="noStrike" kern="1200" cap="none" spc="0" normalizeH="0" baseline="0" noProof="0" dirty="0">
                <a:ln>
                  <a:noFill/>
                </a:ln>
                <a:solidFill>
                  <a:prstClr val="black"/>
                </a:solidFill>
                <a:effectLst/>
                <a:uLnTx/>
                <a:uFillTx/>
                <a:latin typeface="Calibri" panose="020F0502020204030204"/>
                <a:ea typeface="+mn-ea"/>
                <a:cs typeface="+mn-cs"/>
              </a:rPr>
              <a:t>PRINCIPALES OBJETIVOS DEL “MINFIN</a:t>
            </a:r>
            <a:r>
              <a:rPr kumimoji="0" lang="es-GT" altLang="es-GT" sz="2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s-GT" altLang="es-GT"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CuadroTexto 7">
            <a:extLst>
              <a:ext uri="{FF2B5EF4-FFF2-40B4-BE49-F238E27FC236}">
                <a16:creationId xmlns:a16="http://schemas.microsoft.com/office/drawing/2014/main" id="{D648DAC7-C5CC-4509-BCBD-F50CE965F376}"/>
              </a:ext>
            </a:extLst>
          </p:cNvPr>
          <p:cNvSpPr txBox="1"/>
          <p:nvPr/>
        </p:nvSpPr>
        <p:spPr>
          <a:xfrm>
            <a:off x="-220357" y="1907611"/>
            <a:ext cx="7796814" cy="4854662"/>
          </a:xfrm>
          <a:prstGeom prst="rect">
            <a:avLst/>
          </a:prstGeom>
          <a:noFill/>
        </p:spPr>
        <p:txBody>
          <a:bodyPr wrap="square">
            <a:spAutoFit/>
          </a:bodyPr>
          <a:lstStyle/>
          <a:p>
            <a:pPr marL="792480" marR="0" lvl="0" indent="-342900" algn="just" defTabSz="914400" rtl="0" eaLnBrk="1" fontAlgn="auto" latinLnBrk="0" hangingPunct="1">
              <a:lnSpc>
                <a:spcPct val="150000"/>
              </a:lnSpc>
              <a:spcBef>
                <a:spcPts val="0"/>
              </a:spcBef>
              <a:spcAft>
                <a:spcPts val="0"/>
              </a:spcAft>
              <a:buClr>
                <a:srgbClr val="000000"/>
              </a:buClr>
              <a:buSzTx/>
              <a:buFont typeface="+mj-lt"/>
              <a:buAutoNum type="arabicPeriod"/>
              <a:tabLst>
                <a:tab pos="630555" algn="l"/>
              </a:tabLst>
              <a:defRPr/>
            </a:pPr>
            <a:r>
              <a:rPr kumimoji="0" lang="es-MX" sz="1600" b="0" i="0" u="none" strike="noStrike" kern="0" cap="none" spc="0" normalizeH="0" baseline="0" noProof="0" dirty="0">
                <a:ln>
                  <a:noFill/>
                </a:ln>
                <a:solidFill>
                  <a:schemeClr val="tx1"/>
                </a:solidFill>
                <a:effectLst/>
                <a:uLnTx/>
                <a:uFillTx/>
                <a:latin typeface="+mn-lt"/>
                <a:ea typeface="Times New Roman" panose="02020603050405020304" pitchFamily="18" charset="0"/>
                <a:cs typeface="Montserrat" panose="00000500000000000000" pitchFamily="2" charset="0"/>
                <a:sym typeface="Arial"/>
              </a:rPr>
              <a:t>Ordenar las finanzas públicas y protección de bienes del Estado.</a:t>
            </a:r>
            <a:endParaRPr kumimoji="0" lang="es-GT" sz="1600" b="0" i="0" u="none" strike="noStrike" kern="0" cap="none" spc="0" normalizeH="0" baseline="0" noProof="0" dirty="0">
              <a:ln>
                <a:noFill/>
              </a:ln>
              <a:solidFill>
                <a:schemeClr val="tx1"/>
              </a:solidFill>
              <a:effectLst/>
              <a:uLnTx/>
              <a:uFillTx/>
              <a:latin typeface="+mn-lt"/>
              <a:ea typeface="Times New Roman" panose="02020603050405020304" pitchFamily="18" charset="0"/>
              <a:cs typeface="Montserrat" panose="00000500000000000000" pitchFamily="2" charset="0"/>
              <a:sym typeface="Arial"/>
            </a:endParaRPr>
          </a:p>
          <a:p>
            <a:pPr marL="792480" marR="0" lvl="0" indent="-342900" algn="just" defTabSz="914400" rtl="0" eaLnBrk="1" fontAlgn="auto" latinLnBrk="0" hangingPunct="1">
              <a:lnSpc>
                <a:spcPct val="150000"/>
              </a:lnSpc>
              <a:spcBef>
                <a:spcPts val="0"/>
              </a:spcBef>
              <a:spcAft>
                <a:spcPts val="0"/>
              </a:spcAft>
              <a:buClr>
                <a:srgbClr val="000000"/>
              </a:buClr>
              <a:buSzTx/>
              <a:buFont typeface="+mj-lt"/>
              <a:buAutoNum type="arabicPeriod"/>
              <a:tabLst>
                <a:tab pos="630555" algn="l"/>
              </a:tabLst>
              <a:defRPr/>
            </a:pPr>
            <a:r>
              <a:rPr kumimoji="0" lang="es-MX" sz="1600" b="0" i="0" u="none" strike="noStrike" kern="0" cap="none" spc="0" normalizeH="0" baseline="0" noProof="0" dirty="0">
                <a:ln>
                  <a:noFill/>
                </a:ln>
                <a:solidFill>
                  <a:schemeClr val="tx1"/>
                </a:solidFill>
                <a:effectLst/>
                <a:uLnTx/>
                <a:uFillTx/>
                <a:latin typeface="+mn-lt"/>
                <a:ea typeface="Times New Roman" panose="02020603050405020304" pitchFamily="18" charset="0"/>
                <a:cs typeface="Montserrat" panose="00000500000000000000" pitchFamily="2" charset="0"/>
                <a:sym typeface="Arial"/>
              </a:rPr>
              <a:t>Fortalecer el proceso para la implementación de la Ley de Contrataciones del Estado.</a:t>
            </a:r>
            <a:endParaRPr kumimoji="0" lang="es-GT" sz="1600" b="0" i="0" u="none" strike="noStrike" kern="0" cap="none" spc="0" normalizeH="0" baseline="0" noProof="0" dirty="0">
              <a:ln>
                <a:noFill/>
              </a:ln>
              <a:solidFill>
                <a:schemeClr val="tx1"/>
              </a:solidFill>
              <a:effectLst/>
              <a:uLnTx/>
              <a:uFillTx/>
              <a:latin typeface="+mn-lt"/>
              <a:ea typeface="Times New Roman" panose="02020603050405020304" pitchFamily="18" charset="0"/>
              <a:cs typeface="Montserrat" panose="00000500000000000000" pitchFamily="2" charset="0"/>
              <a:sym typeface="Arial"/>
            </a:endParaRPr>
          </a:p>
          <a:p>
            <a:pPr marL="792480" marR="0" lvl="0" indent="-342900" algn="just" defTabSz="914400" rtl="0" eaLnBrk="1" fontAlgn="auto" latinLnBrk="0" hangingPunct="1">
              <a:lnSpc>
                <a:spcPct val="150000"/>
              </a:lnSpc>
              <a:spcBef>
                <a:spcPts val="0"/>
              </a:spcBef>
              <a:spcAft>
                <a:spcPts val="0"/>
              </a:spcAft>
              <a:buClr>
                <a:srgbClr val="000000"/>
              </a:buClr>
              <a:buSzTx/>
              <a:buFont typeface="+mj-lt"/>
              <a:buAutoNum type="arabicPeriod"/>
              <a:tabLst>
                <a:tab pos="630555" algn="l"/>
              </a:tabLst>
              <a:defRPr/>
            </a:pPr>
            <a:r>
              <a:rPr kumimoji="0" lang="es-MX" sz="1600" b="0" i="0" u="none" strike="noStrike" kern="0" cap="none" spc="0" normalizeH="0" baseline="0" noProof="0" dirty="0">
                <a:ln>
                  <a:noFill/>
                </a:ln>
                <a:solidFill>
                  <a:schemeClr val="tx1"/>
                </a:solidFill>
                <a:effectLst/>
                <a:uLnTx/>
                <a:uFillTx/>
                <a:latin typeface="+mn-lt"/>
                <a:ea typeface="Times New Roman" panose="02020603050405020304" pitchFamily="18" charset="0"/>
                <a:cs typeface="Montserrat" panose="00000500000000000000" pitchFamily="2" charset="0"/>
                <a:sym typeface="Arial"/>
              </a:rPr>
              <a:t>Mejorar la calidad del gasto público.</a:t>
            </a:r>
            <a:endParaRPr kumimoji="0" lang="es-GT" sz="1600" b="0" i="0" u="none" strike="noStrike" kern="0" cap="none" spc="0" normalizeH="0" baseline="0" noProof="0" dirty="0">
              <a:ln>
                <a:noFill/>
              </a:ln>
              <a:solidFill>
                <a:schemeClr val="tx1"/>
              </a:solidFill>
              <a:effectLst/>
              <a:uLnTx/>
              <a:uFillTx/>
              <a:latin typeface="+mn-lt"/>
              <a:ea typeface="Times New Roman" panose="02020603050405020304" pitchFamily="18" charset="0"/>
              <a:cs typeface="Montserrat" panose="00000500000000000000" pitchFamily="2" charset="0"/>
              <a:sym typeface="Arial"/>
            </a:endParaRPr>
          </a:p>
          <a:p>
            <a:pPr marL="792480" marR="0" lvl="0" indent="-342900" algn="just" defTabSz="914400" rtl="0" eaLnBrk="1" fontAlgn="auto" latinLnBrk="0" hangingPunct="1">
              <a:lnSpc>
                <a:spcPct val="150000"/>
              </a:lnSpc>
              <a:spcBef>
                <a:spcPts val="0"/>
              </a:spcBef>
              <a:spcAft>
                <a:spcPts val="0"/>
              </a:spcAft>
              <a:buClr>
                <a:srgbClr val="000000"/>
              </a:buClr>
              <a:buSzTx/>
              <a:buFont typeface="+mj-lt"/>
              <a:buAutoNum type="arabicPeriod"/>
              <a:tabLst>
                <a:tab pos="630555" algn="l"/>
              </a:tabLst>
              <a:defRPr/>
            </a:pPr>
            <a:r>
              <a:rPr kumimoji="0" lang="es-MX" sz="1600" b="0" i="0" u="none" strike="noStrike" kern="0" cap="none" spc="0" normalizeH="0" baseline="0" noProof="0" dirty="0">
                <a:ln>
                  <a:noFill/>
                </a:ln>
                <a:solidFill>
                  <a:schemeClr val="tx1"/>
                </a:solidFill>
                <a:effectLst/>
                <a:uLnTx/>
                <a:uFillTx/>
                <a:latin typeface="+mn-lt"/>
                <a:ea typeface="Times New Roman" panose="02020603050405020304" pitchFamily="18" charset="0"/>
                <a:cs typeface="Montserrat" panose="00000500000000000000" pitchFamily="2" charset="0"/>
                <a:sym typeface="Arial"/>
              </a:rPr>
              <a:t>Fortalecer la política fiscal.</a:t>
            </a:r>
            <a:endParaRPr kumimoji="0" lang="es-GT" sz="1600" b="0" i="0" u="none" strike="noStrike" kern="0" cap="none" spc="0" normalizeH="0" baseline="0" noProof="0" dirty="0">
              <a:ln>
                <a:noFill/>
              </a:ln>
              <a:solidFill>
                <a:schemeClr val="tx1"/>
              </a:solidFill>
              <a:effectLst/>
              <a:uLnTx/>
              <a:uFillTx/>
              <a:latin typeface="+mn-lt"/>
              <a:ea typeface="Times New Roman" panose="02020603050405020304" pitchFamily="18" charset="0"/>
              <a:cs typeface="Montserrat" panose="00000500000000000000" pitchFamily="2" charset="0"/>
              <a:sym typeface="Arial"/>
            </a:endParaRPr>
          </a:p>
          <a:p>
            <a:pPr marL="792480" marR="0" lvl="0" indent="-342900" algn="just" defTabSz="914400" rtl="0" eaLnBrk="1" fontAlgn="auto" latinLnBrk="0" hangingPunct="1">
              <a:lnSpc>
                <a:spcPct val="150000"/>
              </a:lnSpc>
              <a:spcBef>
                <a:spcPts val="0"/>
              </a:spcBef>
              <a:spcAft>
                <a:spcPts val="0"/>
              </a:spcAft>
              <a:buClr>
                <a:srgbClr val="000000"/>
              </a:buClr>
              <a:buSzTx/>
              <a:buFont typeface="+mj-lt"/>
              <a:buAutoNum type="arabicPeriod"/>
              <a:tabLst>
                <a:tab pos="630555" algn="l"/>
              </a:tabLst>
              <a:defRPr/>
            </a:pPr>
            <a:r>
              <a:rPr kumimoji="0" lang="es-MX" sz="1600" b="0" i="0" u="none" strike="noStrike" kern="0" cap="none" spc="0" normalizeH="0" baseline="0" noProof="0" dirty="0">
                <a:ln>
                  <a:noFill/>
                </a:ln>
                <a:solidFill>
                  <a:schemeClr val="tx1"/>
                </a:solidFill>
                <a:effectLst/>
                <a:uLnTx/>
                <a:uFillTx/>
                <a:latin typeface="+mn-lt"/>
                <a:ea typeface="Times New Roman" panose="02020603050405020304" pitchFamily="18" charset="0"/>
                <a:cs typeface="Montserrat" panose="00000500000000000000" pitchFamily="2" charset="0"/>
                <a:sym typeface="Arial"/>
              </a:rPr>
              <a:t>Acelerar el crecimiento económico inclusivo.</a:t>
            </a:r>
            <a:endParaRPr kumimoji="0" lang="es-GT" sz="1600" b="0" i="0" u="none" strike="noStrike" kern="0" cap="none" spc="0" normalizeH="0" baseline="0" noProof="0" dirty="0">
              <a:ln>
                <a:noFill/>
              </a:ln>
              <a:solidFill>
                <a:schemeClr val="tx1"/>
              </a:solidFill>
              <a:effectLst/>
              <a:uLnTx/>
              <a:uFillTx/>
              <a:latin typeface="+mn-lt"/>
              <a:ea typeface="Times New Roman" panose="02020603050405020304" pitchFamily="18" charset="0"/>
              <a:cs typeface="Montserrat" panose="00000500000000000000" pitchFamily="2" charset="0"/>
              <a:sym typeface="Arial"/>
            </a:endParaRPr>
          </a:p>
          <a:p>
            <a:pPr marL="792480" marR="0" lvl="0" indent="-342900" algn="just" defTabSz="914400" rtl="0" eaLnBrk="1" fontAlgn="auto" latinLnBrk="0" hangingPunct="1">
              <a:lnSpc>
                <a:spcPct val="150000"/>
              </a:lnSpc>
              <a:spcBef>
                <a:spcPts val="0"/>
              </a:spcBef>
              <a:spcAft>
                <a:spcPts val="0"/>
              </a:spcAft>
              <a:buClr>
                <a:srgbClr val="000000"/>
              </a:buClr>
              <a:buSzTx/>
              <a:buFont typeface="+mj-lt"/>
              <a:buAutoNum type="arabicPeriod"/>
              <a:tabLst>
                <a:tab pos="630555" algn="l"/>
              </a:tabLst>
              <a:defRPr/>
            </a:pPr>
            <a:r>
              <a:rPr kumimoji="0" lang="es-MX" sz="1600" b="0" i="0" u="none" strike="noStrike" kern="0" cap="none" spc="0" normalizeH="0" baseline="0" noProof="0" dirty="0">
                <a:ln>
                  <a:noFill/>
                </a:ln>
                <a:solidFill>
                  <a:schemeClr val="tx1"/>
                </a:solidFill>
                <a:effectLst/>
                <a:uLnTx/>
                <a:uFillTx/>
                <a:latin typeface="+mn-lt"/>
                <a:ea typeface="Times New Roman" panose="02020603050405020304" pitchFamily="18" charset="0"/>
                <a:cs typeface="Montserrat" panose="00000500000000000000" pitchFamily="2" charset="0"/>
                <a:sym typeface="Arial"/>
              </a:rPr>
              <a:t>Apoyar los ejes estratégicos de gobierno.</a:t>
            </a:r>
            <a:endParaRPr kumimoji="0" lang="es-GT" sz="1600" b="0" i="0" u="none" strike="noStrike" kern="0" cap="none" spc="0" normalizeH="0" baseline="0" noProof="0" dirty="0">
              <a:ln>
                <a:noFill/>
              </a:ln>
              <a:solidFill>
                <a:schemeClr val="tx1"/>
              </a:solidFill>
              <a:effectLst/>
              <a:uLnTx/>
              <a:uFillTx/>
              <a:latin typeface="+mn-lt"/>
              <a:ea typeface="Times New Roman" panose="02020603050405020304" pitchFamily="18" charset="0"/>
              <a:cs typeface="Montserrat" panose="00000500000000000000" pitchFamily="2" charset="0"/>
              <a:sym typeface="Arial"/>
            </a:endParaRPr>
          </a:p>
          <a:p>
            <a:pPr marL="792480" marR="0" lvl="0" indent="-342900" algn="just" defTabSz="914400" rtl="0" eaLnBrk="1" fontAlgn="auto" latinLnBrk="0" hangingPunct="1">
              <a:lnSpc>
                <a:spcPct val="150000"/>
              </a:lnSpc>
              <a:spcBef>
                <a:spcPts val="0"/>
              </a:spcBef>
              <a:spcAft>
                <a:spcPts val="0"/>
              </a:spcAft>
              <a:buClr>
                <a:srgbClr val="000000"/>
              </a:buClr>
              <a:buSzTx/>
              <a:buFont typeface="+mj-lt"/>
              <a:buAutoNum type="arabicPeriod"/>
              <a:tabLst>
                <a:tab pos="630555" algn="l"/>
              </a:tabLst>
              <a:defRPr/>
            </a:pPr>
            <a:r>
              <a:rPr kumimoji="0" lang="es-MX" sz="1600" b="0" i="0" u="none" strike="noStrike" kern="0" cap="none" spc="0" normalizeH="0" baseline="0" noProof="0" dirty="0">
                <a:ln>
                  <a:noFill/>
                </a:ln>
                <a:solidFill>
                  <a:schemeClr val="tx1"/>
                </a:solidFill>
                <a:effectLst/>
                <a:uLnTx/>
                <a:uFillTx/>
                <a:latin typeface="+mn-lt"/>
                <a:ea typeface="Times New Roman" panose="02020603050405020304" pitchFamily="18" charset="0"/>
                <a:cs typeface="Montserrat" panose="00000500000000000000" pitchFamily="2" charset="0"/>
                <a:sym typeface="Arial"/>
              </a:rPr>
              <a:t>Implementar principios y prácticas de gobierno abierto y gestión de riesgos fiscales.</a:t>
            </a:r>
            <a:endParaRPr kumimoji="0" lang="es-GT" sz="1600" b="0" i="0" u="none" strike="noStrike" kern="0" cap="none" spc="0" normalizeH="0" baseline="0" noProof="0" dirty="0">
              <a:ln>
                <a:noFill/>
              </a:ln>
              <a:solidFill>
                <a:schemeClr val="tx1"/>
              </a:solidFill>
              <a:effectLst/>
              <a:uLnTx/>
              <a:uFillTx/>
              <a:latin typeface="+mn-lt"/>
              <a:ea typeface="Times New Roman" panose="02020603050405020304" pitchFamily="18" charset="0"/>
              <a:cs typeface="Montserrat" panose="00000500000000000000" pitchFamily="2" charset="0"/>
              <a:sym typeface="Arial"/>
            </a:endParaRPr>
          </a:p>
          <a:p>
            <a:pPr marL="792480" marR="0" lvl="0" indent="-342900" algn="just" defTabSz="914400" rtl="0" eaLnBrk="1" fontAlgn="auto" latinLnBrk="0" hangingPunct="1">
              <a:lnSpc>
                <a:spcPct val="150000"/>
              </a:lnSpc>
              <a:spcBef>
                <a:spcPts val="0"/>
              </a:spcBef>
              <a:spcAft>
                <a:spcPts val="0"/>
              </a:spcAft>
              <a:buClr>
                <a:srgbClr val="000000"/>
              </a:buClr>
              <a:buSzTx/>
              <a:buFont typeface="+mj-lt"/>
              <a:buAutoNum type="arabicPeriod"/>
              <a:tabLst>
                <a:tab pos="630555" algn="l"/>
              </a:tabLst>
              <a:defRPr/>
            </a:pPr>
            <a:r>
              <a:rPr kumimoji="0" lang="es-MX" sz="1600" b="0" i="0" u="none" strike="noStrike" kern="0" cap="none" spc="0" normalizeH="0" baseline="0" noProof="0" dirty="0">
                <a:ln>
                  <a:noFill/>
                </a:ln>
                <a:solidFill>
                  <a:schemeClr val="tx1"/>
                </a:solidFill>
                <a:effectLst/>
                <a:uLnTx/>
                <a:uFillTx/>
                <a:latin typeface="+mn-lt"/>
                <a:ea typeface="Times New Roman" panose="02020603050405020304" pitchFamily="18" charset="0"/>
                <a:cs typeface="Montserrat" panose="00000500000000000000" pitchFamily="2" charset="0"/>
                <a:sym typeface="Arial"/>
              </a:rPr>
              <a:t>Elaborar portales de transparencia fiscal.</a:t>
            </a:r>
            <a:endParaRPr kumimoji="0" lang="es-GT" sz="1600" b="0" i="0" u="none" strike="noStrike" kern="0" cap="none" spc="0" normalizeH="0" baseline="0" noProof="0" dirty="0">
              <a:ln>
                <a:noFill/>
              </a:ln>
              <a:solidFill>
                <a:schemeClr val="tx1"/>
              </a:solidFill>
              <a:effectLst/>
              <a:uLnTx/>
              <a:uFillTx/>
              <a:latin typeface="+mn-lt"/>
              <a:ea typeface="Times New Roman" panose="02020603050405020304" pitchFamily="18" charset="0"/>
              <a:cs typeface="Montserrat" panose="00000500000000000000" pitchFamily="2" charset="0"/>
              <a:sym typeface="Arial"/>
            </a:endParaRPr>
          </a:p>
          <a:p>
            <a:pPr marL="792480" marR="0" lvl="0" indent="-342900" algn="just" defTabSz="914400" rtl="0" eaLnBrk="1" fontAlgn="auto" latinLnBrk="0" hangingPunct="1">
              <a:lnSpc>
                <a:spcPct val="150000"/>
              </a:lnSpc>
              <a:spcBef>
                <a:spcPts val="0"/>
              </a:spcBef>
              <a:spcAft>
                <a:spcPts val="0"/>
              </a:spcAft>
              <a:buClr>
                <a:srgbClr val="000000"/>
              </a:buClr>
              <a:buSzTx/>
              <a:buFont typeface="+mj-lt"/>
              <a:buAutoNum type="arabicPeriod"/>
              <a:tabLst>
                <a:tab pos="630555" algn="l"/>
              </a:tabLst>
              <a:defRPr/>
            </a:pPr>
            <a:r>
              <a:rPr kumimoji="0" lang="es-MX" sz="1600" b="0" i="0" u="none" strike="noStrike" kern="0" cap="none" spc="0" normalizeH="0" baseline="0" noProof="0" dirty="0">
                <a:ln>
                  <a:noFill/>
                </a:ln>
                <a:solidFill>
                  <a:schemeClr val="tx1"/>
                </a:solidFill>
                <a:effectLst/>
                <a:uLnTx/>
                <a:uFillTx/>
                <a:latin typeface="+mn-lt"/>
                <a:ea typeface="Times New Roman" panose="02020603050405020304" pitchFamily="18" charset="0"/>
                <a:cs typeface="Montserrat" panose="00000500000000000000" pitchFamily="2" charset="0"/>
                <a:sym typeface="Arial"/>
              </a:rPr>
              <a:t>Cumplir con la entrega oportuna de información financiera y no financiera, interna y externa, ante las instancias correspondientes.</a:t>
            </a:r>
            <a:endParaRPr kumimoji="0" lang="es-GT" sz="1600" b="0" i="0" u="none" strike="noStrike" kern="0" cap="none" spc="0" normalizeH="0" baseline="0" noProof="0" dirty="0">
              <a:ln>
                <a:noFill/>
              </a:ln>
              <a:solidFill>
                <a:schemeClr val="tx1"/>
              </a:solidFill>
              <a:effectLst/>
              <a:uLnTx/>
              <a:uFillTx/>
              <a:latin typeface="+mn-lt"/>
              <a:ea typeface="Times New Roman" panose="02020603050405020304" pitchFamily="18" charset="0"/>
              <a:cs typeface="Montserrat" panose="00000500000000000000" pitchFamily="2" charset="0"/>
              <a:sym typeface="Arial"/>
            </a:endParaRPr>
          </a:p>
          <a:p>
            <a:pPr marL="810260" marR="0" lvl="0" indent="-447675" algn="just" defTabSz="914400" rtl="0" eaLnBrk="1" fontAlgn="auto" latinLnBrk="0" hangingPunct="1">
              <a:lnSpc>
                <a:spcPct val="150000"/>
              </a:lnSpc>
              <a:spcBef>
                <a:spcPts val="0"/>
              </a:spcBef>
              <a:spcAft>
                <a:spcPts val="0"/>
              </a:spcAft>
              <a:buClr>
                <a:srgbClr val="000000"/>
              </a:buClr>
              <a:buSzTx/>
              <a:buFont typeface="+mj-lt"/>
              <a:buAutoNum type="arabicPeriod"/>
              <a:tabLst>
                <a:tab pos="630555" algn="l"/>
              </a:tabLst>
              <a:defRPr/>
            </a:pPr>
            <a:r>
              <a:rPr kumimoji="0" lang="es-MX" sz="1600" b="0" i="0" u="none" strike="noStrike" kern="0" cap="none" spc="0" normalizeH="0" baseline="0" noProof="0" dirty="0">
                <a:ln>
                  <a:noFill/>
                </a:ln>
                <a:solidFill>
                  <a:schemeClr val="tx1"/>
                </a:solidFill>
                <a:effectLst/>
                <a:uLnTx/>
                <a:uFillTx/>
                <a:latin typeface="+mn-lt"/>
                <a:ea typeface="Times New Roman" panose="02020603050405020304" pitchFamily="18" charset="0"/>
                <a:cs typeface="Montserrat" panose="00000500000000000000" pitchFamily="2" charset="0"/>
                <a:sym typeface="Arial"/>
              </a:rPr>
              <a:t>Cumplir con la normativa legal vigente en el ámbito de competencia del MINFIN</a:t>
            </a:r>
            <a:r>
              <a:rPr kumimoji="0" lang="es-MX" sz="1600" b="0" i="0" u="none" strike="noStrike" kern="0" cap="none" spc="0" normalizeH="0" baseline="0" noProof="0" dirty="0">
                <a:ln>
                  <a:noFill/>
                </a:ln>
                <a:solidFill>
                  <a:srgbClr val="5B5753"/>
                </a:solidFill>
                <a:effectLst/>
                <a:uLnTx/>
                <a:uFillTx/>
                <a:latin typeface="+mn-lt"/>
                <a:ea typeface="Times New Roman" panose="02020603050405020304" pitchFamily="18" charset="0"/>
                <a:cs typeface="Montserrat" panose="00000500000000000000" pitchFamily="2" charset="0"/>
                <a:sym typeface="Arial"/>
              </a:rPr>
              <a:t>.</a:t>
            </a:r>
            <a:endParaRPr kumimoji="0" lang="es-GT" sz="1600" b="0" i="0" u="none" strike="noStrike" kern="0" cap="none" spc="0" normalizeH="0" baseline="0" noProof="0" dirty="0">
              <a:ln>
                <a:noFill/>
              </a:ln>
              <a:solidFill>
                <a:srgbClr val="5B5753"/>
              </a:solidFill>
              <a:effectLst/>
              <a:uLnTx/>
              <a:uFillTx/>
              <a:latin typeface="+mn-lt"/>
              <a:ea typeface="Times New Roman" panose="02020603050405020304" pitchFamily="18" charset="0"/>
              <a:cs typeface="Montserrat" panose="00000500000000000000" pitchFamily="2" charset="0"/>
              <a:sym typeface="Arial"/>
            </a:endParaRPr>
          </a:p>
        </p:txBody>
      </p:sp>
    </p:spTree>
    <p:extLst>
      <p:ext uri="{BB962C8B-B14F-4D97-AF65-F5344CB8AC3E}">
        <p14:creationId xmlns:p14="http://schemas.microsoft.com/office/powerpoint/2010/main" val="2369891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B460FD0C-F60E-2809-FCFE-A938AD3DD5F0}"/>
              </a:ext>
            </a:extLst>
          </p:cNvPr>
          <p:cNvSpPr>
            <a:spLocks noGrp="1"/>
          </p:cNvSpPr>
          <p:nvPr>
            <p:ph type="subTitle" idx="1"/>
          </p:nvPr>
        </p:nvSpPr>
        <p:spPr>
          <a:xfrm>
            <a:off x="668215" y="1837593"/>
            <a:ext cx="9999785" cy="823964"/>
          </a:xfrm>
        </p:spPr>
        <p:txBody>
          <a:bodyPr/>
          <a:lstStyle/>
          <a:p>
            <a:pPr lvl="0" algn="just"/>
            <a:r>
              <a:rPr lang="es-CR" b="1" dirty="0">
                <a:latin typeface="Arial" panose="020B0604020202020204" pitchFamily="34" charset="0"/>
                <a:cs typeface="Arial" panose="020B0604020202020204" pitchFamily="34" charset="0"/>
              </a:rPr>
              <a:t>Explicación de las tendencias observadas en la ejecución presupuestaria.</a:t>
            </a:r>
          </a:p>
          <a:p>
            <a:endParaRPr lang="es-GT" dirty="0">
              <a:latin typeface="Arial" panose="020B0604020202020204" pitchFamily="34" charset="0"/>
              <a:cs typeface="Arial" panose="020B0604020202020204" pitchFamily="34" charset="0"/>
            </a:endParaRPr>
          </a:p>
          <a:p>
            <a:pPr marL="285750" indent="-285750" algn="just">
              <a:lnSpc>
                <a:spcPct val="100000"/>
              </a:lnSpc>
              <a:spcBef>
                <a:spcPts val="0"/>
              </a:spcBef>
              <a:buFont typeface="Arial" panose="020B0604020202020204" pitchFamily="34" charset="0"/>
              <a:buChar char="•"/>
              <a:defRPr/>
            </a:pPr>
            <a:r>
              <a:rPr lang="es-MX" sz="1800" dirty="0">
                <a:solidFill>
                  <a:srgbClr val="000000"/>
                </a:solidFill>
                <a:ea typeface="Calibri" panose="020F0502020204030204" pitchFamily="34" charset="0"/>
                <a:sym typeface="Arial"/>
              </a:rPr>
              <a:t>Se ejecutó el presupuesto del Ministerio de Finanzas Públicas por la suma de Q.346,040,975.40, que representa el 93.84 %. </a:t>
            </a:r>
          </a:p>
          <a:p>
            <a:pPr marL="285750" indent="-285750" algn="just">
              <a:lnSpc>
                <a:spcPct val="100000"/>
              </a:lnSpc>
              <a:spcBef>
                <a:spcPts val="0"/>
              </a:spcBef>
              <a:buFont typeface="Arial" panose="020B0604020202020204" pitchFamily="34" charset="0"/>
              <a:buChar char="•"/>
              <a:defRPr/>
            </a:pPr>
            <a:endParaRPr lang="es-MX" sz="1800" dirty="0">
              <a:solidFill>
                <a:srgbClr val="000000"/>
              </a:solidFill>
              <a:ea typeface="Calibri" panose="020F0502020204030204" pitchFamily="34" charset="0"/>
              <a:sym typeface="Arial"/>
            </a:endParaRPr>
          </a:p>
          <a:p>
            <a:pPr algn="just">
              <a:lnSpc>
                <a:spcPct val="100000"/>
              </a:lnSpc>
              <a:spcBef>
                <a:spcPts val="0"/>
              </a:spcBef>
              <a:defRPr/>
            </a:pPr>
            <a:endParaRPr lang="es-MX" sz="1800" dirty="0">
              <a:solidFill>
                <a:srgbClr val="000000"/>
              </a:solidFill>
              <a:ea typeface="Calibri" panose="020F0502020204030204" pitchFamily="34" charset="0"/>
              <a:sym typeface="Arial"/>
            </a:endParaRPr>
          </a:p>
          <a:p>
            <a:pPr marL="285750" indent="-285750" algn="just">
              <a:lnSpc>
                <a:spcPct val="100000"/>
              </a:lnSpc>
              <a:spcBef>
                <a:spcPts val="0"/>
              </a:spcBef>
              <a:buFont typeface="Arial" panose="020B0604020202020204" pitchFamily="34" charset="0"/>
              <a:buChar char="•"/>
              <a:defRPr/>
            </a:pPr>
            <a:r>
              <a:rPr lang="es-MX" sz="1800" dirty="0">
                <a:solidFill>
                  <a:srgbClr val="000000"/>
                </a:solidFill>
                <a:ea typeface="Calibri" panose="020F0502020204030204" pitchFamily="34" charset="0"/>
                <a:sym typeface="Arial"/>
              </a:rPr>
              <a:t>De las asignaciones presupuestarias de Obligaciones del Estado a Cargo del Tesoro, se ejecutó la cantidad de Q.38,045,615,087.27 que representa la ejecución del 93.01 % del presupuesto vigente que asciende a Q.40,906,613,727.07.</a:t>
            </a:r>
          </a:p>
          <a:p>
            <a:endParaRPr lang="es-GT"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B4099370-2D40-479A-9847-7DC8D70FF1CF}"/>
              </a:ext>
            </a:extLst>
          </p:cNvPr>
          <p:cNvSpPr txBox="1"/>
          <p:nvPr/>
        </p:nvSpPr>
        <p:spPr>
          <a:xfrm>
            <a:off x="1336958" y="494398"/>
            <a:ext cx="88392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CONCLUSIONES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7" name="Imagen 6">
            <a:extLst>
              <a:ext uri="{FF2B5EF4-FFF2-40B4-BE49-F238E27FC236}">
                <a16:creationId xmlns:a16="http://schemas.microsoft.com/office/drawing/2014/main" id="{8F709967-1769-4E43-BD90-6AD28EF65BF7}"/>
              </a:ext>
            </a:extLst>
          </p:cNvPr>
          <p:cNvPicPr>
            <a:picLocks noChangeAspect="1"/>
          </p:cNvPicPr>
          <p:nvPr/>
        </p:nvPicPr>
        <p:blipFill>
          <a:blip r:embed="rId2"/>
          <a:stretch>
            <a:fillRect/>
          </a:stretch>
        </p:blipFill>
        <p:spPr>
          <a:xfrm>
            <a:off x="11085613" y="5715000"/>
            <a:ext cx="965710" cy="10199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37256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B460FD0C-F60E-2809-FCFE-A938AD3DD5F0}"/>
              </a:ext>
            </a:extLst>
          </p:cNvPr>
          <p:cNvSpPr>
            <a:spLocks noGrp="1"/>
          </p:cNvSpPr>
          <p:nvPr>
            <p:ph type="subTitle" idx="1"/>
          </p:nvPr>
        </p:nvSpPr>
        <p:spPr>
          <a:xfrm>
            <a:off x="668215" y="1448506"/>
            <a:ext cx="9999785" cy="611114"/>
          </a:xfrm>
        </p:spPr>
        <p:txBody>
          <a:bodyPr/>
          <a:lstStyle/>
          <a:p>
            <a:pPr lvl="0" algn="just"/>
            <a:r>
              <a:rPr lang="es-CR" b="1" dirty="0">
                <a:latin typeface="Arial" panose="020B0604020202020204" pitchFamily="34" charset="0"/>
                <a:cs typeface="Arial" panose="020B0604020202020204" pitchFamily="34" charset="0"/>
              </a:rPr>
              <a:t>Resultados alcanzados en el marco de la Política General de Gobierno.</a:t>
            </a:r>
            <a:endParaRPr lang="es-GT" b="1" dirty="0">
              <a:latin typeface="Arial" panose="020B0604020202020204" pitchFamily="34" charset="0"/>
              <a:cs typeface="Arial" panose="020B0604020202020204" pitchFamily="34" charset="0"/>
            </a:endParaRPr>
          </a:p>
          <a:p>
            <a:pPr marL="342900" lvl="0" indent="-342900" algn="just">
              <a:buFont typeface="Arial" panose="020B0604020202020204" pitchFamily="34" charset="0"/>
              <a:buChar char="•"/>
            </a:pPr>
            <a:endParaRPr lang="es-CR"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B4099370-2D40-479A-9847-7DC8D70FF1CF}"/>
              </a:ext>
            </a:extLst>
          </p:cNvPr>
          <p:cNvSpPr txBox="1"/>
          <p:nvPr/>
        </p:nvSpPr>
        <p:spPr>
          <a:xfrm>
            <a:off x="1336958" y="494398"/>
            <a:ext cx="88392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CONCLUSIONES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7" name="Imagen 6">
            <a:extLst>
              <a:ext uri="{FF2B5EF4-FFF2-40B4-BE49-F238E27FC236}">
                <a16:creationId xmlns:a16="http://schemas.microsoft.com/office/drawing/2014/main" id="{8F709967-1769-4E43-BD90-6AD28EF65BF7}"/>
              </a:ext>
            </a:extLst>
          </p:cNvPr>
          <p:cNvPicPr>
            <a:picLocks noChangeAspect="1"/>
          </p:cNvPicPr>
          <p:nvPr/>
        </p:nvPicPr>
        <p:blipFill>
          <a:blip r:embed="rId2"/>
          <a:stretch>
            <a:fillRect/>
          </a:stretch>
        </p:blipFill>
        <p:spPr>
          <a:xfrm>
            <a:off x="11085613" y="5715000"/>
            <a:ext cx="965710" cy="1019908"/>
          </a:xfrm>
          <a:prstGeom prst="rect">
            <a:avLst/>
          </a:prstGeom>
          <a:ln>
            <a:noFill/>
          </a:ln>
          <a:effectLst>
            <a:outerShdw blurRad="292100" dist="139700" dir="2700000" algn="tl" rotWithShape="0">
              <a:srgbClr val="333333">
                <a:alpha val="65000"/>
              </a:srgbClr>
            </a:outerShdw>
          </a:effectLst>
        </p:spPr>
      </p:pic>
      <p:sp>
        <p:nvSpPr>
          <p:cNvPr id="8" name="CuadroTexto 7">
            <a:extLst>
              <a:ext uri="{FF2B5EF4-FFF2-40B4-BE49-F238E27FC236}">
                <a16:creationId xmlns:a16="http://schemas.microsoft.com/office/drawing/2014/main" id="{FE54B256-1FA5-4947-A9CC-388001320A7A}"/>
              </a:ext>
            </a:extLst>
          </p:cNvPr>
          <p:cNvSpPr txBox="1"/>
          <p:nvPr/>
        </p:nvSpPr>
        <p:spPr>
          <a:xfrm>
            <a:off x="399810" y="2190861"/>
            <a:ext cx="10536593" cy="4247317"/>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GT" sz="1800" kern="1200" dirty="0">
                <a:latin typeface="+mn-lt"/>
                <a:ea typeface="Calibri" panose="020F0502020204030204" pitchFamily="34" charset="0"/>
                <a:cs typeface="+mn-cs"/>
              </a:rPr>
              <a:t>Se menciona que la aceleración de la tasa de crecimiento económico debe fundamentarse en el potencial productivo del país. Se considera como base, la sostenibilidad ambiental (como eje transversal), la estabilidad macroeconómica, una infraestructura estratégica adecuada, finanzas públicas equilibradas e instituciones públicas sólidas y eficientes, así como la mejora del capital humano.</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GT" sz="1800" kern="1200" dirty="0">
              <a:latin typeface="+mn-lt"/>
              <a:ea typeface="Calibri" panose="020F0502020204030204" pitchFamily="34"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_tradnl" sz="1800" kern="1200" dirty="0">
                <a:latin typeface="+mn-lt"/>
                <a:ea typeface="Calibri" panose="020F0502020204030204" pitchFamily="34" charset="0"/>
                <a:cs typeface="+mn-cs"/>
              </a:rPr>
              <a:t>Resaltan como resultados de corto y mediano plazo alcanzados en 2023 en el marco de la Política General de Gobierno los siguientes: Informes de seguimiento de monitoreo de las finanzas públicas; el Informe de Desempeño de la Política Fiscal 2022; Armonización Regional de las Estadísticas de Finanzas Públicas conforme al estándar del FMI; Asistencia técnica con el CAPTAC-DR sobre la generación de Balances Generales siguiendo los estándares internacionales; la Misión del FMI relacionada al artículo IV; la Asistencia técnica con el CAPTAC-DR sobre la herramienta FRAT; la elaboración del Informe de Riesgos Fiscales; la Elaboración del Marco Fiscal de Mediano Plazo; la Evaluación de Transparencia Fiscal; la Mesa técnica para el seguimiento al comportamiento de la carga tributaria; la Estrategia Fiscal Ambiental -EFA- y los Estándares de Transparencia Fiscal del Foro Global de la OCDE. </a:t>
            </a:r>
            <a:endParaRPr lang="es-GT" sz="1800" kern="1200" dirty="0">
              <a:latin typeface="+mn-lt"/>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8169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B460FD0C-F60E-2809-FCFE-A938AD3DD5F0}"/>
              </a:ext>
            </a:extLst>
          </p:cNvPr>
          <p:cNvSpPr>
            <a:spLocks noGrp="1"/>
          </p:cNvSpPr>
          <p:nvPr>
            <p:ph type="subTitle" idx="1"/>
          </p:nvPr>
        </p:nvSpPr>
        <p:spPr>
          <a:xfrm>
            <a:off x="668215" y="1837593"/>
            <a:ext cx="9999785" cy="4369776"/>
          </a:xfrm>
        </p:spPr>
        <p:txBody>
          <a:bodyPr/>
          <a:lstStyle/>
          <a:p>
            <a:pPr lvl="0" algn="just"/>
            <a:r>
              <a:rPr lang="es-CR" b="1" dirty="0">
                <a:cs typeface="Arial" panose="020B0604020202020204" pitchFamily="34" charset="0"/>
              </a:rPr>
              <a:t>Medidas o acciones aplicadas para transparentar la ejecución del gasto público y combatir la corrupción.  </a:t>
            </a:r>
            <a:endParaRPr lang="es-GT" b="1" dirty="0">
              <a:cs typeface="Arial" panose="020B0604020202020204" pitchFamily="34" charset="0"/>
            </a:endParaRPr>
          </a:p>
          <a:p>
            <a:pPr marL="342900" lvl="0" indent="-342900" algn="just">
              <a:buFont typeface="Arial" panose="020B0604020202020204" pitchFamily="34" charset="0"/>
              <a:buChar char="•"/>
            </a:pPr>
            <a:endParaRPr lang="es-CR" dirty="0">
              <a:latin typeface="Arial" panose="020B0604020202020204" pitchFamily="34" charset="0"/>
              <a:cs typeface="Arial" panose="020B0604020202020204" pitchFamily="34" charset="0"/>
            </a:endParaRPr>
          </a:p>
          <a:p>
            <a:endParaRPr lang="es-GT"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B4099370-2D40-479A-9847-7DC8D70FF1CF}"/>
              </a:ext>
            </a:extLst>
          </p:cNvPr>
          <p:cNvSpPr txBox="1"/>
          <p:nvPr/>
        </p:nvSpPr>
        <p:spPr>
          <a:xfrm>
            <a:off x="1336958" y="494398"/>
            <a:ext cx="88392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CONCLUSIONES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7" name="Imagen 6">
            <a:extLst>
              <a:ext uri="{FF2B5EF4-FFF2-40B4-BE49-F238E27FC236}">
                <a16:creationId xmlns:a16="http://schemas.microsoft.com/office/drawing/2014/main" id="{8F709967-1769-4E43-BD90-6AD28EF65BF7}"/>
              </a:ext>
            </a:extLst>
          </p:cNvPr>
          <p:cNvPicPr>
            <a:picLocks noChangeAspect="1"/>
          </p:cNvPicPr>
          <p:nvPr/>
        </p:nvPicPr>
        <p:blipFill>
          <a:blip r:embed="rId2"/>
          <a:stretch>
            <a:fillRect/>
          </a:stretch>
        </p:blipFill>
        <p:spPr>
          <a:xfrm>
            <a:off x="11085613" y="5715000"/>
            <a:ext cx="965710" cy="1019908"/>
          </a:xfrm>
          <a:prstGeom prst="rect">
            <a:avLst/>
          </a:prstGeom>
          <a:ln>
            <a:noFill/>
          </a:ln>
          <a:effectLst>
            <a:outerShdw blurRad="292100" dist="139700" dir="2700000" algn="tl" rotWithShape="0">
              <a:srgbClr val="333333">
                <a:alpha val="65000"/>
              </a:srgbClr>
            </a:outerShdw>
          </a:effectLst>
        </p:spPr>
      </p:pic>
      <p:sp>
        <p:nvSpPr>
          <p:cNvPr id="8" name="CuadroTexto 7">
            <a:extLst>
              <a:ext uri="{FF2B5EF4-FFF2-40B4-BE49-F238E27FC236}">
                <a16:creationId xmlns:a16="http://schemas.microsoft.com/office/drawing/2014/main" id="{0EE61B2B-5F4E-4AEC-8FEC-0F7F08E39A1F}"/>
              </a:ext>
            </a:extLst>
          </p:cNvPr>
          <p:cNvSpPr txBox="1"/>
          <p:nvPr/>
        </p:nvSpPr>
        <p:spPr>
          <a:xfrm>
            <a:off x="489857" y="2820964"/>
            <a:ext cx="10727872" cy="42196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800" kern="1200" dirty="0">
                <a:latin typeface="+mn-lt"/>
                <a:ea typeface="Calibri" panose="020F0502020204030204" pitchFamily="34" charset="0"/>
                <a:cs typeface="+mn-cs"/>
              </a:rPr>
              <a:t>Las acciones y medidas que la Dirección de Transparencia Fiscal, aplica para transparentar la ejecución del gasto público y el combate a la corrupción, se enmarcan en el desarrollo de la Política para el Fortalecimiento de las Finanzas Públicas y Transparencia Fiscal.</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ES_tradnl" sz="1800" kern="1200" dirty="0">
              <a:latin typeface="+mn-lt"/>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800" kern="1200" dirty="0">
                <a:latin typeface="+mn-lt"/>
                <a:ea typeface="Calibri" panose="020F0502020204030204" pitchFamily="34" charset="0"/>
                <a:cs typeface="+mn-cs"/>
              </a:rPr>
              <a:t>Portales de transparencia fiscal:</a:t>
            </a: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lang="es-GT" sz="1800" kern="1200" dirty="0">
                <a:latin typeface="+mn-lt"/>
                <a:ea typeface="Calibri" panose="020F0502020204030204" pitchFamily="34" charset="0"/>
                <a:cs typeface="+mn-cs"/>
              </a:rPr>
              <a:t>Elaboración de material visual diario para canales de difusión y otros usos de la Dirección de Transparencia Fiscal.</a:t>
            </a: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lang="es-GT" sz="1800" kern="1200" dirty="0">
                <a:latin typeface="+mn-lt"/>
                <a:ea typeface="Calibri" panose="020F0502020204030204" pitchFamily="34" charset="0"/>
                <a:cs typeface="+mn-cs"/>
              </a:rPr>
              <a:t>Elaboración de reportes del seguimiento y posicionamiento y tráfico web de los diferentes portales de transparencia.</a:t>
            </a: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lang="es-GT" sz="1800" kern="1200" dirty="0">
                <a:latin typeface="+mn-lt"/>
                <a:ea typeface="Calibri" panose="020F0502020204030204" pitchFamily="34" charset="0"/>
                <a:cs typeface="+mn-cs"/>
              </a:rPr>
              <a:t>Apoyo en la elaboración de materiales visuales para la DTF: presentaciones para capacitaciones y reuniones, vídeos para exposiciones, imágenes de apoyo para documentos.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0770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B460FD0C-F60E-2809-FCFE-A938AD3DD5F0}"/>
              </a:ext>
            </a:extLst>
          </p:cNvPr>
          <p:cNvSpPr>
            <a:spLocks noGrp="1"/>
          </p:cNvSpPr>
          <p:nvPr>
            <p:ph type="subTitle" idx="1"/>
          </p:nvPr>
        </p:nvSpPr>
        <p:spPr>
          <a:xfrm>
            <a:off x="668215" y="1837593"/>
            <a:ext cx="9999785" cy="456428"/>
          </a:xfrm>
        </p:spPr>
        <p:txBody>
          <a:bodyPr/>
          <a:lstStyle/>
          <a:p>
            <a:pPr lvl="0" algn="just"/>
            <a:r>
              <a:rPr lang="es-CR" b="1" dirty="0">
                <a:cs typeface="Arial" panose="020B0604020202020204" pitchFamily="34" charset="0"/>
              </a:rPr>
              <a:t>Indicación de los desafíos institucionales.</a:t>
            </a:r>
            <a:endParaRPr lang="es-GT" b="1" dirty="0">
              <a:cs typeface="Arial" panose="020B0604020202020204" pitchFamily="34" charset="0"/>
            </a:endParaRPr>
          </a:p>
          <a:p>
            <a:endParaRPr lang="es-GT"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B4099370-2D40-479A-9847-7DC8D70FF1CF}"/>
              </a:ext>
            </a:extLst>
          </p:cNvPr>
          <p:cNvSpPr txBox="1"/>
          <p:nvPr/>
        </p:nvSpPr>
        <p:spPr>
          <a:xfrm>
            <a:off x="1336958" y="494398"/>
            <a:ext cx="88392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CONCLUSIONES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7" name="Imagen 6">
            <a:extLst>
              <a:ext uri="{FF2B5EF4-FFF2-40B4-BE49-F238E27FC236}">
                <a16:creationId xmlns:a16="http://schemas.microsoft.com/office/drawing/2014/main" id="{8F709967-1769-4E43-BD90-6AD28EF65BF7}"/>
              </a:ext>
            </a:extLst>
          </p:cNvPr>
          <p:cNvPicPr>
            <a:picLocks noChangeAspect="1"/>
          </p:cNvPicPr>
          <p:nvPr/>
        </p:nvPicPr>
        <p:blipFill>
          <a:blip r:embed="rId2"/>
          <a:stretch>
            <a:fillRect/>
          </a:stretch>
        </p:blipFill>
        <p:spPr>
          <a:xfrm>
            <a:off x="11085613" y="5715000"/>
            <a:ext cx="965710" cy="1019908"/>
          </a:xfrm>
          <a:prstGeom prst="rect">
            <a:avLst/>
          </a:prstGeom>
          <a:ln>
            <a:noFill/>
          </a:ln>
          <a:effectLst>
            <a:outerShdw blurRad="292100" dist="139700" dir="2700000" algn="tl" rotWithShape="0">
              <a:srgbClr val="333333">
                <a:alpha val="65000"/>
              </a:srgbClr>
            </a:outerShdw>
          </a:effectLst>
        </p:spPr>
      </p:pic>
      <p:sp>
        <p:nvSpPr>
          <p:cNvPr id="8" name="CuadroTexto 7">
            <a:extLst>
              <a:ext uri="{FF2B5EF4-FFF2-40B4-BE49-F238E27FC236}">
                <a16:creationId xmlns:a16="http://schemas.microsoft.com/office/drawing/2014/main" id="{C7456007-6ACF-4E9A-8033-0E35E8BE332C}"/>
              </a:ext>
            </a:extLst>
          </p:cNvPr>
          <p:cNvSpPr txBox="1"/>
          <p:nvPr/>
        </p:nvSpPr>
        <p:spPr>
          <a:xfrm>
            <a:off x="522514" y="2299085"/>
            <a:ext cx="11204265" cy="4464620"/>
          </a:xfrm>
          <a:prstGeom prst="rect">
            <a:avLst/>
          </a:prstGeom>
          <a:noFill/>
        </p:spPr>
        <p:txBody>
          <a:bodyPr wrap="square">
            <a:spAutoFit/>
          </a:bodyPr>
          <a:lstStyle/>
          <a:p>
            <a:pPr marL="342900" indent="-342900" algn="just">
              <a:lnSpc>
                <a:spcPct val="150000"/>
              </a:lnSpc>
              <a:buClrTx/>
              <a:buFont typeface="Symbol" panose="05050102010706020507" pitchFamily="18" charset="2"/>
              <a:buChar char=""/>
              <a:defRPr/>
            </a:pPr>
            <a:r>
              <a:rPr lang="es-ES_tradnl" sz="1800" kern="1200" dirty="0">
                <a:latin typeface="+mn-lt"/>
                <a:ea typeface="Calibri" panose="020F0502020204030204" pitchFamily="34" charset="0"/>
                <a:cs typeface="+mn-cs"/>
              </a:rPr>
              <a:t>Brindar el seguimiento pertinente para que las Municipalidades del país en su autonomía, continúen con la implementación de herramientas financieras oficiales, aun cuando en algunas municipalidades no exista continuidad por parte de las corporaciones municipales actuales.</a:t>
            </a:r>
          </a:p>
          <a:p>
            <a:pPr algn="just">
              <a:lnSpc>
                <a:spcPct val="150000"/>
              </a:lnSpc>
              <a:buClrTx/>
              <a:defRPr/>
            </a:pPr>
            <a:endParaRPr lang="es-ES_tradnl" sz="1800" kern="1200" dirty="0">
              <a:latin typeface="+mn-lt"/>
              <a:ea typeface="Calibri" panose="020F0502020204030204" pitchFamily="34" charset="0"/>
              <a:cs typeface="+mn-cs"/>
            </a:endParaRPr>
          </a:p>
          <a:p>
            <a:pPr marL="342900" indent="-342900" algn="just">
              <a:lnSpc>
                <a:spcPct val="150000"/>
              </a:lnSpc>
              <a:buClrTx/>
              <a:buFont typeface="Symbol" panose="05050102010706020507" pitchFamily="18" charset="2"/>
              <a:buChar char=""/>
              <a:defRPr/>
            </a:pPr>
            <a:r>
              <a:rPr lang="es-ES_tradnl" sz="1800" kern="1200" dirty="0">
                <a:latin typeface="+mn-lt"/>
                <a:ea typeface="Calibri" panose="020F0502020204030204" pitchFamily="34" charset="0"/>
                <a:cs typeface="+mn-cs"/>
              </a:rPr>
              <a:t>Implementación de la Guía de Requisitos para diseñar y redactar documentos modelo que serán utilizados en la tramitación de expedientes para regularización y legalización de bienes inmuebles propiedad del Estado.</a:t>
            </a:r>
          </a:p>
          <a:p>
            <a:pPr algn="just">
              <a:lnSpc>
                <a:spcPct val="150000"/>
              </a:lnSpc>
              <a:buClrTx/>
              <a:defRPr/>
            </a:pPr>
            <a:endParaRPr lang="es-GT" sz="1800" kern="1200" dirty="0">
              <a:latin typeface="+mn-lt"/>
              <a:ea typeface="Calibri" panose="020F0502020204030204" pitchFamily="34" charset="0"/>
              <a:cs typeface="+mn-cs"/>
            </a:endParaRPr>
          </a:p>
          <a:p>
            <a:pPr marL="342900" indent="-342900" algn="just">
              <a:lnSpc>
                <a:spcPct val="150000"/>
              </a:lnSpc>
              <a:buClrTx/>
              <a:buFont typeface="Symbol" panose="05050102010706020507" pitchFamily="18" charset="2"/>
              <a:buChar char=""/>
              <a:defRPr/>
            </a:pPr>
            <a:r>
              <a:rPr lang="es-ES_tradnl" sz="1800" kern="1200" dirty="0">
                <a:latin typeface="+mn-lt"/>
                <a:ea typeface="Calibri" panose="020F0502020204030204" pitchFamily="34" charset="0"/>
                <a:cs typeface="+mn-cs"/>
              </a:rPr>
              <a:t>Incorporación y desarrollo de 2 nuevas gestiones en el SIGERBIM para el trámite de baja de bienes muebles de consistencia ferrosa a nivel nacional.</a:t>
            </a:r>
          </a:p>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endParaRPr kumimoji="0" lang="es-GT" sz="1800" b="0" i="0" u="none" strike="noStrike" kern="1200" cap="none" spc="0" normalizeH="0" baseline="0" noProof="0" dirty="0">
              <a:ln>
                <a:noFill/>
              </a:ln>
              <a:solidFill>
                <a:srgbClr val="000000"/>
              </a:solidFill>
              <a:effectLst/>
              <a:uLnTx/>
              <a:uFillTx/>
              <a:latin typeface="AcuminConcept-SemiCondExtraLigh"/>
              <a:ea typeface="Calibri" panose="020F0502020204030204" pitchFamily="34" charset="0"/>
              <a:cs typeface="AcuminConcept-SemiCondExtraLigh"/>
            </a:endParaRPr>
          </a:p>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endParaRPr kumimoji="0" lang="es-GT" sz="1050" b="0" i="0" u="none" strike="noStrike" kern="1200" cap="none" spc="0" normalizeH="0" baseline="0" noProof="0" dirty="0">
              <a:ln>
                <a:noFill/>
              </a:ln>
              <a:solidFill>
                <a:srgbClr val="000000"/>
              </a:solidFill>
              <a:effectLst/>
              <a:uLnTx/>
              <a:uFillTx/>
              <a:latin typeface="AcuminConcept-SemiCondExtraLigh"/>
              <a:ea typeface="Calibri" panose="020F0502020204030204" pitchFamily="34" charset="0"/>
              <a:cs typeface="AcuminConcept-SemiCondExtraLigh"/>
            </a:endParaRPr>
          </a:p>
        </p:txBody>
      </p:sp>
    </p:spTree>
    <p:extLst>
      <p:ext uri="{BB962C8B-B14F-4D97-AF65-F5344CB8AC3E}">
        <p14:creationId xmlns:p14="http://schemas.microsoft.com/office/powerpoint/2010/main" val="249265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B460FD0C-F60E-2809-FCFE-A938AD3DD5F0}"/>
              </a:ext>
            </a:extLst>
          </p:cNvPr>
          <p:cNvSpPr>
            <a:spLocks noGrp="1"/>
          </p:cNvSpPr>
          <p:nvPr>
            <p:ph type="subTitle" idx="1"/>
          </p:nvPr>
        </p:nvSpPr>
        <p:spPr>
          <a:xfrm>
            <a:off x="668215" y="1837593"/>
            <a:ext cx="9999785" cy="456428"/>
          </a:xfrm>
        </p:spPr>
        <p:txBody>
          <a:bodyPr/>
          <a:lstStyle/>
          <a:p>
            <a:pPr lvl="0" algn="just"/>
            <a:r>
              <a:rPr lang="es-CR" dirty="0">
                <a:cs typeface="Arial" panose="020B0604020202020204" pitchFamily="34" charset="0"/>
              </a:rPr>
              <a:t>Indicación de los desafíos institucionales.</a:t>
            </a:r>
            <a:endParaRPr lang="es-GT" dirty="0">
              <a:cs typeface="Arial" panose="020B0604020202020204" pitchFamily="34" charset="0"/>
            </a:endParaRPr>
          </a:p>
          <a:p>
            <a:endParaRPr lang="es-GT"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B4099370-2D40-479A-9847-7DC8D70FF1CF}"/>
              </a:ext>
            </a:extLst>
          </p:cNvPr>
          <p:cNvSpPr txBox="1"/>
          <p:nvPr/>
        </p:nvSpPr>
        <p:spPr>
          <a:xfrm>
            <a:off x="1336958" y="494398"/>
            <a:ext cx="88392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CONCLUSIONES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7" name="Imagen 6">
            <a:extLst>
              <a:ext uri="{FF2B5EF4-FFF2-40B4-BE49-F238E27FC236}">
                <a16:creationId xmlns:a16="http://schemas.microsoft.com/office/drawing/2014/main" id="{8F709967-1769-4E43-BD90-6AD28EF65BF7}"/>
              </a:ext>
            </a:extLst>
          </p:cNvPr>
          <p:cNvPicPr>
            <a:picLocks noChangeAspect="1"/>
          </p:cNvPicPr>
          <p:nvPr/>
        </p:nvPicPr>
        <p:blipFill>
          <a:blip r:embed="rId2"/>
          <a:stretch>
            <a:fillRect/>
          </a:stretch>
        </p:blipFill>
        <p:spPr>
          <a:xfrm>
            <a:off x="11085613" y="5715000"/>
            <a:ext cx="965710" cy="1019908"/>
          </a:xfrm>
          <a:prstGeom prst="rect">
            <a:avLst/>
          </a:prstGeom>
          <a:ln>
            <a:noFill/>
          </a:ln>
          <a:effectLst>
            <a:outerShdw blurRad="292100" dist="139700" dir="2700000" algn="tl" rotWithShape="0">
              <a:srgbClr val="333333">
                <a:alpha val="65000"/>
              </a:srgbClr>
            </a:outerShdw>
          </a:effectLst>
        </p:spPr>
      </p:pic>
      <p:sp>
        <p:nvSpPr>
          <p:cNvPr id="8" name="CuadroTexto 7">
            <a:extLst>
              <a:ext uri="{FF2B5EF4-FFF2-40B4-BE49-F238E27FC236}">
                <a16:creationId xmlns:a16="http://schemas.microsoft.com/office/drawing/2014/main" id="{C7456007-6ACF-4E9A-8033-0E35E8BE332C}"/>
              </a:ext>
            </a:extLst>
          </p:cNvPr>
          <p:cNvSpPr txBox="1"/>
          <p:nvPr/>
        </p:nvSpPr>
        <p:spPr>
          <a:xfrm>
            <a:off x="522514" y="2299085"/>
            <a:ext cx="11204265" cy="4049122"/>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s-GT" sz="1800" b="0" i="0" u="none" strike="noStrike" kern="100" cap="none" spc="0" normalizeH="0" baseline="0" noProof="0" dirty="0">
                <a:ln>
                  <a:noFill/>
                </a:ln>
                <a:solidFill>
                  <a:prstClr val="black"/>
                </a:solidFill>
                <a:effectLst/>
                <a:uLnTx/>
                <a:uFillTx/>
                <a:latin typeface="+mn-lt"/>
                <a:ea typeface="Times New Roman" panose="02020603050405020304" pitchFamily="18" charset="0"/>
                <a:cs typeface="+mn-cs"/>
              </a:rPr>
              <a:t>Atender de forma eficiente la alta demanda de formación en materia de adquisiciones públicas</a:t>
            </a:r>
          </a:p>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s-GT" sz="1800" b="0" i="0" u="none" strike="noStrike" kern="100" cap="none" spc="0" normalizeH="0" baseline="0" noProof="0" dirty="0">
                <a:ln>
                  <a:noFill/>
                </a:ln>
                <a:solidFill>
                  <a:prstClr val="black"/>
                </a:solidFill>
                <a:effectLst/>
                <a:uLnTx/>
                <a:uFillTx/>
                <a:latin typeface="+mn-lt"/>
                <a:ea typeface="Times New Roman" panose="02020603050405020304" pitchFamily="18" charset="0"/>
                <a:cs typeface="+mn-cs"/>
              </a:rPr>
              <a:t>La limitación de los recursos tecnológicos es otro de los desafíos a enfrentar. Se necesita robustecer los servidores donde se aloja la plataforma de formación</a:t>
            </a:r>
            <a:r>
              <a:rPr lang="es-GT" sz="1800" kern="100" dirty="0">
                <a:solidFill>
                  <a:prstClr val="black"/>
                </a:solidFill>
                <a:latin typeface="+mn-lt"/>
                <a:ea typeface="Times New Roman" panose="02020603050405020304" pitchFamily="18" charset="0"/>
                <a:cs typeface="+mn-cs"/>
              </a:rPr>
              <a:t>.</a:t>
            </a:r>
            <a:endParaRPr kumimoji="0" lang="es-GT" sz="1800" b="0" i="0" u="none" strike="noStrike" kern="100" cap="none" spc="0" normalizeH="0" baseline="0" noProof="0" dirty="0">
              <a:ln>
                <a:noFill/>
              </a:ln>
              <a:solidFill>
                <a:prstClr val="black"/>
              </a:solidFill>
              <a:effectLst/>
              <a:uLnTx/>
              <a:uFillTx/>
              <a:latin typeface="+mn-lt"/>
              <a:ea typeface="Times New Roman" panose="02020603050405020304" pitchFamily="18" charset="0"/>
              <a:cs typeface="+mn-cs"/>
            </a:endParaRPr>
          </a:p>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s-ES_tradnl" sz="1800" b="0" i="0" u="none" strike="noStrike" kern="1200" cap="none" spc="0" normalizeH="0" baseline="0" noProof="0" dirty="0">
                <a:ln>
                  <a:noFill/>
                </a:ln>
                <a:solidFill>
                  <a:srgbClr val="000000"/>
                </a:solidFill>
                <a:effectLst/>
                <a:uLnTx/>
                <a:uFillTx/>
                <a:latin typeface="+mn-lt"/>
                <a:ea typeface="Times New Roman" panose="02020603050405020304" pitchFamily="18" charset="0"/>
                <a:cs typeface="AcuminConcept-SemiCondExtraLigh"/>
              </a:rPr>
              <a:t>Atender de forma eficiente la alta demanda de formación en materia de adquisiciones públicas. </a:t>
            </a:r>
          </a:p>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s-ES_tradnl" sz="1800" b="0" i="0" u="none" strike="noStrike" kern="1200" cap="none" spc="0" normalizeH="0" baseline="0" noProof="0" dirty="0">
                <a:ln>
                  <a:noFill/>
                </a:ln>
                <a:solidFill>
                  <a:srgbClr val="000000"/>
                </a:solidFill>
                <a:effectLst/>
                <a:uLnTx/>
                <a:uFillTx/>
                <a:latin typeface="+mn-lt"/>
                <a:ea typeface="Times New Roman" panose="02020603050405020304" pitchFamily="18" charset="0"/>
                <a:cs typeface="AcuminConcept-SemiCondExtraLigh"/>
              </a:rPr>
              <a:t>Ejecutar acciones de comunicación para mantener y posicionar la buena imagen de la institución y sus autoridades, por medio la divulgación de información clara y oportuna que permita al ciudadano enterarse de primera fuente.</a:t>
            </a:r>
            <a:endParaRPr kumimoji="0" lang="es-GT" sz="1800" b="0" i="0" u="none" strike="noStrike" kern="1200" cap="none" spc="0" normalizeH="0" baseline="0" noProof="0" dirty="0">
              <a:ln>
                <a:noFill/>
              </a:ln>
              <a:solidFill>
                <a:srgbClr val="000000"/>
              </a:solidFill>
              <a:effectLst/>
              <a:uLnTx/>
              <a:uFillTx/>
              <a:latin typeface="+mn-lt"/>
              <a:ea typeface="Calibri" panose="020F0502020204030204" pitchFamily="34" charset="0"/>
              <a:cs typeface="AcuminConcept-SemiCondExtraLigh"/>
            </a:endParaRPr>
          </a:p>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endParaRPr kumimoji="0" lang="es-GT" sz="1800" b="0" i="0" u="none" strike="noStrike" kern="1200" cap="none" spc="0" normalizeH="0" baseline="0" noProof="0" dirty="0">
              <a:ln>
                <a:noFill/>
              </a:ln>
              <a:solidFill>
                <a:srgbClr val="000000"/>
              </a:solidFill>
              <a:effectLst/>
              <a:uLnTx/>
              <a:uFillTx/>
              <a:latin typeface="AcuminConcept-SemiCondExtraLigh"/>
              <a:ea typeface="Calibri" panose="020F0502020204030204" pitchFamily="34" charset="0"/>
              <a:cs typeface="AcuminConcept-SemiCondExtraLigh"/>
            </a:endParaRPr>
          </a:p>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endParaRPr kumimoji="0" lang="es-GT" sz="1800" b="0" i="0" u="none" strike="noStrike" kern="1200" cap="none" spc="0" normalizeH="0" baseline="0" noProof="0" dirty="0">
              <a:ln>
                <a:noFill/>
              </a:ln>
              <a:solidFill>
                <a:srgbClr val="000000"/>
              </a:solidFill>
              <a:effectLst/>
              <a:uLnTx/>
              <a:uFillTx/>
              <a:latin typeface="AcuminConcept-SemiCondExtraLigh"/>
              <a:ea typeface="Calibri" panose="020F0502020204030204" pitchFamily="34" charset="0"/>
              <a:cs typeface="AcuminConcept-SemiCondExtraLigh"/>
            </a:endParaRPr>
          </a:p>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endParaRPr kumimoji="0" lang="es-GT" sz="1050" b="0" i="0" u="none" strike="noStrike" kern="1200" cap="none" spc="0" normalizeH="0" baseline="0" noProof="0" dirty="0">
              <a:ln>
                <a:noFill/>
              </a:ln>
              <a:solidFill>
                <a:srgbClr val="000000"/>
              </a:solidFill>
              <a:effectLst/>
              <a:uLnTx/>
              <a:uFillTx/>
              <a:latin typeface="AcuminConcept-SemiCondExtraLigh"/>
              <a:ea typeface="Calibri" panose="020F0502020204030204" pitchFamily="34" charset="0"/>
              <a:cs typeface="AcuminConcept-SemiCondExtraLigh"/>
            </a:endParaRPr>
          </a:p>
        </p:txBody>
      </p:sp>
    </p:spTree>
    <p:extLst>
      <p:ext uri="{BB962C8B-B14F-4D97-AF65-F5344CB8AC3E}">
        <p14:creationId xmlns:p14="http://schemas.microsoft.com/office/powerpoint/2010/main" val="26809980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9"/>
        <p:cNvGrpSpPr/>
        <p:nvPr/>
      </p:nvGrpSpPr>
      <p:grpSpPr>
        <a:xfrm>
          <a:off x="0" y="0"/>
          <a:ext cx="0" cy="0"/>
          <a:chOff x="0" y="0"/>
          <a:chExt cx="0" cy="0"/>
        </a:xfrm>
      </p:grpSpPr>
      <p:sp>
        <p:nvSpPr>
          <p:cNvPr id="130" name="Google Shape;130;p7"/>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1" name="Google Shape;131;p7"/>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22B11A5-C741-6C19-2D74-41BA55F05F48}"/>
              </a:ext>
            </a:extLst>
          </p:cNvPr>
          <p:cNvSpPr txBox="1"/>
          <p:nvPr/>
        </p:nvSpPr>
        <p:spPr>
          <a:xfrm>
            <a:off x="1364927" y="465059"/>
            <a:ext cx="8839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PRIMERA PARTE</a:t>
            </a:r>
          </a:p>
        </p:txBody>
      </p:sp>
      <p:pic>
        <p:nvPicPr>
          <p:cNvPr id="6" name="Imagen 5">
            <a:extLst>
              <a:ext uri="{FF2B5EF4-FFF2-40B4-BE49-F238E27FC236}">
                <a16:creationId xmlns:a16="http://schemas.microsoft.com/office/drawing/2014/main" id="{3A01C4BE-5062-4FDA-BE47-AE0BA6DF4A59}"/>
              </a:ext>
            </a:extLst>
          </p:cNvPr>
          <p:cNvPicPr>
            <a:picLocks noChangeAspect="1"/>
          </p:cNvPicPr>
          <p:nvPr/>
        </p:nvPicPr>
        <p:blipFill>
          <a:blip r:embed="rId2"/>
          <a:stretch>
            <a:fillRect/>
          </a:stretch>
        </p:blipFill>
        <p:spPr>
          <a:xfrm>
            <a:off x="7803402" y="1901556"/>
            <a:ext cx="3486886" cy="4491385"/>
          </a:xfrm>
          <a:prstGeom prst="rect">
            <a:avLst/>
          </a:prstGeom>
        </p:spPr>
      </p:pic>
      <p:sp>
        <p:nvSpPr>
          <p:cNvPr id="7" name="CuadroTexto 6">
            <a:extLst>
              <a:ext uri="{FF2B5EF4-FFF2-40B4-BE49-F238E27FC236}">
                <a16:creationId xmlns:a16="http://schemas.microsoft.com/office/drawing/2014/main" id="{D2912BE2-9004-4AFD-BF50-BE04E79B148D}"/>
              </a:ext>
            </a:extLst>
          </p:cNvPr>
          <p:cNvSpPr txBox="1"/>
          <p:nvPr/>
        </p:nvSpPr>
        <p:spPr>
          <a:xfrm>
            <a:off x="1097715" y="180653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altLang="es-GT" sz="2000" b="1" i="0" u="none" strike="noStrike" kern="1200" cap="none" spc="0" normalizeH="0" baseline="0" noProof="0" dirty="0">
                <a:ln>
                  <a:noFill/>
                </a:ln>
                <a:solidFill>
                  <a:prstClr val="black"/>
                </a:solidFill>
                <a:effectLst/>
                <a:uLnTx/>
                <a:uFillTx/>
                <a:latin typeface="Calibri" panose="020F0502020204030204"/>
                <a:ea typeface="+mn-ea"/>
                <a:cs typeface="+mn-cs"/>
              </a:rPr>
              <a:t>PRINCIPALES FUNCIONES DEL “MINFIN</a:t>
            </a:r>
            <a:r>
              <a:rPr kumimoji="0" lang="es-GT" altLang="es-GT" sz="2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s-GT" altLang="es-GT"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6BCBD16C-08A5-4BEA-A684-A0A9A2A555E7}"/>
              </a:ext>
            </a:extLst>
          </p:cNvPr>
          <p:cNvSpPr txBox="1"/>
          <p:nvPr/>
        </p:nvSpPr>
        <p:spPr>
          <a:xfrm>
            <a:off x="451213" y="2389672"/>
            <a:ext cx="7047345" cy="2800767"/>
          </a:xfrm>
          <a:prstGeom prst="rect">
            <a:avLst/>
          </a:prstGeom>
          <a:noFill/>
        </p:spPr>
        <p:txBody>
          <a:bodyPr wrap="square">
            <a:spAutoFit/>
          </a:bodyPr>
          <a:lstStyle/>
          <a:p>
            <a:pPr marL="457200"/>
            <a:endParaRPr lang="es-GT" sz="1600" kern="100" dirty="0">
              <a:effectLst/>
              <a:latin typeface="+mn-lt"/>
              <a:ea typeface="Calibri" panose="020F0502020204030204" pitchFamily="34" charset="0"/>
              <a:cs typeface="Times New Roman" panose="02020603050405020304" pitchFamily="18" charset="0"/>
            </a:endParaRPr>
          </a:p>
          <a:p>
            <a:pPr marL="342900" lvl="0" indent="-342900" algn="just">
              <a:buFont typeface="+mj-lt"/>
              <a:buAutoNum type="arabicPeriod"/>
            </a:pPr>
            <a:r>
              <a:rPr lang="es-MX" sz="1600" kern="100" dirty="0">
                <a:effectLst/>
                <a:latin typeface="+mn-lt"/>
                <a:ea typeface="Calibri" panose="020F0502020204030204" pitchFamily="34" charset="0"/>
                <a:cs typeface="Times New Roman" panose="02020603050405020304" pitchFamily="18" charset="0"/>
              </a:rPr>
              <a:t>Cumplir y hacer cumplir todo lo relativo al régimen jurídico hacendario del Estado; </a:t>
            </a:r>
            <a:endParaRPr lang="es-GT" sz="1600" kern="100" dirty="0">
              <a:effectLst/>
              <a:latin typeface="+mn-lt"/>
              <a:ea typeface="Calibri" panose="020F0502020204030204" pitchFamily="34" charset="0"/>
              <a:cs typeface="Times New Roman" panose="02020603050405020304" pitchFamily="18" charset="0"/>
            </a:endParaRPr>
          </a:p>
          <a:p>
            <a:pPr marL="342900" indent="-342900" algn="just">
              <a:buFont typeface="+mj-lt"/>
              <a:buAutoNum type="arabicPeriod"/>
            </a:pPr>
            <a:endParaRPr lang="es-GT" sz="1600" kern="100" dirty="0">
              <a:effectLst/>
              <a:latin typeface="+mn-lt"/>
              <a:ea typeface="Calibri" panose="020F0502020204030204" pitchFamily="34" charset="0"/>
              <a:cs typeface="Times New Roman" panose="02020603050405020304" pitchFamily="18" charset="0"/>
            </a:endParaRPr>
          </a:p>
          <a:p>
            <a:pPr marL="342900" lvl="0" indent="-342900" algn="just">
              <a:buFont typeface="+mj-lt"/>
              <a:buAutoNum type="arabicPeriod"/>
            </a:pPr>
            <a:r>
              <a:rPr lang="es-MX" sz="1600" kern="100" dirty="0">
                <a:effectLst/>
                <a:latin typeface="+mn-lt"/>
                <a:ea typeface="Calibri" panose="020F0502020204030204" pitchFamily="34" charset="0"/>
                <a:cs typeface="Times New Roman" panose="02020603050405020304" pitchFamily="18" charset="0"/>
              </a:rPr>
              <a:t>La recaudación y administración de los ingresos fiscales; </a:t>
            </a:r>
            <a:endParaRPr lang="es-GT" sz="1600" kern="100" dirty="0">
              <a:effectLst/>
              <a:latin typeface="+mn-lt"/>
              <a:ea typeface="Calibri" panose="020F0502020204030204" pitchFamily="34" charset="0"/>
              <a:cs typeface="Times New Roman" panose="02020603050405020304" pitchFamily="18" charset="0"/>
            </a:endParaRPr>
          </a:p>
          <a:p>
            <a:pPr marL="342900" indent="-342900" algn="just">
              <a:buFont typeface="+mj-lt"/>
              <a:buAutoNum type="arabicPeriod"/>
            </a:pPr>
            <a:endParaRPr lang="es-GT" sz="1600" kern="100" dirty="0">
              <a:latin typeface="+mn-lt"/>
              <a:ea typeface="Calibri" panose="020F0502020204030204" pitchFamily="34" charset="0"/>
              <a:cs typeface="Times New Roman" panose="02020603050405020304" pitchFamily="18" charset="0"/>
            </a:endParaRPr>
          </a:p>
          <a:p>
            <a:pPr marL="342900" indent="-342900" algn="just">
              <a:buFont typeface="+mj-lt"/>
              <a:buAutoNum type="arabicPeriod"/>
            </a:pPr>
            <a:r>
              <a:rPr lang="es-MX" sz="1600" kern="100" dirty="0">
                <a:effectLst/>
                <a:latin typeface="+mn-lt"/>
                <a:ea typeface="Calibri" panose="020F0502020204030204" pitchFamily="34" charset="0"/>
                <a:cs typeface="Times New Roman" panose="02020603050405020304" pitchFamily="18" charset="0"/>
              </a:rPr>
              <a:t>La gestión de financiamiento interno y externo; </a:t>
            </a:r>
            <a:endParaRPr lang="es-GT" sz="1600" kern="100" dirty="0">
              <a:effectLst/>
              <a:latin typeface="+mn-lt"/>
              <a:ea typeface="Calibri" panose="020F0502020204030204" pitchFamily="34" charset="0"/>
              <a:cs typeface="Times New Roman" panose="02020603050405020304" pitchFamily="18" charset="0"/>
            </a:endParaRPr>
          </a:p>
          <a:p>
            <a:pPr marL="342900" indent="-342900" algn="just">
              <a:buFont typeface="+mj-lt"/>
              <a:buAutoNum type="arabicPeriod"/>
            </a:pPr>
            <a:endParaRPr lang="es-GT" sz="1600" kern="100" dirty="0">
              <a:latin typeface="+mn-lt"/>
              <a:ea typeface="Calibri" panose="020F0502020204030204" pitchFamily="34" charset="0"/>
              <a:cs typeface="Times New Roman" panose="02020603050405020304" pitchFamily="18" charset="0"/>
            </a:endParaRPr>
          </a:p>
          <a:p>
            <a:pPr marL="342900" indent="-342900" algn="just">
              <a:buFont typeface="+mj-lt"/>
              <a:buAutoNum type="arabicPeriod"/>
            </a:pPr>
            <a:r>
              <a:rPr lang="es-MX" sz="1600" kern="100" dirty="0">
                <a:effectLst/>
                <a:latin typeface="+mn-lt"/>
                <a:ea typeface="Calibri" panose="020F0502020204030204" pitchFamily="34" charset="0"/>
                <a:cs typeface="Times New Roman" panose="02020603050405020304" pitchFamily="18" charset="0"/>
              </a:rPr>
              <a:t>La ejecución presupuestaria; </a:t>
            </a:r>
            <a:endParaRPr lang="es-GT" sz="1600" kern="100" dirty="0">
              <a:effectLst/>
              <a:latin typeface="+mn-lt"/>
              <a:ea typeface="Calibri" panose="020F0502020204030204" pitchFamily="34" charset="0"/>
              <a:cs typeface="Times New Roman" panose="02020603050405020304" pitchFamily="18" charset="0"/>
            </a:endParaRPr>
          </a:p>
          <a:p>
            <a:pPr marL="342900" indent="-342900" algn="just">
              <a:buFont typeface="+mj-lt"/>
              <a:buAutoNum type="arabicPeriod"/>
            </a:pPr>
            <a:endParaRPr lang="es-GT" sz="1600" kern="100" dirty="0">
              <a:effectLst/>
              <a:latin typeface="+mn-lt"/>
              <a:ea typeface="Calibri" panose="020F0502020204030204" pitchFamily="34" charset="0"/>
              <a:cs typeface="Times New Roman" panose="02020603050405020304" pitchFamily="18" charset="0"/>
            </a:endParaRPr>
          </a:p>
          <a:p>
            <a:pPr marL="342900" lvl="0" indent="-342900" algn="just">
              <a:buFont typeface="+mj-lt"/>
              <a:buAutoNum type="arabicPeriod"/>
            </a:pPr>
            <a:r>
              <a:rPr lang="es-MX" sz="1600" kern="100" dirty="0">
                <a:effectLst/>
                <a:latin typeface="+mn-lt"/>
                <a:ea typeface="Calibri" panose="020F0502020204030204" pitchFamily="34" charset="0"/>
                <a:cs typeface="Times New Roman" panose="02020603050405020304" pitchFamily="18" charset="0"/>
              </a:rPr>
              <a:t>El registro y control de los bienes, que constituyen el patrimonio del Estado.</a:t>
            </a:r>
            <a:endParaRPr lang="es-GT" sz="1600" kern="1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6050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924A665-0D9F-498B-B539-44D5FC28B6A4}"/>
              </a:ext>
            </a:extLst>
          </p:cNvPr>
          <p:cNvSpPr txBox="1"/>
          <p:nvPr/>
        </p:nvSpPr>
        <p:spPr>
          <a:xfrm>
            <a:off x="5573486" y="1633376"/>
            <a:ext cx="615696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PARTE EJECUCIÓN PRESUPUESTARIA</a:t>
            </a:r>
            <a:br>
              <a:rPr kumimoji="0" lang="es-GT"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s-GT"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(PARTE GENERAL)</a:t>
            </a:r>
          </a:p>
        </p:txBody>
      </p:sp>
      <p:sp>
        <p:nvSpPr>
          <p:cNvPr id="8" name="Rectángulo 7">
            <a:extLst>
              <a:ext uri="{FF2B5EF4-FFF2-40B4-BE49-F238E27FC236}">
                <a16:creationId xmlns:a16="http://schemas.microsoft.com/office/drawing/2014/main" id="{BCCFACEC-D3E4-B9F9-6B48-D24BB706FB57}"/>
              </a:ext>
            </a:extLst>
          </p:cNvPr>
          <p:cNvSpPr/>
          <p:nvPr/>
        </p:nvSpPr>
        <p:spPr>
          <a:xfrm>
            <a:off x="260155" y="218529"/>
            <a:ext cx="1489166" cy="670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n 8">
            <a:extLst>
              <a:ext uri="{FF2B5EF4-FFF2-40B4-BE49-F238E27FC236}">
                <a16:creationId xmlns:a16="http://schemas.microsoft.com/office/drawing/2014/main" id="{8E178D48-46A8-E4F3-EC48-645BC9243270}"/>
              </a:ext>
            </a:extLst>
          </p:cNvPr>
          <p:cNvPicPr>
            <a:picLocks noChangeAspect="1"/>
          </p:cNvPicPr>
          <p:nvPr/>
        </p:nvPicPr>
        <p:blipFill>
          <a:blip r:embed="rId3"/>
          <a:stretch>
            <a:fillRect/>
          </a:stretch>
        </p:blipFill>
        <p:spPr>
          <a:xfrm>
            <a:off x="349890" y="263916"/>
            <a:ext cx="1309695" cy="579786"/>
          </a:xfrm>
          <a:prstGeom prst="rect">
            <a:avLst/>
          </a:prstGeom>
        </p:spPr>
      </p:pic>
    </p:spTree>
    <p:extLst>
      <p:ext uri="{BB962C8B-B14F-4D97-AF65-F5344CB8AC3E}">
        <p14:creationId xmlns:p14="http://schemas.microsoft.com/office/powerpoint/2010/main" val="152869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22B11A5-C741-6C19-2D74-41BA55F05F48}"/>
              </a:ext>
            </a:extLst>
          </p:cNvPr>
          <p:cNvSpPr txBox="1"/>
          <p:nvPr/>
        </p:nvSpPr>
        <p:spPr>
          <a:xfrm>
            <a:off x="1382512" y="468020"/>
            <a:ext cx="8839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SEGUNDA PARTE</a:t>
            </a:r>
          </a:p>
        </p:txBody>
      </p:sp>
      <p:pic>
        <p:nvPicPr>
          <p:cNvPr id="3" name="Imagen 2">
            <a:extLst>
              <a:ext uri="{FF2B5EF4-FFF2-40B4-BE49-F238E27FC236}">
                <a16:creationId xmlns:a16="http://schemas.microsoft.com/office/drawing/2014/main" id="{3312E26C-156A-4B77-8462-08768EB17930}"/>
              </a:ext>
            </a:extLst>
          </p:cNvPr>
          <p:cNvPicPr>
            <a:picLocks noChangeAspect="1"/>
          </p:cNvPicPr>
          <p:nvPr/>
        </p:nvPicPr>
        <p:blipFill>
          <a:blip r:embed="rId2"/>
          <a:stretch>
            <a:fillRect/>
          </a:stretch>
        </p:blipFill>
        <p:spPr>
          <a:xfrm>
            <a:off x="11085613" y="5715000"/>
            <a:ext cx="965710" cy="1019908"/>
          </a:xfrm>
          <a:prstGeom prst="rect">
            <a:avLst/>
          </a:prstGeom>
          <a:ln>
            <a:noFill/>
          </a:ln>
          <a:effectLst>
            <a:outerShdw blurRad="292100" dist="139700" dir="2700000" algn="tl" rotWithShape="0">
              <a:srgbClr val="333333">
                <a:alpha val="65000"/>
              </a:srgbClr>
            </a:outerShdw>
          </a:effectLst>
        </p:spPr>
      </p:pic>
      <p:pic>
        <p:nvPicPr>
          <p:cNvPr id="11" name="Imagen 10">
            <a:extLst>
              <a:ext uri="{FF2B5EF4-FFF2-40B4-BE49-F238E27FC236}">
                <a16:creationId xmlns:a16="http://schemas.microsoft.com/office/drawing/2014/main" id="{AD109D1D-A09F-4C12-981E-CC730C9F1258}"/>
              </a:ext>
            </a:extLst>
          </p:cNvPr>
          <p:cNvPicPr>
            <a:picLocks noChangeAspect="1"/>
          </p:cNvPicPr>
          <p:nvPr/>
        </p:nvPicPr>
        <p:blipFill>
          <a:blip r:embed="rId3"/>
          <a:stretch>
            <a:fillRect/>
          </a:stretch>
        </p:blipFill>
        <p:spPr>
          <a:xfrm>
            <a:off x="1382512" y="1656273"/>
            <a:ext cx="8839200" cy="4741211"/>
          </a:xfrm>
          <a:prstGeom prst="rect">
            <a:avLst/>
          </a:prstGeom>
        </p:spPr>
      </p:pic>
    </p:spTree>
    <p:extLst>
      <p:ext uri="{BB962C8B-B14F-4D97-AF65-F5344CB8AC3E}">
        <p14:creationId xmlns:p14="http://schemas.microsoft.com/office/powerpoint/2010/main" val="1661107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58C275C-8B14-4B75-AB6E-0549E22DCEF8}"/>
              </a:ext>
            </a:extLst>
          </p:cNvPr>
          <p:cNvSpPr txBox="1"/>
          <p:nvPr/>
        </p:nvSpPr>
        <p:spPr>
          <a:xfrm>
            <a:off x="1382512" y="468020"/>
            <a:ext cx="8839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SEGUNDA PARTE</a:t>
            </a:r>
          </a:p>
        </p:txBody>
      </p:sp>
      <p:pic>
        <p:nvPicPr>
          <p:cNvPr id="12" name="Imagen 11">
            <a:extLst>
              <a:ext uri="{FF2B5EF4-FFF2-40B4-BE49-F238E27FC236}">
                <a16:creationId xmlns:a16="http://schemas.microsoft.com/office/drawing/2014/main" id="{3283990D-B097-4877-B7C5-F6AAC3D111B3}"/>
              </a:ext>
            </a:extLst>
          </p:cNvPr>
          <p:cNvPicPr>
            <a:picLocks noChangeAspect="1"/>
          </p:cNvPicPr>
          <p:nvPr/>
        </p:nvPicPr>
        <p:blipFill>
          <a:blip r:embed="rId2"/>
          <a:stretch>
            <a:fillRect/>
          </a:stretch>
        </p:blipFill>
        <p:spPr>
          <a:xfrm>
            <a:off x="11085613" y="5715000"/>
            <a:ext cx="965710" cy="1019908"/>
          </a:xfrm>
          <a:prstGeom prst="rect">
            <a:avLst/>
          </a:prstGeom>
          <a:ln>
            <a:noFill/>
          </a:ln>
          <a:effectLst>
            <a:outerShdw blurRad="292100" dist="139700" dir="2700000" algn="tl" rotWithShape="0">
              <a:srgbClr val="333333">
                <a:alpha val="65000"/>
              </a:srgbClr>
            </a:outerShdw>
          </a:effectLst>
        </p:spPr>
      </p:pic>
      <p:pic>
        <p:nvPicPr>
          <p:cNvPr id="20" name="Imagen 19">
            <a:extLst>
              <a:ext uri="{FF2B5EF4-FFF2-40B4-BE49-F238E27FC236}">
                <a16:creationId xmlns:a16="http://schemas.microsoft.com/office/drawing/2014/main" id="{3E73546F-51C0-4D73-87EE-F9AA66CB46EA}"/>
              </a:ext>
            </a:extLst>
          </p:cNvPr>
          <p:cNvPicPr>
            <a:picLocks noChangeAspect="1"/>
          </p:cNvPicPr>
          <p:nvPr/>
        </p:nvPicPr>
        <p:blipFill>
          <a:blip r:embed="rId3"/>
          <a:stretch>
            <a:fillRect/>
          </a:stretch>
        </p:blipFill>
        <p:spPr>
          <a:xfrm>
            <a:off x="1642552" y="2834507"/>
            <a:ext cx="7538770" cy="3378735"/>
          </a:xfrm>
          <a:prstGeom prst="rect">
            <a:avLst/>
          </a:prstGeom>
        </p:spPr>
      </p:pic>
      <p:sp>
        <p:nvSpPr>
          <p:cNvPr id="22" name="CuadroTexto 21">
            <a:extLst>
              <a:ext uri="{FF2B5EF4-FFF2-40B4-BE49-F238E27FC236}">
                <a16:creationId xmlns:a16="http://schemas.microsoft.com/office/drawing/2014/main" id="{E5A2C568-641E-42BA-8D16-29DBE115FAB7}"/>
              </a:ext>
            </a:extLst>
          </p:cNvPr>
          <p:cNvSpPr txBox="1"/>
          <p:nvPr/>
        </p:nvSpPr>
        <p:spPr>
          <a:xfrm>
            <a:off x="909270" y="1964794"/>
            <a:ext cx="622433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Calibri" panose="020F0502020204030204"/>
                <a:ea typeface="+mn-ea"/>
                <a:cs typeface="+mn-cs"/>
              </a:rPr>
              <a:t>2. Gráfica y descripción del porcentaje de ejecución. </a:t>
            </a:r>
            <a:endParaRPr kumimoji="0" lang="es-GT"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87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58C275C-8B14-4B75-AB6E-0549E22DCEF8}"/>
              </a:ext>
            </a:extLst>
          </p:cNvPr>
          <p:cNvSpPr txBox="1"/>
          <p:nvPr/>
        </p:nvSpPr>
        <p:spPr>
          <a:xfrm>
            <a:off x="1382512" y="468020"/>
            <a:ext cx="8839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SEGUNDA PARTE</a:t>
            </a:r>
          </a:p>
        </p:txBody>
      </p:sp>
      <p:pic>
        <p:nvPicPr>
          <p:cNvPr id="12" name="Imagen 11">
            <a:extLst>
              <a:ext uri="{FF2B5EF4-FFF2-40B4-BE49-F238E27FC236}">
                <a16:creationId xmlns:a16="http://schemas.microsoft.com/office/drawing/2014/main" id="{3283990D-B097-4877-B7C5-F6AAC3D111B3}"/>
              </a:ext>
            </a:extLst>
          </p:cNvPr>
          <p:cNvPicPr>
            <a:picLocks noChangeAspect="1"/>
          </p:cNvPicPr>
          <p:nvPr/>
        </p:nvPicPr>
        <p:blipFill>
          <a:blip r:embed="rId2"/>
          <a:stretch>
            <a:fillRect/>
          </a:stretch>
        </p:blipFill>
        <p:spPr>
          <a:xfrm>
            <a:off x="11085613" y="5715000"/>
            <a:ext cx="965710" cy="1019908"/>
          </a:xfrm>
          <a:prstGeom prst="rect">
            <a:avLst/>
          </a:prstGeom>
          <a:ln>
            <a:noFill/>
          </a:ln>
          <a:effectLst>
            <a:outerShdw blurRad="292100" dist="139700" dir="2700000" algn="tl" rotWithShape="0">
              <a:srgbClr val="333333">
                <a:alpha val="65000"/>
              </a:srgbClr>
            </a:outerShdw>
          </a:effectLst>
        </p:spPr>
      </p:pic>
      <p:pic>
        <p:nvPicPr>
          <p:cNvPr id="2" name="Imagen 1">
            <a:extLst>
              <a:ext uri="{FF2B5EF4-FFF2-40B4-BE49-F238E27FC236}">
                <a16:creationId xmlns:a16="http://schemas.microsoft.com/office/drawing/2014/main" id="{82FD057F-512D-4A94-B7E0-871C0CDA1693}"/>
              </a:ext>
            </a:extLst>
          </p:cNvPr>
          <p:cNvPicPr>
            <a:picLocks noChangeAspect="1"/>
          </p:cNvPicPr>
          <p:nvPr/>
        </p:nvPicPr>
        <p:blipFill>
          <a:blip r:embed="rId3"/>
          <a:stretch>
            <a:fillRect/>
          </a:stretch>
        </p:blipFill>
        <p:spPr>
          <a:xfrm>
            <a:off x="1615316" y="1970370"/>
            <a:ext cx="8724783" cy="3744629"/>
          </a:xfrm>
          <a:prstGeom prst="rect">
            <a:avLst/>
          </a:prstGeom>
        </p:spPr>
      </p:pic>
    </p:spTree>
    <p:extLst>
      <p:ext uri="{BB962C8B-B14F-4D97-AF65-F5344CB8AC3E}">
        <p14:creationId xmlns:p14="http://schemas.microsoft.com/office/powerpoint/2010/main" val="3820872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58C275C-8B14-4B75-AB6E-0549E22DCEF8}"/>
              </a:ext>
            </a:extLst>
          </p:cNvPr>
          <p:cNvSpPr txBox="1"/>
          <p:nvPr/>
        </p:nvSpPr>
        <p:spPr>
          <a:xfrm>
            <a:off x="1382512" y="468020"/>
            <a:ext cx="8839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2800" b="1" i="0" u="none" strike="noStrike" kern="1200" cap="none" spc="0" normalizeH="0" baseline="0" noProof="0" dirty="0">
                <a:ln>
                  <a:noFill/>
                </a:ln>
                <a:solidFill>
                  <a:srgbClr val="002060"/>
                </a:solidFill>
                <a:effectLst/>
                <a:uLnTx/>
                <a:uFillTx/>
                <a:latin typeface="+mn-lt"/>
                <a:ea typeface="+mn-ea"/>
                <a:cs typeface="Arial" panose="020B0604020202020204" pitchFamily="34" charset="0"/>
              </a:rPr>
              <a:t>SEGUNDA PARTE</a:t>
            </a:r>
          </a:p>
        </p:txBody>
      </p:sp>
      <p:pic>
        <p:nvPicPr>
          <p:cNvPr id="12" name="Imagen 11">
            <a:extLst>
              <a:ext uri="{FF2B5EF4-FFF2-40B4-BE49-F238E27FC236}">
                <a16:creationId xmlns:a16="http://schemas.microsoft.com/office/drawing/2014/main" id="{3283990D-B097-4877-B7C5-F6AAC3D111B3}"/>
              </a:ext>
            </a:extLst>
          </p:cNvPr>
          <p:cNvPicPr>
            <a:picLocks noChangeAspect="1"/>
          </p:cNvPicPr>
          <p:nvPr/>
        </p:nvPicPr>
        <p:blipFill>
          <a:blip r:embed="rId2"/>
          <a:stretch>
            <a:fillRect/>
          </a:stretch>
        </p:blipFill>
        <p:spPr>
          <a:xfrm>
            <a:off x="11085613" y="5715000"/>
            <a:ext cx="965710" cy="1019908"/>
          </a:xfrm>
          <a:prstGeom prst="rect">
            <a:avLst/>
          </a:prstGeom>
          <a:ln>
            <a:noFill/>
          </a:ln>
          <a:effectLst>
            <a:outerShdw blurRad="292100" dist="139700" dir="2700000" algn="tl" rotWithShape="0">
              <a:srgbClr val="333333">
                <a:alpha val="65000"/>
              </a:srgbClr>
            </a:outerShdw>
          </a:effectLst>
        </p:spPr>
      </p:pic>
      <p:sp>
        <p:nvSpPr>
          <p:cNvPr id="6" name="CuadroTexto 5">
            <a:extLst>
              <a:ext uri="{FF2B5EF4-FFF2-40B4-BE49-F238E27FC236}">
                <a16:creationId xmlns:a16="http://schemas.microsoft.com/office/drawing/2014/main" id="{B06AE5BC-F653-406A-94EF-27A5C0184A1A}"/>
              </a:ext>
            </a:extLst>
          </p:cNvPr>
          <p:cNvSpPr txBox="1"/>
          <p:nvPr/>
        </p:nvSpPr>
        <p:spPr>
          <a:xfrm>
            <a:off x="1010652" y="1679548"/>
            <a:ext cx="9946105" cy="50783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El grupo de gasto 100 “Servicios no personales”, </a:t>
            </a:r>
            <a:r>
              <a:rPr kumimoji="0" lang="es-MX" sz="1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tiene el segundo lugar en asignación presupuestaria, y la ejecución del mismo fue del 84.69% para el presente ejercicio fiscal.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algn="just">
              <a:buClrTx/>
              <a:defRPr/>
            </a:pPr>
            <a:r>
              <a:rPr kumimoji="0" lang="es-MX" sz="18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Derivado que el Grupo 200 “Materiales y suministros” y el 300 “Propiedad, planta, equipo e intangibles”, </a:t>
            </a:r>
            <a:r>
              <a:rPr kumimoji="0" lang="es-MX" sz="1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tienen como objeto de gasto, procesos administrativos de compras con plazos establecidos, por lo que cuentan con el menor porcentaje de ejecución, siendo el 85.99% y 75.30% respectivamente.</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MX" sz="1800" kern="1200" dirty="0">
              <a:solidFill>
                <a:prstClr val="black"/>
              </a:solidFill>
              <a:latin typeface="+mn-lt"/>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El grupo 400 “Transferencias corrientes” </a:t>
            </a:r>
            <a:r>
              <a:rPr kumimoji="0" lang="es-MX" sz="1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ha ejecutado el 88.53% del presupuesto vigente; dentro del mismo se encuentra el gasto para el pago de prestaciones laborales, siendo atendido en su totalidad todos los expedientes del personal que se ha retirado voluntariamente de este Ministerio en el transcurso del presente año.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El Grupo 900 “Asignaciones globales”</a:t>
            </a:r>
            <a:r>
              <a:rPr kumimoji="0" lang="es-MX" sz="1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ha llegado al 78.28% de la ejecución, derivado del pago de sentencias judiciales de las jurisdicciones respectivas relacionadas a demandas legales realizadas al Ministerio de Finanzas Públicas.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370547"/>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1646</TotalTime>
  <Words>3001</Words>
  <Application>Microsoft Office PowerPoint</Application>
  <PresentationFormat>Panorámica</PresentationFormat>
  <Paragraphs>205</Paragraphs>
  <Slides>35</Slides>
  <Notes>2</Notes>
  <HiddenSlides>0</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35</vt:i4>
      </vt:variant>
    </vt:vector>
  </HeadingPairs>
  <TitlesOfParts>
    <vt:vector size="45" baseType="lpstr">
      <vt:lpstr>Montserrat</vt:lpstr>
      <vt:lpstr>Arial</vt:lpstr>
      <vt:lpstr>Montserrat SemiBold</vt:lpstr>
      <vt:lpstr>Times New Roman</vt:lpstr>
      <vt:lpstr>AcuminConcept-SemiCondExtraLigh</vt:lpstr>
      <vt:lpstr>Symbol</vt:lpstr>
      <vt:lpstr>Calibri Light</vt:lpstr>
      <vt:lpstr>Calibri</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Mac SCSP</dc:creator>
  <cp:lastModifiedBy>Sarai Lopez Sandoval</cp:lastModifiedBy>
  <cp:revision>33</cp:revision>
  <cp:lastPrinted>2023-12-27T20:17:18Z</cp:lastPrinted>
  <dcterms:created xsi:type="dcterms:W3CDTF">2023-08-16T22:07:49Z</dcterms:created>
  <dcterms:modified xsi:type="dcterms:W3CDTF">2023-12-27T20:47:22Z</dcterms:modified>
</cp:coreProperties>
</file>