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15" r:id="rId3"/>
    <p:sldId id="496" r:id="rId4"/>
    <p:sldId id="502" r:id="rId5"/>
    <p:sldId id="503" r:id="rId6"/>
    <p:sldId id="504" r:id="rId7"/>
    <p:sldId id="505" r:id="rId8"/>
    <p:sldId id="506" r:id="rId9"/>
    <p:sldId id="507" r:id="rId10"/>
    <p:sldId id="508" r:id="rId11"/>
    <p:sldId id="509" r:id="rId12"/>
    <p:sldId id="510" r:id="rId13"/>
    <p:sldId id="313" r:id="rId1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8B"/>
    <a:srgbClr val="003353"/>
    <a:srgbClr val="0D3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/>
    <p:restoredTop sz="96405"/>
  </p:normalViewPr>
  <p:slideViewPr>
    <p:cSldViewPr snapToGrid="0" snapToObjects="1">
      <p:cViewPr varScale="1">
        <p:scale>
          <a:sx n="174" d="100"/>
          <a:sy n="174" d="100"/>
        </p:scale>
        <p:origin x="18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0.%20RECIENTES%2017.09\Actualizaci&#243;n%20MRC%202Q\2Q%20INFORME\94.%20Tablas%20y%20gr&#225;ficas%202Q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%20Flores\Desktop\Tablas%20y%20gr&#225;ficas%202Q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0.%20RECIENTES%2017.09\Actualizaci&#243;n%20MRC%202Q\2Q%20INFORME\94.%20Tablas%20y%20gr&#225;ficas%202Q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0.%20RECIENTES%2017.09\Actualizaci&#243;n%20MRC%202Q\2Q%20INFORME\94.%20Tablas%20y%20gr&#225;ficas%202Q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0.%20RECIENTES%2017.09\Actualizaci&#243;n%20MRC%202Q\2Q%20INFORME\94.%20Tablas%20y%20gr&#225;ficas%202Q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0.%20RECIENTES%2017.09\Actualizaci&#243;n%20MRC%202Q\2Q%20INFORME\94.%20Tablas%20y%20gr&#225;ficas%202Q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0.%20RECIENTES%2017.09\Actualizaci&#243;n%20MRC%202Q\2Q%20INFORME\94.%20Tablas%20y%20gr&#225;ficas%202Q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003353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335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8D2-5A49-9C31-C6F07FA1C93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8D2-5A49-9C31-C6F07FA1C93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8D2-5A49-9C31-C6F07FA1C938}"/>
              </c:ext>
            </c:extLst>
          </c:dPt>
          <c:dLbls>
            <c:dLbl>
              <c:idx val="0"/>
              <c:layout>
                <c:manualLayout>
                  <c:x val="3.1588018560562342E-2"/>
                  <c:y val="-0.42936434804614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D2-5A49-9C31-C6F07FA1C938}"/>
                </c:ext>
              </c:extLst>
            </c:dLbl>
            <c:dLbl>
              <c:idx val="1"/>
              <c:layout>
                <c:manualLayout>
                  <c:x val="3.1084685711958542E-2"/>
                  <c:y val="-0.29469102980810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D2-5A49-9C31-C6F07FA1C938}"/>
                </c:ext>
              </c:extLst>
            </c:dLbl>
            <c:dLbl>
              <c:idx val="2"/>
              <c:layout>
                <c:manualLayout>
                  <c:x val="2.6507645661191532E-2"/>
                  <c:y val="-0.222490860287667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D2-5A49-9C31-C6F07FA1C9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568B"/>
                    </a:solidFill>
                    <a:latin typeface="Montserrat" pitchFamily="2" charset="77"/>
                    <a:ea typeface="+mn-ea"/>
                    <a:cs typeface="Arial" panose="020B0604020202020204" pitchFamily="34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('PG. Vigente y readecuado'!$E$4,'PG. Vigente y readecuado'!$F$4,'PG. Vigente y readecuado'!$H$4)</c:f>
              <c:strCache>
                <c:ptCount val="3"/>
                <c:pt idx="0">
                  <c:v>Presupuesto vigente ajustado*</c:v>
                </c:pt>
                <c:pt idx="1">
                  <c:v>Ejecutado</c:v>
                </c:pt>
                <c:pt idx="2">
                  <c:v>Presupuesto por ejecutar**</c:v>
                </c:pt>
              </c:strCache>
            </c:strRef>
          </c:cat>
          <c:val>
            <c:numRef>
              <c:f>('PG. Vigente y readecuado'!$E$5,'PG. Vigente y readecuado'!$F$5,'PG. Vigente y readecuado'!$H$5)</c:f>
              <c:numCache>
                <c:formatCode>#,##0.0</c:formatCode>
                <c:ptCount val="3"/>
                <c:pt idx="0">
                  <c:v>94354</c:v>
                </c:pt>
                <c:pt idx="1">
                  <c:v>57608.39</c:v>
                </c:pt>
                <c:pt idx="2">
                  <c:v>36745.61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D2-5A49-9C31-C6F07FA1C9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64067967"/>
        <c:axId val="1816029743"/>
        <c:axId val="0"/>
      </c:bar3DChart>
      <c:catAx>
        <c:axId val="1864067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Montserrat" pitchFamily="2" charset="77"/>
                <a:ea typeface="+mn-ea"/>
                <a:cs typeface="Arial" panose="020B0604020202020204" pitchFamily="34" charset="0"/>
              </a:defRPr>
            </a:pPr>
            <a:endParaRPr lang="es-GT"/>
          </a:p>
        </c:txPr>
        <c:crossAx val="1816029743"/>
        <c:crosses val="autoZero"/>
        <c:auto val="1"/>
        <c:lblAlgn val="ctr"/>
        <c:lblOffset val="100"/>
        <c:noMultiLvlLbl val="0"/>
      </c:catAx>
      <c:valAx>
        <c:axId val="1816029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Montserrat" pitchFamily="2" charset="77"/>
                <a:ea typeface="+mn-ea"/>
                <a:cs typeface="Arial" panose="020B0604020202020204" pitchFamily="34" charset="0"/>
              </a:defRPr>
            </a:pPr>
            <a:endParaRPr lang="es-GT"/>
          </a:p>
        </c:txPr>
        <c:crossAx val="1864067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ontserrat" pitchFamily="2" charset="77"/>
          <a:cs typeface="Arial" panose="020B0604020202020204" pitchFamily="34" charset="0"/>
        </a:defRPr>
      </a:pPr>
      <a:endParaRPr lang="es-G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335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79-8A46-863F-7EE6C3927955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79-8A46-863F-7EE6C3927955}"/>
              </c:ext>
            </c:extLst>
          </c:dPt>
          <c:dLbls>
            <c:dLbl>
              <c:idx val="0"/>
              <c:layout>
                <c:manualLayout>
                  <c:x val="2.1190054913681894E-3"/>
                  <c:y val="-2.244734831589685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79-8A46-863F-7EE6C3927955}"/>
                </c:ext>
              </c:extLst>
            </c:dLbl>
            <c:dLbl>
              <c:idx val="1"/>
              <c:layout>
                <c:manualLayout>
                  <c:x val="2.6016779236525556E-2"/>
                  <c:y val="-0.107654532527236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79-8A46-863F-7EE6C39279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000" b="1" i="0" u="none" strike="noStrike" kern="1200" baseline="0">
                    <a:solidFill>
                      <a:srgbClr val="0070C0"/>
                    </a:solidFill>
                    <a:latin typeface="Montserrat" pitchFamily="2" charset="77"/>
                    <a:ea typeface="+mn-ea"/>
                    <a:cs typeface="Arial" panose="020B0604020202020204" pitchFamily="34" charset="0"/>
                  </a:defRPr>
                </a:pPr>
                <a:endParaRPr lang="es-G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('PG. Porcentaje de ejecución'!$E$11,'PG. Porcentaje de ejecución'!$G$11)</c:f>
              <c:strCache>
                <c:ptCount val="2"/>
                <c:pt idx="0">
                  <c:v>Ejecutado*</c:v>
                </c:pt>
                <c:pt idx="1">
                  <c:v>Saldo por ejecutar*</c:v>
                </c:pt>
              </c:strCache>
            </c:strRef>
          </c:cat>
          <c:val>
            <c:numRef>
              <c:f>('PG. Porcentaje de ejecución'!$E$12,'PG. Porcentaje de ejecución'!$G$12)</c:f>
              <c:numCache>
                <c:formatCode>0.0%</c:formatCode>
                <c:ptCount val="2"/>
                <c:pt idx="0">
                  <c:v>0.6105558852830828</c:v>
                </c:pt>
                <c:pt idx="1">
                  <c:v>0.38944411471691714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79-8A46-863F-7EE6C392795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Montserrat" pitchFamily="2" charset="77"/>
              <a:ea typeface="+mn-ea"/>
              <a:cs typeface="Arial" panose="020B0604020202020204" pitchFamily="34" charset="0"/>
            </a:defRPr>
          </a:pPr>
          <a:endParaRPr lang="es-G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Montserrat" pitchFamily="2" charset="77"/>
          <a:cs typeface="Arial" panose="020B0604020202020204" pitchFamily="34" charset="0"/>
        </a:defRPr>
      </a:pPr>
      <a:endParaRPr lang="es-G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822501779114339E-2"/>
          <c:y val="3.5611173904376479E-2"/>
          <c:w val="0.91214251279814518"/>
          <c:h val="0.875927050370055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'OE. General'!$C$24</c:f>
              <c:strCache>
                <c:ptCount val="1"/>
                <c:pt idx="0">
                  <c:v>Vigente ajustado*</c:v>
                </c:pt>
              </c:strCache>
            </c:strRef>
          </c:tx>
          <c:spPr>
            <a:solidFill>
              <a:srgbClr val="00335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5896320813596011E-3"/>
                  <c:y val="-2.9872598463926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01-344F-9101-0F1831E1CFD5}"/>
                </c:ext>
              </c:extLst>
            </c:dLbl>
            <c:dLbl>
              <c:idx val="1"/>
              <c:layout>
                <c:manualLayout>
                  <c:x val="0"/>
                  <c:y val="-3.9830131285235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01-344F-9101-0F1831E1CFD5}"/>
                </c:ext>
              </c:extLst>
            </c:dLbl>
            <c:dLbl>
              <c:idx val="2"/>
              <c:layout>
                <c:manualLayout>
                  <c:x val="0"/>
                  <c:y val="-3.651095367813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01-344F-9101-0F1831E1CF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'OE. General'!$B$25:$B$27</c:f>
              <c:strCache>
                <c:ptCount val="3"/>
                <c:pt idx="0">
                  <c:v>Presidencia</c:v>
                </c:pt>
                <c:pt idx="1">
                  <c:v>Ministerios</c:v>
                </c:pt>
                <c:pt idx="2">
                  <c:v>Secretarías y otras dependencias del Ejecutivo</c:v>
                </c:pt>
              </c:strCache>
            </c:strRef>
          </c:cat>
          <c:val>
            <c:numRef>
              <c:f>'OE. General'!$C$25:$C$27</c:f>
              <c:numCache>
                <c:formatCode>#,##0.0</c:formatCode>
                <c:ptCount val="3"/>
                <c:pt idx="0">
                  <c:v>207</c:v>
                </c:pt>
                <c:pt idx="1">
                  <c:v>49046.500000000007</c:v>
                </c:pt>
                <c:pt idx="2">
                  <c:v>1367.6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01-344F-9101-0F1831E1CFD5}"/>
            </c:ext>
          </c:extLst>
        </c:ser>
        <c:ser>
          <c:idx val="1"/>
          <c:order val="1"/>
          <c:tx>
            <c:strRef>
              <c:f>'OE. General'!$E$24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298773604532003E-3"/>
                  <c:y val="-2.6553420856823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01-344F-9101-0F1831E1CFD5}"/>
                </c:ext>
              </c:extLst>
            </c:dLbl>
            <c:dLbl>
              <c:idx val="1"/>
              <c:layout>
                <c:manualLayout>
                  <c:x val="1.5298773604530882E-3"/>
                  <c:y val="-2.3234243249720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01-344F-9101-0F1831E1CFD5}"/>
                </c:ext>
              </c:extLst>
            </c:dLbl>
            <c:dLbl>
              <c:idx val="2"/>
              <c:layout>
                <c:manualLayout>
                  <c:x val="4.5896320813596011E-3"/>
                  <c:y val="-3.9830131285235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01-344F-9101-0F1831E1CF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'OE. General'!$B$25:$B$27</c:f>
              <c:strCache>
                <c:ptCount val="3"/>
                <c:pt idx="0">
                  <c:v>Presidencia</c:v>
                </c:pt>
                <c:pt idx="1">
                  <c:v>Ministerios</c:v>
                </c:pt>
                <c:pt idx="2">
                  <c:v>Secretarías y otras dependencias del Ejecutivo</c:v>
                </c:pt>
              </c:strCache>
            </c:strRef>
          </c:cat>
          <c:val>
            <c:numRef>
              <c:f>'OE. General'!$E$25:$E$27</c:f>
              <c:numCache>
                <c:formatCode>#,##0.0</c:formatCode>
                <c:ptCount val="3"/>
                <c:pt idx="0">
                  <c:v>118.5</c:v>
                </c:pt>
                <c:pt idx="1">
                  <c:v>29770.199999999997</c:v>
                </c:pt>
                <c:pt idx="2">
                  <c:v>666.7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D01-344F-9101-0F1831E1CFD5}"/>
            </c:ext>
          </c:extLst>
        </c:ser>
        <c:ser>
          <c:idx val="2"/>
          <c:order val="2"/>
          <c:tx>
            <c:strRef>
              <c:f>'OE. General'!$G$24</c:f>
              <c:strCache>
                <c:ptCount val="1"/>
                <c:pt idx="0">
                  <c:v>Saldo por ejecutar **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597547209064006E-3"/>
                  <c:y val="-3.9830131285235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D01-344F-9101-0F1831E1CFD5}"/>
                </c:ext>
              </c:extLst>
            </c:dLbl>
            <c:dLbl>
              <c:idx val="1"/>
              <c:layout>
                <c:manualLayout>
                  <c:x val="4.5896320813594883E-3"/>
                  <c:y val="-2.9872598463926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01-344F-9101-0F1831E1CFD5}"/>
                </c:ext>
              </c:extLst>
            </c:dLbl>
            <c:dLbl>
              <c:idx val="2"/>
              <c:layout>
                <c:manualLayout>
                  <c:x val="4.5896320813596011E-3"/>
                  <c:y val="-3.3191776071029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D01-344F-9101-0F1831E1CF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'OE. General'!$B$25:$B$27</c:f>
              <c:strCache>
                <c:ptCount val="3"/>
                <c:pt idx="0">
                  <c:v>Presidencia</c:v>
                </c:pt>
                <c:pt idx="1">
                  <c:v>Ministerios</c:v>
                </c:pt>
                <c:pt idx="2">
                  <c:v>Secretarías y otras dependencias del Ejecutivo</c:v>
                </c:pt>
              </c:strCache>
            </c:strRef>
          </c:cat>
          <c:val>
            <c:numRef>
              <c:f>'OE. General'!$G$25:$G$27</c:f>
              <c:numCache>
                <c:formatCode>#,##0.0</c:formatCode>
                <c:ptCount val="3"/>
                <c:pt idx="0">
                  <c:v>88.5</c:v>
                </c:pt>
                <c:pt idx="1">
                  <c:v>19276.30000000001</c:v>
                </c:pt>
                <c:pt idx="2">
                  <c:v>700.89999999999986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D01-344F-9101-0F1831E1CF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22805136"/>
        <c:axId val="1622786000"/>
        <c:axId val="0"/>
      </c:bar3DChart>
      <c:catAx>
        <c:axId val="162280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GT"/>
          </a:p>
        </c:txPr>
        <c:crossAx val="1622786000"/>
        <c:crosses val="autoZero"/>
        <c:auto val="1"/>
        <c:lblAlgn val="ctr"/>
        <c:lblOffset val="100"/>
        <c:noMultiLvlLbl val="0"/>
      </c:catAx>
      <c:valAx>
        <c:axId val="1622786000"/>
        <c:scaling>
          <c:orientation val="minMax"/>
          <c:max val="6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GT"/>
          </a:p>
        </c:txPr>
        <c:crossAx val="162280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35570808750947"/>
          <c:y val="6.957565870845675E-2"/>
          <c:w val="0.40892070889098048"/>
          <c:h val="5.41699370875759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G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s-G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91394415658276E-2"/>
          <c:y val="2.0032346693982676E-2"/>
          <c:w val="0.92011897121209751"/>
          <c:h val="0.865769440254089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'OE. Grupo gasto'!$K$4</c:f>
              <c:strCache>
                <c:ptCount val="1"/>
                <c:pt idx="0">
                  <c:v>Vigente ajustado*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Montserrat" pitchFamily="2" charset="77"/>
                    <a:ea typeface="+mn-ea"/>
                    <a:cs typeface="Arial" panose="020B0604020202020204" pitchFamily="34" charset="0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'OE. Grupo gasto'!$J$5:$J$13</c:f>
              <c:strCache>
                <c:ptCount val="9"/>
                <c:pt idx="0">
                  <c:v>0. Servicios personales</c:v>
                </c:pt>
                <c:pt idx="1">
                  <c:v>100. Servicios no personales</c:v>
                </c:pt>
                <c:pt idx="2">
                  <c:v>200. Materiales y suministros</c:v>
                </c:pt>
                <c:pt idx="3">
                  <c:v>300. Propiedad, planta, equipo e intangibles</c:v>
                </c:pt>
                <c:pt idx="4">
                  <c:v>400. Transferencias corrientes</c:v>
                </c:pt>
                <c:pt idx="5">
                  <c:v>500. Transferencias de capital</c:v>
                </c:pt>
                <c:pt idx="6">
                  <c:v>600. Activos financieros</c:v>
                </c:pt>
                <c:pt idx="7">
                  <c:v>800. Otros gastos</c:v>
                </c:pt>
                <c:pt idx="8">
                  <c:v>900. Asignaciones globales</c:v>
                </c:pt>
              </c:strCache>
            </c:strRef>
          </c:cat>
          <c:val>
            <c:numRef>
              <c:f>'OE. Grupo gasto'!$K$5:$K$13</c:f>
              <c:numCache>
                <c:formatCode>#,##0.0</c:formatCode>
                <c:ptCount val="9"/>
                <c:pt idx="0">
                  <c:v>25991.3</c:v>
                </c:pt>
                <c:pt idx="1">
                  <c:v>7544.7</c:v>
                </c:pt>
                <c:pt idx="2">
                  <c:v>5860.5</c:v>
                </c:pt>
                <c:pt idx="3">
                  <c:v>5167.5</c:v>
                </c:pt>
                <c:pt idx="4">
                  <c:v>5331.1</c:v>
                </c:pt>
                <c:pt idx="5">
                  <c:v>470.4</c:v>
                </c:pt>
                <c:pt idx="6">
                  <c:v>10</c:v>
                </c:pt>
                <c:pt idx="7">
                  <c:v>0.6</c:v>
                </c:pt>
                <c:pt idx="8">
                  <c:v>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C7-AA4E-9B0E-55700B03A0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8759247"/>
        <c:axId val="248758415"/>
      </c:barChart>
      <c:lineChart>
        <c:grouping val="standard"/>
        <c:varyColors val="0"/>
        <c:ser>
          <c:idx val="1"/>
          <c:order val="1"/>
          <c:tx>
            <c:strRef>
              <c:f>'OE. Grupo gasto'!$M$4</c:f>
              <c:strCache>
                <c:ptCount val="1"/>
                <c:pt idx="0">
                  <c:v>Ejecutado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5">
                  <a:lumMod val="50000"/>
                </a:schemeClr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t" anchorCtr="0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Montserrat" pitchFamily="2" charset="77"/>
                    <a:ea typeface="+mn-ea"/>
                    <a:cs typeface="Arial" panose="020B0604020202020204" pitchFamily="34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'OE. Grupo gasto'!$J$5:$J$13</c:f>
              <c:strCache>
                <c:ptCount val="9"/>
                <c:pt idx="0">
                  <c:v>0. Servicios personales</c:v>
                </c:pt>
                <c:pt idx="1">
                  <c:v>100. Servicios no personales</c:v>
                </c:pt>
                <c:pt idx="2">
                  <c:v>200. Materiales y suministros</c:v>
                </c:pt>
                <c:pt idx="3">
                  <c:v>300. Propiedad, planta, equipo e intangibles</c:v>
                </c:pt>
                <c:pt idx="4">
                  <c:v>400. Transferencias corrientes</c:v>
                </c:pt>
                <c:pt idx="5">
                  <c:v>500. Transferencias de capital</c:v>
                </c:pt>
                <c:pt idx="6">
                  <c:v>600. Activos financieros</c:v>
                </c:pt>
                <c:pt idx="7">
                  <c:v>800. Otros gastos</c:v>
                </c:pt>
                <c:pt idx="8">
                  <c:v>900. Asignaciones globales</c:v>
                </c:pt>
              </c:strCache>
            </c:strRef>
          </c:cat>
          <c:val>
            <c:numRef>
              <c:f>'OE. Grupo gasto'!$M$5:$M$13</c:f>
              <c:numCache>
                <c:formatCode>#,##0.0</c:formatCode>
                <c:ptCount val="9"/>
                <c:pt idx="0">
                  <c:v>17584.5</c:v>
                </c:pt>
                <c:pt idx="1">
                  <c:v>3811.7</c:v>
                </c:pt>
                <c:pt idx="2">
                  <c:v>2785.1</c:v>
                </c:pt>
                <c:pt idx="3">
                  <c:v>1960.9</c:v>
                </c:pt>
                <c:pt idx="4">
                  <c:v>4076.2</c:v>
                </c:pt>
                <c:pt idx="5">
                  <c:v>249.6</c:v>
                </c:pt>
                <c:pt idx="6">
                  <c:v>6</c:v>
                </c:pt>
                <c:pt idx="7">
                  <c:v>0.6</c:v>
                </c:pt>
                <c:pt idx="8">
                  <c:v>80.8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C7-AA4E-9B0E-55700B03A0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8759247"/>
        <c:axId val="248758415"/>
      </c:lineChart>
      <c:catAx>
        <c:axId val="248759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ontserrat" pitchFamily="2" charset="77"/>
                <a:ea typeface="+mn-ea"/>
                <a:cs typeface="Arial" panose="020B0604020202020204" pitchFamily="34" charset="0"/>
              </a:defRPr>
            </a:pPr>
            <a:endParaRPr lang="es-GT"/>
          </a:p>
        </c:txPr>
        <c:crossAx val="248758415"/>
        <c:crosses val="autoZero"/>
        <c:auto val="1"/>
        <c:lblAlgn val="ctr"/>
        <c:lblOffset val="100"/>
        <c:noMultiLvlLbl val="0"/>
      </c:catAx>
      <c:valAx>
        <c:axId val="248758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ontserrat" pitchFamily="2" charset="77"/>
                <a:ea typeface="+mn-ea"/>
                <a:cs typeface="Arial" panose="020B0604020202020204" pitchFamily="34" charset="0"/>
              </a:defRPr>
            </a:pPr>
            <a:endParaRPr lang="es-GT"/>
          </a:p>
        </c:txPr>
        <c:crossAx val="248759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184295800003137"/>
          <c:y val="0.20952983312933215"/>
          <c:w val="0.27370297897653451"/>
          <c:h val="4.7946941864282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Montserrat" pitchFamily="2" charset="77"/>
              <a:ea typeface="+mn-ea"/>
              <a:cs typeface="Arial" panose="020B0604020202020204" pitchFamily="34" charset="0"/>
            </a:defRPr>
          </a:pPr>
          <a:endParaRPr lang="es-G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G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034334993840053E-2"/>
          <c:y val="3.3297541058823668E-2"/>
          <c:w val="0.91799967861160214"/>
          <c:h val="0.840438516936578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'OE. Servicios personales'!$C$54</c:f>
              <c:strCache>
                <c:ptCount val="1"/>
                <c:pt idx="0">
                  <c:v>Vigente ajustado*</c:v>
                </c:pt>
              </c:strCache>
            </c:strRef>
          </c:tx>
          <c:spPr>
            <a:solidFill>
              <a:srgbClr val="00335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752895369765107E-2"/>
                  <c:y val="-4.2106449746615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DC-4A46-9C5D-62579FD6B3CA}"/>
                </c:ext>
              </c:extLst>
            </c:dLbl>
            <c:dLbl>
              <c:idx val="1"/>
              <c:layout>
                <c:manualLayout>
                  <c:x val="2.2754182200771824E-2"/>
                  <c:y val="-4.2106449746615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DC-4A46-9C5D-62579FD6B3CA}"/>
                </c:ext>
              </c:extLst>
            </c:dLbl>
            <c:dLbl>
              <c:idx val="2"/>
              <c:layout>
                <c:manualLayout>
                  <c:x val="1.7503217077516786E-2"/>
                  <c:y val="-3.5088708122179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DC-4A46-9C5D-62579FD6B3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Montserrat" pitchFamily="2" charset="77"/>
                    <a:ea typeface="+mn-ea"/>
                    <a:cs typeface="Arial" panose="020B0604020202020204" pitchFamily="34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'OE. Servicios personales'!$B$55:$B$57</c:f>
              <c:strCache>
                <c:ptCount val="3"/>
                <c:pt idx="0">
                  <c:v>Ministerios de Educación, Gobernación y Salud Pública y Asistencia Social </c:v>
                </c:pt>
                <c:pt idx="1">
                  <c:v>Presidencia y otros Ministerios</c:v>
                </c:pt>
                <c:pt idx="2">
                  <c:v>Secretarías y otras dependencias del Ejecutivo</c:v>
                </c:pt>
              </c:strCache>
            </c:strRef>
          </c:cat>
          <c:val>
            <c:numRef>
              <c:f>'OE. Servicios personales'!$C$55:$C$57</c:f>
              <c:numCache>
                <c:formatCode>#,##0.0</c:formatCode>
                <c:ptCount val="3"/>
                <c:pt idx="0">
                  <c:v>20890.900000000001</c:v>
                </c:pt>
                <c:pt idx="1">
                  <c:v>4256.3</c:v>
                </c:pt>
                <c:pt idx="2">
                  <c:v>844.1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DC-4A46-9C5D-62579FD6B3CA}"/>
            </c:ext>
          </c:extLst>
        </c:ser>
        <c:ser>
          <c:idx val="1"/>
          <c:order val="1"/>
          <c:tx>
            <c:strRef>
              <c:f>'OE. Servicios personales'!$E$54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527719749317051E-2"/>
                  <c:y val="-4.2106492543805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DC-4A46-9C5D-62579FD6B3CA}"/>
                </c:ext>
              </c:extLst>
            </c:dLbl>
            <c:dLbl>
              <c:idx val="1"/>
              <c:layout>
                <c:manualLayout>
                  <c:x val="2.2754182200771824E-2"/>
                  <c:y val="-4.2106449746615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DC-4A46-9C5D-62579FD6B3CA}"/>
                </c:ext>
              </c:extLst>
            </c:dLbl>
            <c:dLbl>
              <c:idx val="2"/>
              <c:layout>
                <c:manualLayout>
                  <c:x val="1.0501930246509944E-2"/>
                  <c:y val="-4.2106449746615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DC-4A46-9C5D-62579FD6B3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Montserrat" pitchFamily="2" charset="77"/>
                    <a:ea typeface="+mn-ea"/>
                    <a:cs typeface="Arial" panose="020B0604020202020204" pitchFamily="34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'OE. Servicios personales'!$B$55:$B$57</c:f>
              <c:strCache>
                <c:ptCount val="3"/>
                <c:pt idx="0">
                  <c:v>Ministerios de Educación, Gobernación y Salud Pública y Asistencia Social </c:v>
                </c:pt>
                <c:pt idx="1">
                  <c:v>Presidencia y otros Ministerios</c:v>
                </c:pt>
                <c:pt idx="2">
                  <c:v>Secretarías y otras dependencias del Ejecutivo</c:v>
                </c:pt>
              </c:strCache>
            </c:strRef>
          </c:cat>
          <c:val>
            <c:numRef>
              <c:f>'OE. Servicios personales'!$E$55:$E$57</c:f>
              <c:numCache>
                <c:formatCode>#,##0.0</c:formatCode>
                <c:ptCount val="3"/>
                <c:pt idx="0">
                  <c:v>14432.8</c:v>
                </c:pt>
                <c:pt idx="1">
                  <c:v>2685</c:v>
                </c:pt>
                <c:pt idx="2">
                  <c:v>466.7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0DC-4A46-9C5D-62579FD6B3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78489551"/>
        <c:axId val="1978488303"/>
        <c:axId val="0"/>
      </c:bar3DChart>
      <c:catAx>
        <c:axId val="1978489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Montserrat" pitchFamily="2" charset="77"/>
                <a:ea typeface="+mn-ea"/>
                <a:cs typeface="Arial" panose="020B0604020202020204" pitchFamily="34" charset="0"/>
              </a:defRPr>
            </a:pPr>
            <a:endParaRPr lang="es-GT"/>
          </a:p>
        </c:txPr>
        <c:crossAx val="1978488303"/>
        <c:crosses val="autoZero"/>
        <c:auto val="1"/>
        <c:lblAlgn val="ctr"/>
        <c:lblOffset val="100"/>
        <c:noMultiLvlLbl val="0"/>
      </c:catAx>
      <c:valAx>
        <c:axId val="1978488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ontserrat" pitchFamily="2" charset="77"/>
                <a:ea typeface="+mn-ea"/>
                <a:cs typeface="Arial" panose="020B0604020202020204" pitchFamily="34" charset="0"/>
              </a:defRPr>
            </a:pPr>
            <a:endParaRPr lang="es-GT"/>
          </a:p>
        </c:txPr>
        <c:crossAx val="1978489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638298784080567"/>
          <c:y val="8.9010977224434171E-2"/>
          <c:w val="0.23213198350206224"/>
          <c:h val="4.82800044333161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Montserrat" pitchFamily="2" charset="77"/>
              <a:ea typeface="+mn-ea"/>
              <a:cs typeface="Arial" panose="020B0604020202020204" pitchFamily="34" charset="0"/>
            </a:defRPr>
          </a:pPr>
          <a:endParaRPr lang="es-G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G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68996796413867E-2"/>
          <c:y val="3.5143769968051117E-2"/>
          <c:w val="0.91763756058063528"/>
          <c:h val="0.85916932907348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'OE. Tipo de inversión'!$G$31</c:f>
              <c:strCache>
                <c:ptCount val="1"/>
                <c:pt idx="0">
                  <c:v>Vigente ajustado*</c:v>
                </c:pt>
              </c:strCache>
            </c:strRef>
          </c:tx>
          <c:spPr>
            <a:solidFill>
              <a:srgbClr val="00335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Montserrat" pitchFamily="2" charset="77"/>
                    <a:ea typeface="+mn-ea"/>
                    <a:cs typeface="Arial" panose="020B0604020202020204" pitchFamily="34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'OE. Tipo de inversión'!$H$30:$J$30</c:f>
              <c:strCache>
                <c:ptCount val="3"/>
                <c:pt idx="0">
                  <c:v>Inversión física (obra física y equipamiento)</c:v>
                </c:pt>
                <c:pt idx="1">
                  <c:v>Transferencias de capital </c:v>
                </c:pt>
                <c:pt idx="2">
                  <c:v>Inversión financiera</c:v>
                </c:pt>
              </c:strCache>
            </c:strRef>
          </c:cat>
          <c:val>
            <c:numRef>
              <c:f>'OE. Tipo de inversión'!$H$31:$J$31</c:f>
              <c:numCache>
                <c:formatCode>#,##0.0</c:formatCode>
                <c:ptCount val="3"/>
                <c:pt idx="0">
                  <c:v>5167.5</c:v>
                </c:pt>
                <c:pt idx="1">
                  <c:v>469.5</c:v>
                </c:pt>
                <c:pt idx="2" formatCode="0.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6D-9440-BCDC-0C1A25E83DCD}"/>
            </c:ext>
          </c:extLst>
        </c:ser>
        <c:ser>
          <c:idx val="1"/>
          <c:order val="1"/>
          <c:tx>
            <c:strRef>
              <c:f>'OE. Tipo de inversión'!$G$32</c:f>
              <c:strCache>
                <c:ptCount val="1"/>
                <c:pt idx="0">
                  <c:v>Ejecutado </c:v>
                </c:pt>
              </c:strCache>
            </c:strRef>
          </c:tx>
          <c:spPr>
            <a:solidFill>
              <a:srgbClr val="00568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Montserrat" pitchFamily="2" charset="77"/>
                    <a:ea typeface="+mn-ea"/>
                    <a:cs typeface="Arial" panose="020B0604020202020204" pitchFamily="34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'OE. Tipo de inversión'!$H$30:$J$30</c:f>
              <c:strCache>
                <c:ptCount val="3"/>
                <c:pt idx="0">
                  <c:v>Inversión física (obra física y equipamiento)</c:v>
                </c:pt>
                <c:pt idx="1">
                  <c:v>Transferencias de capital </c:v>
                </c:pt>
                <c:pt idx="2">
                  <c:v>Inversión financiera</c:v>
                </c:pt>
              </c:strCache>
            </c:strRef>
          </c:cat>
          <c:val>
            <c:numRef>
              <c:f>'OE. Tipo de inversión'!$H$32:$J$32</c:f>
              <c:numCache>
                <c:formatCode>#,##0.0</c:formatCode>
                <c:ptCount val="3"/>
                <c:pt idx="0">
                  <c:v>2014.8</c:v>
                </c:pt>
                <c:pt idx="1">
                  <c:v>249.6</c:v>
                </c:pt>
                <c:pt idx="2" formatCode="0.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6D-9440-BCDC-0C1A25E83D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24320512"/>
        <c:axId val="2024320928"/>
      </c:barChart>
      <c:catAx>
        <c:axId val="20243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ontserrat" pitchFamily="2" charset="77"/>
                <a:ea typeface="+mn-ea"/>
                <a:cs typeface="Arial" panose="020B0604020202020204" pitchFamily="34" charset="0"/>
              </a:defRPr>
            </a:pPr>
            <a:endParaRPr lang="es-GT"/>
          </a:p>
        </c:txPr>
        <c:crossAx val="2024320928"/>
        <c:crosses val="autoZero"/>
        <c:auto val="1"/>
        <c:lblAlgn val="ctr"/>
        <c:lblOffset val="100"/>
        <c:noMultiLvlLbl val="0"/>
      </c:catAx>
      <c:valAx>
        <c:axId val="202432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ontserrat" pitchFamily="2" charset="77"/>
                <a:ea typeface="+mn-ea"/>
                <a:cs typeface="Arial" panose="020B0604020202020204" pitchFamily="34" charset="0"/>
              </a:defRPr>
            </a:pPr>
            <a:endParaRPr lang="es-GT"/>
          </a:p>
        </c:txPr>
        <c:crossAx val="202432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806482274663494"/>
          <c:y val="6.7253905562124197E-2"/>
          <c:w val="0.31193518587447439"/>
          <c:h val="7.39402710571061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Montserrat" pitchFamily="2" charset="77"/>
              <a:ea typeface="+mn-ea"/>
              <a:cs typeface="Arial" panose="020B0604020202020204" pitchFamily="34" charset="0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G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811004893578262"/>
          <c:y val="3.1397385948489856E-2"/>
          <c:w val="0.51815659194847663"/>
          <c:h val="0.87770549611578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'OE. Por finalidad'!$C$61</c:f>
              <c:strCache>
                <c:ptCount val="1"/>
                <c:pt idx="0">
                  <c:v>Vigente ajustado*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Montserrat" pitchFamily="2" charset="77"/>
                    <a:ea typeface="+mn-ea"/>
                    <a:cs typeface="Arial" panose="020B0604020202020204" pitchFamily="34" charset="0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'OE. Por finalidad'!$B$62:$B$72</c:f>
              <c:strCache>
                <c:ptCount val="11"/>
                <c:pt idx="0">
                  <c:v>07. Urbanización y servicios comunitarios</c:v>
                </c:pt>
                <c:pt idx="1">
                  <c:v>06. Protección ambiental</c:v>
                </c:pt>
                <c:pt idx="2">
                  <c:v>09. Act. deportivas, recreativas, cultura y religión</c:v>
                </c:pt>
                <c:pt idx="3">
                  <c:v>04. Atención a desastres y gestión de riesgos</c:v>
                </c:pt>
                <c:pt idx="4">
                  <c:v>02. Defensa</c:v>
                </c:pt>
                <c:pt idx="5">
                  <c:v>01. Servicios públicos generales</c:v>
                </c:pt>
                <c:pt idx="6">
                  <c:v>11. Protección social</c:v>
                </c:pt>
                <c:pt idx="7">
                  <c:v>03. Orden público y seguridad ciudadana</c:v>
                </c:pt>
                <c:pt idx="8">
                  <c:v>05. Asuntos económicos</c:v>
                </c:pt>
                <c:pt idx="9">
                  <c:v>08. Salud</c:v>
                </c:pt>
                <c:pt idx="10">
                  <c:v>10. Educación</c:v>
                </c:pt>
              </c:strCache>
            </c:strRef>
          </c:cat>
          <c:val>
            <c:numRef>
              <c:f>'OE. Por finalidad'!$C$62:$C$72</c:f>
              <c:numCache>
                <c:formatCode>#,##0.0</c:formatCode>
                <c:ptCount val="11"/>
                <c:pt idx="0">
                  <c:v>387.7</c:v>
                </c:pt>
                <c:pt idx="1">
                  <c:v>392.7</c:v>
                </c:pt>
                <c:pt idx="2">
                  <c:v>547.1</c:v>
                </c:pt>
                <c:pt idx="3">
                  <c:v>1077.0999999999999</c:v>
                </c:pt>
                <c:pt idx="4">
                  <c:v>1757.6</c:v>
                </c:pt>
                <c:pt idx="5">
                  <c:v>2300.4</c:v>
                </c:pt>
                <c:pt idx="6">
                  <c:v>2667.9</c:v>
                </c:pt>
                <c:pt idx="7">
                  <c:v>5369.6</c:v>
                </c:pt>
                <c:pt idx="8">
                  <c:v>7666.6</c:v>
                </c:pt>
                <c:pt idx="9">
                  <c:v>9617.7999999999993</c:v>
                </c:pt>
                <c:pt idx="10">
                  <c:v>18836.599999999999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3B-6940-8BDF-D8D454DDD789}"/>
            </c:ext>
          </c:extLst>
        </c:ser>
        <c:ser>
          <c:idx val="1"/>
          <c:order val="1"/>
          <c:tx>
            <c:strRef>
              <c:f>'OE. Por finalidad'!$D$61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Montserrat" pitchFamily="2" charset="77"/>
                    <a:ea typeface="+mn-ea"/>
                    <a:cs typeface="Arial" panose="020B0604020202020204" pitchFamily="34" charset="0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'OE. Por finalidad'!$B$62:$B$72</c:f>
              <c:strCache>
                <c:ptCount val="11"/>
                <c:pt idx="0">
                  <c:v>07. Urbanización y servicios comunitarios</c:v>
                </c:pt>
                <c:pt idx="1">
                  <c:v>06. Protección ambiental</c:v>
                </c:pt>
                <c:pt idx="2">
                  <c:v>09. Act. deportivas, recreativas, cultura y religión</c:v>
                </c:pt>
                <c:pt idx="3">
                  <c:v>04. Atención a desastres y gestión de riesgos</c:v>
                </c:pt>
                <c:pt idx="4">
                  <c:v>02. Defensa</c:v>
                </c:pt>
                <c:pt idx="5">
                  <c:v>01. Servicios públicos generales</c:v>
                </c:pt>
                <c:pt idx="6">
                  <c:v>11. Protección social</c:v>
                </c:pt>
                <c:pt idx="7">
                  <c:v>03. Orden público y seguridad ciudadana</c:v>
                </c:pt>
                <c:pt idx="8">
                  <c:v>05. Asuntos económicos</c:v>
                </c:pt>
                <c:pt idx="9">
                  <c:v>08. Salud</c:v>
                </c:pt>
                <c:pt idx="10">
                  <c:v>10. Educación</c:v>
                </c:pt>
              </c:strCache>
            </c:strRef>
          </c:cat>
          <c:val>
            <c:numRef>
              <c:f>'OE. Por finalidad'!$D$62:$D$72</c:f>
              <c:numCache>
                <c:formatCode>General</c:formatCode>
                <c:ptCount val="11"/>
                <c:pt idx="0">
                  <c:v>122.1</c:v>
                </c:pt>
                <c:pt idx="1">
                  <c:v>158.30000000000001</c:v>
                </c:pt>
                <c:pt idx="2">
                  <c:v>314.39999999999998</c:v>
                </c:pt>
                <c:pt idx="3">
                  <c:v>907.5</c:v>
                </c:pt>
                <c:pt idx="4" formatCode="#,##0.00">
                  <c:v>1039.8</c:v>
                </c:pt>
                <c:pt idx="5" formatCode="#,##0.00">
                  <c:v>1225.7</c:v>
                </c:pt>
                <c:pt idx="6" formatCode="#,##0.00">
                  <c:v>1356.7</c:v>
                </c:pt>
                <c:pt idx="7" formatCode="#,##0.00">
                  <c:v>3433</c:v>
                </c:pt>
                <c:pt idx="8" formatCode="#,##0.00">
                  <c:v>3999</c:v>
                </c:pt>
                <c:pt idx="9" formatCode="#,##0.00">
                  <c:v>5853.3</c:v>
                </c:pt>
                <c:pt idx="10" formatCode="#,##0.00">
                  <c:v>12145.6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3B-6940-8BDF-D8D454DDD7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31554176"/>
        <c:axId val="2031560000"/>
      </c:barChart>
      <c:catAx>
        <c:axId val="2031554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Montserrat" pitchFamily="2" charset="77"/>
                <a:ea typeface="+mn-ea"/>
                <a:cs typeface="Arial" panose="020B0604020202020204" pitchFamily="34" charset="0"/>
              </a:defRPr>
            </a:pPr>
            <a:endParaRPr lang="es-GT"/>
          </a:p>
        </c:txPr>
        <c:crossAx val="2031560000"/>
        <c:crosses val="autoZero"/>
        <c:auto val="1"/>
        <c:lblAlgn val="ctr"/>
        <c:lblOffset val="100"/>
        <c:noMultiLvlLbl val="0"/>
      </c:catAx>
      <c:valAx>
        <c:axId val="2031560000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extTo"/>
        <c:crossAx val="203155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Montserrat" pitchFamily="2" charset="77"/>
              <a:ea typeface="+mn-ea"/>
              <a:cs typeface="Arial" panose="020B0604020202020204" pitchFamily="34" charset="0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G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D857C-4C23-8041-AC31-0B373913860F}" type="datetimeFigureOut">
              <a:rPr lang="es-GT" smtClean="0"/>
              <a:t>18/10/21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CD6F8-21E1-7D4F-9EC0-CB72FCEE66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23396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B6441-B249-9247-AE10-1388FD060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E77E3A-E3BF-3F44-B853-D260F038D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0EF935-6F60-AE42-8202-ADFFFD4A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18/10/21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F58EF3-C05C-824E-B9A2-F65C2E42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9687CB-568A-7243-A153-A219D59B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795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C5EDB-6E8B-014B-9E67-05E684E0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586737-3F28-0C45-8BEE-75B0537CA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961E91-98DD-064C-9FD1-9A0CDA963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18/10/21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C860E0-7E67-1340-B11A-CCBCD7EE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36C1FF-20AA-1D49-919D-81743C36E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9707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8BE944-AE88-334A-B7A2-FED1BE294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62D3D4-1425-674C-B0E9-4D3E019B5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9DD82D-E448-6B46-8BDF-2763FEF85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18/10/21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209232-B37A-C844-82E3-39B9DEC4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C12606-0B84-EE4B-9DA5-A47C5FE8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2903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69E00-77AB-B741-9AF9-40B02CD16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BB3D2-440B-1745-B695-8A4979D3A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BC45A4-C0E0-F740-A4E5-FBAEE182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18/10/21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C82089-1EAD-FE47-B722-98DC30A4F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D37CC0-C5FA-9F45-8CAC-88FE795C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0461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A2CA6-6171-B24C-B6C8-49140719A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389AA0-DCEB-BE42-B937-F94DEA765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280672-797A-D041-A412-92E73B842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18/10/21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A7A7EC-BBB0-CD45-807A-E26D2FDC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AC2D5E-2EF3-F24C-B0D3-72654B84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984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E2D90-329D-4740-B68C-04C7C945C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36B08B-4935-094A-B33F-D97618EFE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83ADBF-A853-6940-B33B-DD82F0410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E49A73-9C32-8B40-A486-1CF99257E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18/10/21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4B5B25-1056-5F42-BE33-520529E1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C08E08-A861-5C43-86DC-44730BB8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675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2BDFF-7E5D-D146-AF9A-22884A57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72D0B7-6919-2046-AC74-B9B4C71F3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5EF5F6-01E7-7F40-806C-4FBA577FA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BF112B9-6299-1843-9CC7-65375E6D9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6D8782-F004-964D-B750-FB6CEA5E7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DD34C9-A59D-5E48-B67C-93E35889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18/10/21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720579-97C2-BD4F-9153-6FB2546C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2C017CD-7E32-BE40-9D67-E4FF13FA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9195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9BDA8-39BE-1A4F-AB6A-F9F77C91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926EBD-3C2A-4549-B409-C9FBD07B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18/10/21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F35479-7959-7142-AECF-E767E961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7E51BC6-C4A4-6D43-AC42-354DEE74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8253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B6C563-1D34-AC47-801F-7F11D69B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18/10/21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39EF87-DB60-474F-A2BF-40C8629F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7D300E-02FB-8645-B6EB-6D60D768F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7470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30F86-4DDF-C54F-8E06-6BE3D432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17E9C7-EC44-FD48-A592-BDE222EAA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D32D36-1BBF-844E-9A8D-49451F0AC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C88E43-E4AC-D94C-AF2E-1EEB7F4BA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18/10/21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6F123-133C-604F-80D1-58B4DC16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133666-B2BA-B84C-BC64-F50EF213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3609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197CCD-7FE3-CA4C-9F3C-2A5599B8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73688EB-C5C7-FE4A-9716-B0BA62794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FADA65-7BAA-7649-86A6-CF4679B1A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81C9E9-584D-C04C-8B68-FEA14024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18/10/21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19748B-5368-FB49-83C6-78E291E6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533CF9-6B15-F743-83F6-A08FA041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127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A2B3DFA-3FCB-F14E-999C-BAF165F9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1494C4-B03E-7649-A1E1-F80D34FE6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CBEC7F-6696-8E4D-9B90-EC4FCBA2C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99454-3534-1D49-A98A-910895A582FE}" type="datetimeFigureOut">
              <a:rPr lang="es-GT" smtClean="0"/>
              <a:t>18/10/21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F6D007-FA7E-2549-ADC5-7A526F901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D0DB35-4C29-1D49-BB89-C5CF69AD1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7702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B85C621-E17F-4E41-A143-0D4736F05802}"/>
              </a:ext>
            </a:extLst>
          </p:cNvPr>
          <p:cNvSpPr txBox="1"/>
          <p:nvPr/>
        </p:nvSpPr>
        <p:spPr>
          <a:xfrm>
            <a:off x="6548281" y="375208"/>
            <a:ext cx="17751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900" b="1" dirty="0">
                <a:solidFill>
                  <a:srgbClr val="003353"/>
                </a:solidFill>
                <a:latin typeface="Montserrat" pitchFamily="2" charset="77"/>
              </a:rPr>
              <a:t>MINISTERIO </a:t>
            </a:r>
          </a:p>
          <a:p>
            <a:r>
              <a:rPr lang="es-GT" sz="900" b="1" dirty="0">
                <a:solidFill>
                  <a:srgbClr val="003353"/>
                </a:solidFill>
                <a:latin typeface="Montserrat" pitchFamily="2" charset="77"/>
              </a:rPr>
              <a:t>DE FINANZAS</a:t>
            </a:r>
          </a:p>
          <a:p>
            <a:r>
              <a:rPr lang="es-GT" sz="900" b="1" dirty="0">
                <a:solidFill>
                  <a:srgbClr val="003353"/>
                </a:solidFill>
                <a:latin typeface="Montserrat" pitchFamily="2" charset="77"/>
              </a:rPr>
              <a:t>PÚBLICAS</a:t>
            </a:r>
          </a:p>
        </p:txBody>
      </p:sp>
    </p:spTree>
    <p:extLst>
      <p:ext uri="{BB962C8B-B14F-4D97-AF65-F5344CB8AC3E}">
        <p14:creationId xmlns:p14="http://schemas.microsoft.com/office/powerpoint/2010/main" val="132383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A6AD42C8-74C5-2E41-B9AF-2249B7394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194" y="7971277"/>
            <a:ext cx="46730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Fuente: Sistema de Información de Inversión Pública (</a:t>
            </a:r>
            <a:r>
              <a:rPr kumimoji="0" lang="es-GT" altLang="es-GT" sz="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Sinip</a:t>
            </a:r>
            <a:r>
              <a:rPr kumimoji="0" lang="es-GT" altLang="es-GT" sz="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)</a:t>
            </a:r>
            <a:endParaRPr kumimoji="0" lang="es-GT" altLang="es-GT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elvetic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* En los gobiernos locales se incluyen proyectos que forman capital fijo y que no forman capital fijo</a:t>
            </a:r>
            <a:endParaRPr kumimoji="0" lang="es-GT" altLang="es-GT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elvetica" pitchFamily="2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09D0E57-DCF9-4240-9383-77126962B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406690"/>
            <a:ext cx="4939146" cy="715530"/>
          </a:xfrm>
        </p:spPr>
        <p:txBody>
          <a:bodyPr>
            <a:normAutofit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EJECUCIÓN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F7277D89-C4BF-5542-8B21-793CBAB04F38}"/>
              </a:ext>
            </a:extLst>
          </p:cNvPr>
          <p:cNvSpPr txBox="1">
            <a:spLocks/>
          </p:cNvSpPr>
          <p:nvPr/>
        </p:nvSpPr>
        <p:spPr>
          <a:xfrm>
            <a:off x="408709" y="764455"/>
            <a:ext cx="4939146" cy="715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1600" dirty="0">
                <a:solidFill>
                  <a:srgbClr val="00568B"/>
                </a:solidFill>
                <a:latin typeface="Montserrat Medium" pitchFamily="2" charset="77"/>
              </a:rPr>
              <a:t>DEL ORGANISMO EJECUTIVO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3259401A-26C5-A84A-88C5-BE276FFC0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1371" y="960001"/>
            <a:ext cx="56007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Del Grupo 0: servicios personales</a:t>
            </a:r>
            <a:endParaRPr kumimoji="0" lang="es-GT" altLang="es-GT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Montserrat" pitchFamily="2" charset="77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1400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Al segundo cuatrimestre del ejercicio fiscal 2021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1400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(Montos en millones de Quetzales)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883BEF94-D5EF-1D45-B45F-631F0544B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3996" y="6444523"/>
            <a:ext cx="7675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s-GT" altLang="es-GT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Fuente: Sistema de Contabilidad Integrada (Sicoin) y Dirección Técnica del Presupuesto del Ministerio de Finanzas Públicas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s-GT" altLang="es-GT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kumimoji="0" lang="es-GT" altLang="es-GT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 Corresponde a los ajustes presupuestarios realizados durante el ejercicio fiscal 2021</a:t>
            </a:r>
            <a:r>
              <a:rPr kumimoji="0" lang="es-GT" altLang="es-GT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s-GT" altLang="es-G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itchFamily="2" charset="77"/>
            </a:endParaRP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A5CFA034-37E9-7145-8174-85FE658207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1665811"/>
              </p:ext>
            </p:extLst>
          </p:nvPr>
        </p:nvGraphicFramePr>
        <p:xfrm>
          <a:off x="2660364" y="1980610"/>
          <a:ext cx="9334500" cy="4195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ángulo 20">
            <a:extLst>
              <a:ext uri="{FF2B5EF4-FFF2-40B4-BE49-F238E27FC236}">
                <a16:creationId xmlns:a16="http://schemas.microsoft.com/office/drawing/2014/main" id="{97205ABD-92AC-2A45-98C8-278A7B9B7204}"/>
              </a:ext>
            </a:extLst>
          </p:cNvPr>
          <p:cNvSpPr/>
          <p:nvPr/>
        </p:nvSpPr>
        <p:spPr>
          <a:xfrm>
            <a:off x="704980" y="1466403"/>
            <a:ext cx="2021617" cy="689225"/>
          </a:xfrm>
          <a:prstGeom prst="rect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C2F6600-A619-9140-B317-7CA630030937}"/>
              </a:ext>
            </a:extLst>
          </p:cNvPr>
          <p:cNvSpPr txBox="1"/>
          <p:nvPr/>
        </p:nvSpPr>
        <p:spPr>
          <a:xfrm>
            <a:off x="867704" y="1479985"/>
            <a:ext cx="170271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GT" sz="1300" b="1" dirty="0">
                <a:solidFill>
                  <a:srgbClr val="002060"/>
                </a:solidFill>
                <a:latin typeface="Montserrat" pitchFamily="2" charset="77"/>
              </a:rPr>
              <a:t>Vigente Ajustado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854B36F-BAE3-434E-AD16-C0FB744986EC}"/>
              </a:ext>
            </a:extLst>
          </p:cNvPr>
          <p:cNvSpPr txBox="1"/>
          <p:nvPr/>
        </p:nvSpPr>
        <p:spPr>
          <a:xfrm>
            <a:off x="941329" y="1662054"/>
            <a:ext cx="1492717" cy="4770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GT" sz="2500" b="1" dirty="0">
                <a:solidFill>
                  <a:srgbClr val="00568B"/>
                </a:solidFill>
                <a:latin typeface="Helvetica" pitchFamily="2" charset="0"/>
              </a:rPr>
              <a:t>25,991.3</a:t>
            </a:r>
          </a:p>
        </p:txBody>
      </p:sp>
      <p:sp>
        <p:nvSpPr>
          <p:cNvPr id="25" name="Freeform 84">
            <a:extLst>
              <a:ext uri="{FF2B5EF4-FFF2-40B4-BE49-F238E27FC236}">
                <a16:creationId xmlns:a16="http://schemas.microsoft.com/office/drawing/2014/main" id="{9B53F0E6-4A9A-F443-A8D3-D71DB3393B8D}"/>
              </a:ext>
            </a:extLst>
          </p:cNvPr>
          <p:cNvSpPr>
            <a:spLocks/>
          </p:cNvSpPr>
          <p:nvPr/>
        </p:nvSpPr>
        <p:spPr bwMode="auto">
          <a:xfrm>
            <a:off x="500898" y="1475406"/>
            <a:ext cx="137755" cy="277211"/>
          </a:xfrm>
          <a:custGeom>
            <a:avLst/>
            <a:gdLst>
              <a:gd name="T0" fmla="*/ 243 w 244"/>
              <a:gd name="T1" fmla="*/ 447 h 487"/>
              <a:gd name="T2" fmla="*/ 243 w 244"/>
              <a:gd name="T3" fmla="*/ 443 h 487"/>
              <a:gd name="T4" fmla="*/ 238 w 244"/>
              <a:gd name="T5" fmla="*/ 441 h 487"/>
              <a:gd name="T6" fmla="*/ 237 w 244"/>
              <a:gd name="T7" fmla="*/ 439 h 487"/>
              <a:gd name="T8" fmla="*/ 230 w 244"/>
              <a:gd name="T9" fmla="*/ 439 h 487"/>
              <a:gd name="T10" fmla="*/ 111 w 244"/>
              <a:gd name="T11" fmla="*/ 439 h 487"/>
              <a:gd name="T12" fmla="*/ 99 w 244"/>
              <a:gd name="T13" fmla="*/ 438 h 487"/>
              <a:gd name="T14" fmla="*/ 87 w 244"/>
              <a:gd name="T15" fmla="*/ 433 h 487"/>
              <a:gd name="T16" fmla="*/ 77 w 244"/>
              <a:gd name="T17" fmla="*/ 428 h 487"/>
              <a:gd name="T18" fmla="*/ 67 w 244"/>
              <a:gd name="T19" fmla="*/ 420 h 487"/>
              <a:gd name="T20" fmla="*/ 60 w 244"/>
              <a:gd name="T21" fmla="*/ 411 h 487"/>
              <a:gd name="T22" fmla="*/ 54 w 244"/>
              <a:gd name="T23" fmla="*/ 401 h 487"/>
              <a:gd name="T24" fmla="*/ 50 w 244"/>
              <a:gd name="T25" fmla="*/ 389 h 487"/>
              <a:gd name="T26" fmla="*/ 49 w 244"/>
              <a:gd name="T27" fmla="*/ 377 h 487"/>
              <a:gd name="T28" fmla="*/ 50 w 244"/>
              <a:gd name="T29" fmla="*/ 103 h 487"/>
              <a:gd name="T30" fmla="*/ 52 w 244"/>
              <a:gd name="T31" fmla="*/ 92 h 487"/>
              <a:gd name="T32" fmla="*/ 57 w 244"/>
              <a:gd name="T33" fmla="*/ 81 h 487"/>
              <a:gd name="T34" fmla="*/ 63 w 244"/>
              <a:gd name="T35" fmla="*/ 72 h 487"/>
              <a:gd name="T36" fmla="*/ 72 w 244"/>
              <a:gd name="T37" fmla="*/ 62 h 487"/>
              <a:gd name="T38" fmla="*/ 81 w 244"/>
              <a:gd name="T39" fmla="*/ 56 h 487"/>
              <a:gd name="T40" fmla="*/ 92 w 244"/>
              <a:gd name="T41" fmla="*/ 51 h 487"/>
              <a:gd name="T42" fmla="*/ 104 w 244"/>
              <a:gd name="T43" fmla="*/ 49 h 487"/>
              <a:gd name="T44" fmla="*/ 233 w 244"/>
              <a:gd name="T45" fmla="*/ 49 h 487"/>
              <a:gd name="T46" fmla="*/ 240 w 244"/>
              <a:gd name="T47" fmla="*/ 47 h 487"/>
              <a:gd name="T48" fmla="*/ 243 w 244"/>
              <a:gd name="T49" fmla="*/ 39 h 487"/>
              <a:gd name="T50" fmla="*/ 244 w 244"/>
              <a:gd name="T51" fmla="*/ 30 h 487"/>
              <a:gd name="T52" fmla="*/ 244 w 244"/>
              <a:gd name="T53" fmla="*/ 20 h 487"/>
              <a:gd name="T54" fmla="*/ 244 w 244"/>
              <a:gd name="T55" fmla="*/ 12 h 487"/>
              <a:gd name="T56" fmla="*/ 240 w 244"/>
              <a:gd name="T57" fmla="*/ 4 h 487"/>
              <a:gd name="T58" fmla="*/ 233 w 244"/>
              <a:gd name="T59" fmla="*/ 0 h 487"/>
              <a:gd name="T60" fmla="*/ 99 w 244"/>
              <a:gd name="T61" fmla="*/ 0 h 487"/>
              <a:gd name="T62" fmla="*/ 78 w 244"/>
              <a:gd name="T63" fmla="*/ 5 h 487"/>
              <a:gd name="T64" fmla="*/ 59 w 244"/>
              <a:gd name="T65" fmla="*/ 12 h 487"/>
              <a:gd name="T66" fmla="*/ 41 w 244"/>
              <a:gd name="T67" fmla="*/ 25 h 487"/>
              <a:gd name="T68" fmla="*/ 25 w 244"/>
              <a:gd name="T69" fmla="*/ 40 h 487"/>
              <a:gd name="T70" fmla="*/ 13 w 244"/>
              <a:gd name="T71" fmla="*/ 59 h 487"/>
              <a:gd name="T72" fmla="*/ 5 w 244"/>
              <a:gd name="T73" fmla="*/ 77 h 487"/>
              <a:gd name="T74" fmla="*/ 1 w 244"/>
              <a:gd name="T75" fmla="*/ 99 h 487"/>
              <a:gd name="T76" fmla="*/ 0 w 244"/>
              <a:gd name="T77" fmla="*/ 377 h 487"/>
              <a:gd name="T78" fmla="*/ 3 w 244"/>
              <a:gd name="T79" fmla="*/ 399 h 487"/>
              <a:gd name="T80" fmla="*/ 9 w 244"/>
              <a:gd name="T81" fmla="*/ 419 h 487"/>
              <a:gd name="T82" fmla="*/ 19 w 244"/>
              <a:gd name="T83" fmla="*/ 438 h 487"/>
              <a:gd name="T84" fmla="*/ 33 w 244"/>
              <a:gd name="T85" fmla="*/ 455 h 487"/>
              <a:gd name="T86" fmla="*/ 50 w 244"/>
              <a:gd name="T87" fmla="*/ 469 h 487"/>
              <a:gd name="T88" fmla="*/ 68 w 244"/>
              <a:gd name="T89" fmla="*/ 479 h 487"/>
              <a:gd name="T90" fmla="*/ 89 w 244"/>
              <a:gd name="T91" fmla="*/ 485 h 487"/>
              <a:gd name="T92" fmla="*/ 111 w 244"/>
              <a:gd name="T93" fmla="*/ 487 h 487"/>
              <a:gd name="T94" fmla="*/ 237 w 244"/>
              <a:gd name="T95" fmla="*/ 486 h 487"/>
              <a:gd name="T96" fmla="*/ 242 w 244"/>
              <a:gd name="T97" fmla="*/ 482 h 487"/>
              <a:gd name="T98" fmla="*/ 244 w 244"/>
              <a:gd name="T99" fmla="*/ 472 h 487"/>
              <a:gd name="T100" fmla="*/ 244 w 244"/>
              <a:gd name="T101" fmla="*/ 464 h 487"/>
              <a:gd name="T102" fmla="*/ 244 w 244"/>
              <a:gd name="T103" fmla="*/ 453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7">
                <a:moveTo>
                  <a:pt x="244" y="451"/>
                </a:moveTo>
                <a:lnTo>
                  <a:pt x="243" y="447"/>
                </a:lnTo>
                <a:lnTo>
                  <a:pt x="243" y="445"/>
                </a:lnTo>
                <a:lnTo>
                  <a:pt x="243" y="443"/>
                </a:lnTo>
                <a:lnTo>
                  <a:pt x="241" y="442"/>
                </a:lnTo>
                <a:lnTo>
                  <a:pt x="238" y="441"/>
                </a:lnTo>
                <a:lnTo>
                  <a:pt x="238" y="440"/>
                </a:lnTo>
                <a:lnTo>
                  <a:pt x="237" y="439"/>
                </a:lnTo>
                <a:lnTo>
                  <a:pt x="234" y="439"/>
                </a:lnTo>
                <a:lnTo>
                  <a:pt x="230" y="439"/>
                </a:lnTo>
                <a:lnTo>
                  <a:pt x="229" y="439"/>
                </a:lnTo>
                <a:lnTo>
                  <a:pt x="111" y="439"/>
                </a:lnTo>
                <a:lnTo>
                  <a:pt x="104" y="438"/>
                </a:lnTo>
                <a:lnTo>
                  <a:pt x="99" y="438"/>
                </a:lnTo>
                <a:lnTo>
                  <a:pt x="92" y="436"/>
                </a:lnTo>
                <a:lnTo>
                  <a:pt x="87" y="433"/>
                </a:lnTo>
                <a:lnTo>
                  <a:pt x="81" y="431"/>
                </a:lnTo>
                <a:lnTo>
                  <a:pt x="77" y="428"/>
                </a:lnTo>
                <a:lnTo>
                  <a:pt x="72" y="425"/>
                </a:lnTo>
                <a:lnTo>
                  <a:pt x="67" y="420"/>
                </a:lnTo>
                <a:lnTo>
                  <a:pt x="63" y="416"/>
                </a:lnTo>
                <a:lnTo>
                  <a:pt x="60" y="411"/>
                </a:lnTo>
                <a:lnTo>
                  <a:pt x="57" y="406"/>
                </a:lnTo>
                <a:lnTo>
                  <a:pt x="54" y="401"/>
                </a:lnTo>
                <a:lnTo>
                  <a:pt x="52" y="396"/>
                </a:lnTo>
                <a:lnTo>
                  <a:pt x="50" y="389"/>
                </a:lnTo>
                <a:lnTo>
                  <a:pt x="50" y="384"/>
                </a:lnTo>
                <a:lnTo>
                  <a:pt x="49" y="377"/>
                </a:lnTo>
                <a:lnTo>
                  <a:pt x="49" y="110"/>
                </a:lnTo>
                <a:lnTo>
                  <a:pt x="50" y="103"/>
                </a:lnTo>
                <a:lnTo>
                  <a:pt x="50" y="98"/>
                </a:lnTo>
                <a:lnTo>
                  <a:pt x="52" y="92"/>
                </a:lnTo>
                <a:lnTo>
                  <a:pt x="54" y="87"/>
                </a:lnTo>
                <a:lnTo>
                  <a:pt x="57" y="81"/>
                </a:lnTo>
                <a:lnTo>
                  <a:pt x="60" y="76"/>
                </a:lnTo>
                <a:lnTo>
                  <a:pt x="63" y="72"/>
                </a:lnTo>
                <a:lnTo>
                  <a:pt x="67" y="66"/>
                </a:lnTo>
                <a:lnTo>
                  <a:pt x="72" y="62"/>
                </a:lnTo>
                <a:lnTo>
                  <a:pt x="77" y="59"/>
                </a:lnTo>
                <a:lnTo>
                  <a:pt x="81" y="56"/>
                </a:lnTo>
                <a:lnTo>
                  <a:pt x="87" y="53"/>
                </a:lnTo>
                <a:lnTo>
                  <a:pt x="92" y="51"/>
                </a:lnTo>
                <a:lnTo>
                  <a:pt x="99" y="50"/>
                </a:lnTo>
                <a:lnTo>
                  <a:pt x="104" y="49"/>
                </a:lnTo>
                <a:lnTo>
                  <a:pt x="111" y="49"/>
                </a:lnTo>
                <a:lnTo>
                  <a:pt x="233" y="49"/>
                </a:lnTo>
                <a:lnTo>
                  <a:pt x="237" y="48"/>
                </a:lnTo>
                <a:lnTo>
                  <a:pt x="240" y="47"/>
                </a:lnTo>
                <a:lnTo>
                  <a:pt x="242" y="44"/>
                </a:lnTo>
                <a:lnTo>
                  <a:pt x="243" y="39"/>
                </a:lnTo>
                <a:lnTo>
                  <a:pt x="244" y="34"/>
                </a:lnTo>
                <a:lnTo>
                  <a:pt x="244" y="30"/>
                </a:lnTo>
                <a:lnTo>
                  <a:pt x="244" y="25"/>
                </a:lnTo>
                <a:lnTo>
                  <a:pt x="244" y="20"/>
                </a:lnTo>
                <a:lnTo>
                  <a:pt x="244" y="15"/>
                </a:lnTo>
                <a:lnTo>
                  <a:pt x="244" y="12"/>
                </a:lnTo>
                <a:lnTo>
                  <a:pt x="243" y="8"/>
                </a:lnTo>
                <a:lnTo>
                  <a:pt x="240" y="4"/>
                </a:lnTo>
                <a:lnTo>
                  <a:pt x="237" y="2"/>
                </a:lnTo>
                <a:lnTo>
                  <a:pt x="233" y="0"/>
                </a:lnTo>
                <a:lnTo>
                  <a:pt x="111" y="0"/>
                </a:lnTo>
                <a:lnTo>
                  <a:pt x="99" y="0"/>
                </a:lnTo>
                <a:lnTo>
                  <a:pt x="89" y="3"/>
                </a:lnTo>
                <a:lnTo>
                  <a:pt x="78" y="5"/>
                </a:lnTo>
                <a:lnTo>
                  <a:pt x="68" y="8"/>
                </a:lnTo>
                <a:lnTo>
                  <a:pt x="59" y="12"/>
                </a:lnTo>
                <a:lnTo>
                  <a:pt x="50" y="18"/>
                </a:lnTo>
                <a:lnTo>
                  <a:pt x="41" y="25"/>
                </a:lnTo>
                <a:lnTo>
                  <a:pt x="33" y="32"/>
                </a:lnTo>
                <a:lnTo>
                  <a:pt x="25" y="40"/>
                </a:lnTo>
                <a:lnTo>
                  <a:pt x="19" y="49"/>
                </a:lnTo>
                <a:lnTo>
                  <a:pt x="13" y="59"/>
                </a:lnTo>
                <a:lnTo>
                  <a:pt x="9" y="67"/>
                </a:lnTo>
                <a:lnTo>
                  <a:pt x="5" y="77"/>
                </a:lnTo>
                <a:lnTo>
                  <a:pt x="3" y="88"/>
                </a:lnTo>
                <a:lnTo>
                  <a:pt x="1" y="99"/>
                </a:lnTo>
                <a:lnTo>
                  <a:pt x="0" y="110"/>
                </a:lnTo>
                <a:lnTo>
                  <a:pt x="0" y="377"/>
                </a:lnTo>
                <a:lnTo>
                  <a:pt x="1" y="389"/>
                </a:lnTo>
                <a:lnTo>
                  <a:pt x="3" y="399"/>
                </a:lnTo>
                <a:lnTo>
                  <a:pt x="5" y="410"/>
                </a:lnTo>
                <a:lnTo>
                  <a:pt x="9" y="419"/>
                </a:lnTo>
                <a:lnTo>
                  <a:pt x="13" y="429"/>
                </a:lnTo>
                <a:lnTo>
                  <a:pt x="19" y="438"/>
                </a:lnTo>
                <a:lnTo>
                  <a:pt x="25" y="446"/>
                </a:lnTo>
                <a:lnTo>
                  <a:pt x="33" y="455"/>
                </a:lnTo>
                <a:lnTo>
                  <a:pt x="41" y="463"/>
                </a:lnTo>
                <a:lnTo>
                  <a:pt x="50" y="469"/>
                </a:lnTo>
                <a:lnTo>
                  <a:pt x="59" y="474"/>
                </a:lnTo>
                <a:lnTo>
                  <a:pt x="68" y="479"/>
                </a:lnTo>
                <a:lnTo>
                  <a:pt x="78" y="483"/>
                </a:lnTo>
                <a:lnTo>
                  <a:pt x="89" y="485"/>
                </a:lnTo>
                <a:lnTo>
                  <a:pt x="99" y="486"/>
                </a:lnTo>
                <a:lnTo>
                  <a:pt x="111" y="487"/>
                </a:lnTo>
                <a:lnTo>
                  <a:pt x="233" y="487"/>
                </a:lnTo>
                <a:lnTo>
                  <a:pt x="237" y="486"/>
                </a:lnTo>
                <a:lnTo>
                  <a:pt x="240" y="484"/>
                </a:lnTo>
                <a:lnTo>
                  <a:pt x="242" y="482"/>
                </a:lnTo>
                <a:lnTo>
                  <a:pt x="243" y="478"/>
                </a:lnTo>
                <a:lnTo>
                  <a:pt x="244" y="472"/>
                </a:lnTo>
                <a:lnTo>
                  <a:pt x="244" y="468"/>
                </a:lnTo>
                <a:lnTo>
                  <a:pt x="244" y="464"/>
                </a:lnTo>
                <a:lnTo>
                  <a:pt x="244" y="458"/>
                </a:lnTo>
                <a:lnTo>
                  <a:pt x="244" y="453"/>
                </a:lnTo>
                <a:lnTo>
                  <a:pt x="244" y="451"/>
                </a:lnTo>
                <a:close/>
              </a:path>
            </a:pathLst>
          </a:custGeom>
          <a:solidFill>
            <a:srgbClr val="193768"/>
          </a:solidFill>
          <a:ln>
            <a:noFill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26" name="Freeform 85">
            <a:extLst>
              <a:ext uri="{FF2B5EF4-FFF2-40B4-BE49-F238E27FC236}">
                <a16:creationId xmlns:a16="http://schemas.microsoft.com/office/drawing/2014/main" id="{6546384C-A20F-464C-965E-862B69025D6B}"/>
              </a:ext>
            </a:extLst>
          </p:cNvPr>
          <p:cNvSpPr>
            <a:spLocks/>
          </p:cNvSpPr>
          <p:nvPr/>
        </p:nvSpPr>
        <p:spPr bwMode="auto">
          <a:xfrm>
            <a:off x="604596" y="1483872"/>
            <a:ext cx="255101" cy="261904"/>
          </a:xfrm>
          <a:custGeom>
            <a:avLst/>
            <a:gdLst>
              <a:gd name="T0" fmla="*/ 443 w 451"/>
              <a:gd name="T1" fmla="*/ 214 h 462"/>
              <a:gd name="T2" fmla="*/ 236 w 451"/>
              <a:gd name="T3" fmla="*/ 8 h 462"/>
              <a:gd name="T4" fmla="*/ 232 w 451"/>
              <a:gd name="T5" fmla="*/ 5 h 462"/>
              <a:gd name="T6" fmla="*/ 228 w 451"/>
              <a:gd name="T7" fmla="*/ 3 h 462"/>
              <a:gd name="T8" fmla="*/ 224 w 451"/>
              <a:gd name="T9" fmla="*/ 0 h 462"/>
              <a:gd name="T10" fmla="*/ 220 w 451"/>
              <a:gd name="T11" fmla="*/ 0 h 462"/>
              <a:gd name="T12" fmla="*/ 214 w 451"/>
              <a:gd name="T13" fmla="*/ 0 h 462"/>
              <a:gd name="T14" fmla="*/ 210 w 451"/>
              <a:gd name="T15" fmla="*/ 3 h 462"/>
              <a:gd name="T16" fmla="*/ 205 w 451"/>
              <a:gd name="T17" fmla="*/ 5 h 462"/>
              <a:gd name="T18" fmla="*/ 202 w 451"/>
              <a:gd name="T19" fmla="*/ 8 h 462"/>
              <a:gd name="T20" fmla="*/ 199 w 451"/>
              <a:gd name="T21" fmla="*/ 11 h 462"/>
              <a:gd name="T22" fmla="*/ 197 w 451"/>
              <a:gd name="T23" fmla="*/ 15 h 462"/>
              <a:gd name="T24" fmla="*/ 195 w 451"/>
              <a:gd name="T25" fmla="*/ 20 h 462"/>
              <a:gd name="T26" fmla="*/ 195 w 451"/>
              <a:gd name="T27" fmla="*/ 25 h 462"/>
              <a:gd name="T28" fmla="*/ 195 w 451"/>
              <a:gd name="T29" fmla="*/ 134 h 462"/>
              <a:gd name="T30" fmla="*/ 24 w 451"/>
              <a:gd name="T31" fmla="*/ 134 h 462"/>
              <a:gd name="T32" fmla="*/ 20 w 451"/>
              <a:gd name="T33" fmla="*/ 134 h 462"/>
              <a:gd name="T34" fmla="*/ 15 w 451"/>
              <a:gd name="T35" fmla="*/ 136 h 462"/>
              <a:gd name="T36" fmla="*/ 11 w 451"/>
              <a:gd name="T37" fmla="*/ 139 h 462"/>
              <a:gd name="T38" fmla="*/ 7 w 451"/>
              <a:gd name="T39" fmla="*/ 142 h 462"/>
              <a:gd name="T40" fmla="*/ 4 w 451"/>
              <a:gd name="T41" fmla="*/ 145 h 462"/>
              <a:gd name="T42" fmla="*/ 1 w 451"/>
              <a:gd name="T43" fmla="*/ 149 h 462"/>
              <a:gd name="T44" fmla="*/ 0 w 451"/>
              <a:gd name="T45" fmla="*/ 154 h 462"/>
              <a:gd name="T46" fmla="*/ 0 w 451"/>
              <a:gd name="T47" fmla="*/ 159 h 462"/>
              <a:gd name="T48" fmla="*/ 0 w 451"/>
              <a:gd name="T49" fmla="*/ 305 h 462"/>
              <a:gd name="T50" fmla="*/ 0 w 451"/>
              <a:gd name="T51" fmla="*/ 309 h 462"/>
              <a:gd name="T52" fmla="*/ 1 w 451"/>
              <a:gd name="T53" fmla="*/ 313 h 462"/>
              <a:gd name="T54" fmla="*/ 4 w 451"/>
              <a:gd name="T55" fmla="*/ 318 h 462"/>
              <a:gd name="T56" fmla="*/ 7 w 451"/>
              <a:gd name="T57" fmla="*/ 322 h 462"/>
              <a:gd name="T58" fmla="*/ 11 w 451"/>
              <a:gd name="T59" fmla="*/ 325 h 462"/>
              <a:gd name="T60" fmla="*/ 15 w 451"/>
              <a:gd name="T61" fmla="*/ 328 h 462"/>
              <a:gd name="T62" fmla="*/ 20 w 451"/>
              <a:gd name="T63" fmla="*/ 329 h 462"/>
              <a:gd name="T64" fmla="*/ 24 w 451"/>
              <a:gd name="T65" fmla="*/ 329 h 462"/>
              <a:gd name="T66" fmla="*/ 195 w 451"/>
              <a:gd name="T67" fmla="*/ 329 h 462"/>
              <a:gd name="T68" fmla="*/ 195 w 451"/>
              <a:gd name="T69" fmla="*/ 439 h 462"/>
              <a:gd name="T70" fmla="*/ 195 w 451"/>
              <a:gd name="T71" fmla="*/ 443 h 462"/>
              <a:gd name="T72" fmla="*/ 197 w 451"/>
              <a:gd name="T73" fmla="*/ 447 h 462"/>
              <a:gd name="T74" fmla="*/ 199 w 451"/>
              <a:gd name="T75" fmla="*/ 452 h 462"/>
              <a:gd name="T76" fmla="*/ 202 w 451"/>
              <a:gd name="T77" fmla="*/ 456 h 462"/>
              <a:gd name="T78" fmla="*/ 205 w 451"/>
              <a:gd name="T79" fmla="*/ 459 h 462"/>
              <a:gd name="T80" fmla="*/ 210 w 451"/>
              <a:gd name="T81" fmla="*/ 461 h 462"/>
              <a:gd name="T82" fmla="*/ 214 w 451"/>
              <a:gd name="T83" fmla="*/ 462 h 462"/>
              <a:gd name="T84" fmla="*/ 220 w 451"/>
              <a:gd name="T85" fmla="*/ 462 h 462"/>
              <a:gd name="T86" fmla="*/ 224 w 451"/>
              <a:gd name="T87" fmla="*/ 462 h 462"/>
              <a:gd name="T88" fmla="*/ 228 w 451"/>
              <a:gd name="T89" fmla="*/ 461 h 462"/>
              <a:gd name="T90" fmla="*/ 232 w 451"/>
              <a:gd name="T91" fmla="*/ 459 h 462"/>
              <a:gd name="T92" fmla="*/ 236 w 451"/>
              <a:gd name="T93" fmla="*/ 456 h 462"/>
              <a:gd name="T94" fmla="*/ 443 w 451"/>
              <a:gd name="T95" fmla="*/ 249 h 462"/>
              <a:gd name="T96" fmla="*/ 446 w 451"/>
              <a:gd name="T97" fmla="*/ 245 h 462"/>
              <a:gd name="T98" fmla="*/ 448 w 451"/>
              <a:gd name="T99" fmla="*/ 241 h 462"/>
              <a:gd name="T100" fmla="*/ 450 w 451"/>
              <a:gd name="T101" fmla="*/ 237 h 462"/>
              <a:gd name="T102" fmla="*/ 451 w 451"/>
              <a:gd name="T103" fmla="*/ 231 h 462"/>
              <a:gd name="T104" fmla="*/ 450 w 451"/>
              <a:gd name="T105" fmla="*/ 227 h 462"/>
              <a:gd name="T106" fmla="*/ 448 w 451"/>
              <a:gd name="T107" fmla="*/ 223 h 462"/>
              <a:gd name="T108" fmla="*/ 446 w 451"/>
              <a:gd name="T109" fmla="*/ 218 h 462"/>
              <a:gd name="T110" fmla="*/ 443 w 451"/>
              <a:gd name="T111" fmla="*/ 21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51" h="462">
                <a:moveTo>
                  <a:pt x="443" y="214"/>
                </a:moveTo>
                <a:lnTo>
                  <a:pt x="236" y="8"/>
                </a:lnTo>
                <a:lnTo>
                  <a:pt x="232" y="5"/>
                </a:lnTo>
                <a:lnTo>
                  <a:pt x="228" y="3"/>
                </a:lnTo>
                <a:lnTo>
                  <a:pt x="224" y="0"/>
                </a:lnTo>
                <a:lnTo>
                  <a:pt x="220" y="0"/>
                </a:lnTo>
                <a:lnTo>
                  <a:pt x="214" y="0"/>
                </a:lnTo>
                <a:lnTo>
                  <a:pt x="210" y="3"/>
                </a:lnTo>
                <a:lnTo>
                  <a:pt x="205" y="5"/>
                </a:lnTo>
                <a:lnTo>
                  <a:pt x="202" y="8"/>
                </a:lnTo>
                <a:lnTo>
                  <a:pt x="199" y="11"/>
                </a:lnTo>
                <a:lnTo>
                  <a:pt x="197" y="15"/>
                </a:lnTo>
                <a:lnTo>
                  <a:pt x="195" y="20"/>
                </a:lnTo>
                <a:lnTo>
                  <a:pt x="195" y="25"/>
                </a:lnTo>
                <a:lnTo>
                  <a:pt x="195" y="134"/>
                </a:lnTo>
                <a:lnTo>
                  <a:pt x="24" y="134"/>
                </a:lnTo>
                <a:lnTo>
                  <a:pt x="20" y="134"/>
                </a:lnTo>
                <a:lnTo>
                  <a:pt x="15" y="136"/>
                </a:lnTo>
                <a:lnTo>
                  <a:pt x="11" y="139"/>
                </a:lnTo>
                <a:lnTo>
                  <a:pt x="7" y="142"/>
                </a:lnTo>
                <a:lnTo>
                  <a:pt x="4" y="145"/>
                </a:lnTo>
                <a:lnTo>
                  <a:pt x="1" y="149"/>
                </a:lnTo>
                <a:lnTo>
                  <a:pt x="0" y="154"/>
                </a:lnTo>
                <a:lnTo>
                  <a:pt x="0" y="159"/>
                </a:lnTo>
                <a:lnTo>
                  <a:pt x="0" y="305"/>
                </a:lnTo>
                <a:lnTo>
                  <a:pt x="0" y="309"/>
                </a:lnTo>
                <a:lnTo>
                  <a:pt x="1" y="313"/>
                </a:lnTo>
                <a:lnTo>
                  <a:pt x="4" y="318"/>
                </a:lnTo>
                <a:lnTo>
                  <a:pt x="7" y="322"/>
                </a:lnTo>
                <a:lnTo>
                  <a:pt x="11" y="325"/>
                </a:lnTo>
                <a:lnTo>
                  <a:pt x="15" y="328"/>
                </a:lnTo>
                <a:lnTo>
                  <a:pt x="20" y="329"/>
                </a:lnTo>
                <a:lnTo>
                  <a:pt x="24" y="329"/>
                </a:lnTo>
                <a:lnTo>
                  <a:pt x="195" y="329"/>
                </a:lnTo>
                <a:lnTo>
                  <a:pt x="195" y="439"/>
                </a:lnTo>
                <a:lnTo>
                  <a:pt x="195" y="443"/>
                </a:lnTo>
                <a:lnTo>
                  <a:pt x="197" y="447"/>
                </a:lnTo>
                <a:lnTo>
                  <a:pt x="199" y="452"/>
                </a:lnTo>
                <a:lnTo>
                  <a:pt x="202" y="456"/>
                </a:lnTo>
                <a:lnTo>
                  <a:pt x="205" y="459"/>
                </a:lnTo>
                <a:lnTo>
                  <a:pt x="210" y="461"/>
                </a:lnTo>
                <a:lnTo>
                  <a:pt x="214" y="462"/>
                </a:lnTo>
                <a:lnTo>
                  <a:pt x="220" y="462"/>
                </a:lnTo>
                <a:lnTo>
                  <a:pt x="224" y="462"/>
                </a:lnTo>
                <a:lnTo>
                  <a:pt x="228" y="461"/>
                </a:lnTo>
                <a:lnTo>
                  <a:pt x="232" y="459"/>
                </a:lnTo>
                <a:lnTo>
                  <a:pt x="236" y="456"/>
                </a:lnTo>
                <a:lnTo>
                  <a:pt x="443" y="249"/>
                </a:lnTo>
                <a:lnTo>
                  <a:pt x="446" y="245"/>
                </a:lnTo>
                <a:lnTo>
                  <a:pt x="448" y="241"/>
                </a:lnTo>
                <a:lnTo>
                  <a:pt x="450" y="237"/>
                </a:lnTo>
                <a:lnTo>
                  <a:pt x="451" y="231"/>
                </a:lnTo>
                <a:lnTo>
                  <a:pt x="450" y="227"/>
                </a:lnTo>
                <a:lnTo>
                  <a:pt x="448" y="223"/>
                </a:lnTo>
                <a:lnTo>
                  <a:pt x="446" y="218"/>
                </a:lnTo>
                <a:lnTo>
                  <a:pt x="443" y="214"/>
                </a:lnTo>
                <a:close/>
              </a:path>
            </a:pathLst>
          </a:custGeom>
          <a:solidFill>
            <a:srgbClr val="193768"/>
          </a:solidFill>
          <a:ln>
            <a:noFill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90CDF208-D822-614A-9F6D-D5DF727014E7}"/>
              </a:ext>
            </a:extLst>
          </p:cNvPr>
          <p:cNvCxnSpPr>
            <a:cxnSpLocks/>
          </p:cNvCxnSpPr>
          <p:nvPr/>
        </p:nvCxnSpPr>
        <p:spPr>
          <a:xfrm>
            <a:off x="703784" y="2057953"/>
            <a:ext cx="2022813" cy="3104"/>
          </a:xfrm>
          <a:prstGeom prst="line">
            <a:avLst/>
          </a:prstGeom>
          <a:ln w="38100">
            <a:solidFill>
              <a:srgbClr val="0056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E53C2DB4-97D0-5448-BE3D-9ECC2D90ECB3}"/>
              </a:ext>
            </a:extLst>
          </p:cNvPr>
          <p:cNvSpPr/>
          <p:nvPr/>
        </p:nvSpPr>
        <p:spPr>
          <a:xfrm>
            <a:off x="663980" y="4179448"/>
            <a:ext cx="2052586" cy="2159701"/>
          </a:xfrm>
          <a:prstGeom prst="rect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200" dirty="0">
              <a:solidFill>
                <a:srgbClr val="003353"/>
              </a:solidFill>
              <a:latin typeface="Montserrat" pitchFamily="2" charset="77"/>
              <a:cs typeface="Arial" panose="020B0604020202020204" pitchFamily="34" charset="0"/>
              <a:sym typeface="Calibri"/>
            </a:endParaRPr>
          </a:p>
          <a:p>
            <a:pPr algn="ctr"/>
            <a:r>
              <a:rPr lang="es-GT" sz="1200" dirty="0">
                <a:solidFill>
                  <a:srgbClr val="003353"/>
                </a:solidFill>
                <a:latin typeface="Montserrat" pitchFamily="2" charset="77"/>
                <a:cs typeface="Arial" panose="020B0604020202020204" pitchFamily="34" charset="0"/>
                <a:sym typeface="Calibri"/>
              </a:rPr>
              <a:t>Del presupuesto ejecutado en el grupo 0 (servicios personales), el </a:t>
            </a:r>
            <a:r>
              <a:rPr lang="es-GT" sz="1200" b="1" dirty="0">
                <a:solidFill>
                  <a:srgbClr val="00568B"/>
                </a:solidFill>
                <a:latin typeface="Montserrat" pitchFamily="2" charset="77"/>
                <a:cs typeface="Arial" panose="020B0604020202020204" pitchFamily="34" charset="0"/>
                <a:sym typeface="Calibri"/>
              </a:rPr>
              <a:t>82.1%</a:t>
            </a:r>
            <a:r>
              <a:rPr lang="es-GT" sz="1200" dirty="0">
                <a:solidFill>
                  <a:srgbClr val="00568B"/>
                </a:solidFill>
                <a:latin typeface="Montserrat" pitchFamily="2" charset="77"/>
                <a:cs typeface="Arial" panose="020B0604020202020204" pitchFamily="34" charset="0"/>
                <a:sym typeface="Calibri"/>
              </a:rPr>
              <a:t> </a:t>
            </a:r>
            <a:r>
              <a:rPr lang="es-GT" sz="1200" dirty="0">
                <a:solidFill>
                  <a:srgbClr val="003353"/>
                </a:solidFill>
                <a:latin typeface="Montserrat" pitchFamily="2" charset="77"/>
                <a:cs typeface="Arial" panose="020B0604020202020204" pitchFamily="34" charset="0"/>
                <a:sym typeface="Calibri"/>
              </a:rPr>
              <a:t>se utilizó, principalmente, en el pago de </a:t>
            </a:r>
            <a:r>
              <a:rPr lang="es-GT" sz="1200" b="1" dirty="0">
                <a:solidFill>
                  <a:srgbClr val="00568B"/>
                </a:solidFill>
                <a:latin typeface="Montserrat" pitchFamily="2" charset="77"/>
                <a:cs typeface="Arial" panose="020B0604020202020204" pitchFamily="34" charset="0"/>
                <a:sym typeface="Calibri"/>
              </a:rPr>
              <a:t>maestros, agentes de seguridad, médicos y personal de salud</a:t>
            </a:r>
            <a:r>
              <a:rPr lang="es-GT" sz="1200" dirty="0">
                <a:solidFill>
                  <a:srgbClr val="00568B"/>
                </a:solidFill>
                <a:latin typeface="Montserrat" pitchFamily="2" charset="77"/>
                <a:cs typeface="Arial" panose="020B0604020202020204" pitchFamily="34" charset="0"/>
                <a:sym typeface="Calibri"/>
              </a:rPr>
              <a:t>.</a:t>
            </a:r>
            <a:endParaRPr lang="es-GT" sz="1200" dirty="0">
              <a:solidFill>
                <a:srgbClr val="00568B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345D8C51-A3E3-AD45-8FE4-97DE40923265}"/>
              </a:ext>
            </a:extLst>
          </p:cNvPr>
          <p:cNvCxnSpPr>
            <a:cxnSpLocks/>
          </p:cNvCxnSpPr>
          <p:nvPr/>
        </p:nvCxnSpPr>
        <p:spPr>
          <a:xfrm>
            <a:off x="703784" y="2104520"/>
            <a:ext cx="2022813" cy="3104"/>
          </a:xfrm>
          <a:prstGeom prst="line">
            <a:avLst/>
          </a:prstGeom>
          <a:ln w="38100">
            <a:solidFill>
              <a:srgbClr val="0056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ángulo 48">
            <a:extLst>
              <a:ext uri="{FF2B5EF4-FFF2-40B4-BE49-F238E27FC236}">
                <a16:creationId xmlns:a16="http://schemas.microsoft.com/office/drawing/2014/main" id="{A3A5F447-9A9A-3645-AAE5-CBB54F343273}"/>
              </a:ext>
            </a:extLst>
          </p:cNvPr>
          <p:cNvSpPr/>
          <p:nvPr/>
        </p:nvSpPr>
        <p:spPr>
          <a:xfrm>
            <a:off x="694949" y="2358382"/>
            <a:ext cx="2021617" cy="689225"/>
          </a:xfrm>
          <a:prstGeom prst="rect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57B19F93-E4C3-D548-A121-8861C92B90CC}"/>
              </a:ext>
            </a:extLst>
          </p:cNvPr>
          <p:cNvSpPr txBox="1"/>
          <p:nvPr/>
        </p:nvSpPr>
        <p:spPr>
          <a:xfrm>
            <a:off x="1176673" y="2371964"/>
            <a:ext cx="10647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GT" sz="1300" b="1" dirty="0">
                <a:solidFill>
                  <a:srgbClr val="002060"/>
                </a:solidFill>
                <a:latin typeface="Montserrat" pitchFamily="2" charset="77"/>
              </a:rPr>
              <a:t>Ejecutado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2BBBD0BA-130F-234A-99AA-736B113F8E8B}"/>
              </a:ext>
            </a:extLst>
          </p:cNvPr>
          <p:cNvSpPr txBox="1"/>
          <p:nvPr/>
        </p:nvSpPr>
        <p:spPr>
          <a:xfrm>
            <a:off x="898437" y="2554033"/>
            <a:ext cx="1558440" cy="4770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GT" sz="2500" b="1" dirty="0">
                <a:solidFill>
                  <a:srgbClr val="00568B"/>
                </a:solidFill>
                <a:latin typeface="Helvetica" pitchFamily="2" charset="0"/>
              </a:rPr>
              <a:t>27,584.5</a:t>
            </a:r>
          </a:p>
        </p:txBody>
      </p:sp>
      <p:sp>
        <p:nvSpPr>
          <p:cNvPr id="52" name="Freeform 84">
            <a:extLst>
              <a:ext uri="{FF2B5EF4-FFF2-40B4-BE49-F238E27FC236}">
                <a16:creationId xmlns:a16="http://schemas.microsoft.com/office/drawing/2014/main" id="{8EF692E1-3F6A-634A-8CAE-4A31E81029B9}"/>
              </a:ext>
            </a:extLst>
          </p:cNvPr>
          <p:cNvSpPr>
            <a:spLocks/>
          </p:cNvSpPr>
          <p:nvPr/>
        </p:nvSpPr>
        <p:spPr bwMode="auto">
          <a:xfrm>
            <a:off x="490867" y="2367385"/>
            <a:ext cx="137755" cy="277211"/>
          </a:xfrm>
          <a:custGeom>
            <a:avLst/>
            <a:gdLst>
              <a:gd name="T0" fmla="*/ 243 w 244"/>
              <a:gd name="T1" fmla="*/ 447 h 487"/>
              <a:gd name="T2" fmla="*/ 243 w 244"/>
              <a:gd name="T3" fmla="*/ 443 h 487"/>
              <a:gd name="T4" fmla="*/ 238 w 244"/>
              <a:gd name="T5" fmla="*/ 441 h 487"/>
              <a:gd name="T6" fmla="*/ 237 w 244"/>
              <a:gd name="T7" fmla="*/ 439 h 487"/>
              <a:gd name="T8" fmla="*/ 230 w 244"/>
              <a:gd name="T9" fmla="*/ 439 h 487"/>
              <a:gd name="T10" fmla="*/ 111 w 244"/>
              <a:gd name="T11" fmla="*/ 439 h 487"/>
              <a:gd name="T12" fmla="*/ 99 w 244"/>
              <a:gd name="T13" fmla="*/ 438 h 487"/>
              <a:gd name="T14" fmla="*/ 87 w 244"/>
              <a:gd name="T15" fmla="*/ 433 h 487"/>
              <a:gd name="T16" fmla="*/ 77 w 244"/>
              <a:gd name="T17" fmla="*/ 428 h 487"/>
              <a:gd name="T18" fmla="*/ 67 w 244"/>
              <a:gd name="T19" fmla="*/ 420 h 487"/>
              <a:gd name="T20" fmla="*/ 60 w 244"/>
              <a:gd name="T21" fmla="*/ 411 h 487"/>
              <a:gd name="T22" fmla="*/ 54 w 244"/>
              <a:gd name="T23" fmla="*/ 401 h 487"/>
              <a:gd name="T24" fmla="*/ 50 w 244"/>
              <a:gd name="T25" fmla="*/ 389 h 487"/>
              <a:gd name="T26" fmla="*/ 49 w 244"/>
              <a:gd name="T27" fmla="*/ 377 h 487"/>
              <a:gd name="T28" fmla="*/ 50 w 244"/>
              <a:gd name="T29" fmla="*/ 103 h 487"/>
              <a:gd name="T30" fmla="*/ 52 w 244"/>
              <a:gd name="T31" fmla="*/ 92 h 487"/>
              <a:gd name="T32" fmla="*/ 57 w 244"/>
              <a:gd name="T33" fmla="*/ 81 h 487"/>
              <a:gd name="T34" fmla="*/ 63 w 244"/>
              <a:gd name="T35" fmla="*/ 72 h 487"/>
              <a:gd name="T36" fmla="*/ 72 w 244"/>
              <a:gd name="T37" fmla="*/ 62 h 487"/>
              <a:gd name="T38" fmla="*/ 81 w 244"/>
              <a:gd name="T39" fmla="*/ 56 h 487"/>
              <a:gd name="T40" fmla="*/ 92 w 244"/>
              <a:gd name="T41" fmla="*/ 51 h 487"/>
              <a:gd name="T42" fmla="*/ 104 w 244"/>
              <a:gd name="T43" fmla="*/ 49 h 487"/>
              <a:gd name="T44" fmla="*/ 233 w 244"/>
              <a:gd name="T45" fmla="*/ 49 h 487"/>
              <a:gd name="T46" fmla="*/ 240 w 244"/>
              <a:gd name="T47" fmla="*/ 47 h 487"/>
              <a:gd name="T48" fmla="*/ 243 w 244"/>
              <a:gd name="T49" fmla="*/ 39 h 487"/>
              <a:gd name="T50" fmla="*/ 244 w 244"/>
              <a:gd name="T51" fmla="*/ 30 h 487"/>
              <a:gd name="T52" fmla="*/ 244 w 244"/>
              <a:gd name="T53" fmla="*/ 20 h 487"/>
              <a:gd name="T54" fmla="*/ 244 w 244"/>
              <a:gd name="T55" fmla="*/ 12 h 487"/>
              <a:gd name="T56" fmla="*/ 240 w 244"/>
              <a:gd name="T57" fmla="*/ 4 h 487"/>
              <a:gd name="T58" fmla="*/ 233 w 244"/>
              <a:gd name="T59" fmla="*/ 0 h 487"/>
              <a:gd name="T60" fmla="*/ 99 w 244"/>
              <a:gd name="T61" fmla="*/ 0 h 487"/>
              <a:gd name="T62" fmla="*/ 78 w 244"/>
              <a:gd name="T63" fmla="*/ 5 h 487"/>
              <a:gd name="T64" fmla="*/ 59 w 244"/>
              <a:gd name="T65" fmla="*/ 12 h 487"/>
              <a:gd name="T66" fmla="*/ 41 w 244"/>
              <a:gd name="T67" fmla="*/ 25 h 487"/>
              <a:gd name="T68" fmla="*/ 25 w 244"/>
              <a:gd name="T69" fmla="*/ 40 h 487"/>
              <a:gd name="T70" fmla="*/ 13 w 244"/>
              <a:gd name="T71" fmla="*/ 59 h 487"/>
              <a:gd name="T72" fmla="*/ 5 w 244"/>
              <a:gd name="T73" fmla="*/ 77 h 487"/>
              <a:gd name="T74" fmla="*/ 1 w 244"/>
              <a:gd name="T75" fmla="*/ 99 h 487"/>
              <a:gd name="T76" fmla="*/ 0 w 244"/>
              <a:gd name="T77" fmla="*/ 377 h 487"/>
              <a:gd name="T78" fmla="*/ 3 w 244"/>
              <a:gd name="T79" fmla="*/ 399 h 487"/>
              <a:gd name="T80" fmla="*/ 9 w 244"/>
              <a:gd name="T81" fmla="*/ 419 h 487"/>
              <a:gd name="T82" fmla="*/ 19 w 244"/>
              <a:gd name="T83" fmla="*/ 438 h 487"/>
              <a:gd name="T84" fmla="*/ 33 w 244"/>
              <a:gd name="T85" fmla="*/ 455 h 487"/>
              <a:gd name="T86" fmla="*/ 50 w 244"/>
              <a:gd name="T87" fmla="*/ 469 h 487"/>
              <a:gd name="T88" fmla="*/ 68 w 244"/>
              <a:gd name="T89" fmla="*/ 479 h 487"/>
              <a:gd name="T90" fmla="*/ 89 w 244"/>
              <a:gd name="T91" fmla="*/ 485 h 487"/>
              <a:gd name="T92" fmla="*/ 111 w 244"/>
              <a:gd name="T93" fmla="*/ 487 h 487"/>
              <a:gd name="T94" fmla="*/ 237 w 244"/>
              <a:gd name="T95" fmla="*/ 486 h 487"/>
              <a:gd name="T96" fmla="*/ 242 w 244"/>
              <a:gd name="T97" fmla="*/ 482 h 487"/>
              <a:gd name="T98" fmla="*/ 244 w 244"/>
              <a:gd name="T99" fmla="*/ 472 h 487"/>
              <a:gd name="T100" fmla="*/ 244 w 244"/>
              <a:gd name="T101" fmla="*/ 464 h 487"/>
              <a:gd name="T102" fmla="*/ 244 w 244"/>
              <a:gd name="T103" fmla="*/ 453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7">
                <a:moveTo>
                  <a:pt x="244" y="451"/>
                </a:moveTo>
                <a:lnTo>
                  <a:pt x="243" y="447"/>
                </a:lnTo>
                <a:lnTo>
                  <a:pt x="243" y="445"/>
                </a:lnTo>
                <a:lnTo>
                  <a:pt x="243" y="443"/>
                </a:lnTo>
                <a:lnTo>
                  <a:pt x="241" y="442"/>
                </a:lnTo>
                <a:lnTo>
                  <a:pt x="238" y="441"/>
                </a:lnTo>
                <a:lnTo>
                  <a:pt x="238" y="440"/>
                </a:lnTo>
                <a:lnTo>
                  <a:pt x="237" y="439"/>
                </a:lnTo>
                <a:lnTo>
                  <a:pt x="234" y="439"/>
                </a:lnTo>
                <a:lnTo>
                  <a:pt x="230" y="439"/>
                </a:lnTo>
                <a:lnTo>
                  <a:pt x="229" y="439"/>
                </a:lnTo>
                <a:lnTo>
                  <a:pt x="111" y="439"/>
                </a:lnTo>
                <a:lnTo>
                  <a:pt x="104" y="438"/>
                </a:lnTo>
                <a:lnTo>
                  <a:pt x="99" y="438"/>
                </a:lnTo>
                <a:lnTo>
                  <a:pt x="92" y="436"/>
                </a:lnTo>
                <a:lnTo>
                  <a:pt x="87" y="433"/>
                </a:lnTo>
                <a:lnTo>
                  <a:pt x="81" y="431"/>
                </a:lnTo>
                <a:lnTo>
                  <a:pt x="77" y="428"/>
                </a:lnTo>
                <a:lnTo>
                  <a:pt x="72" y="425"/>
                </a:lnTo>
                <a:lnTo>
                  <a:pt x="67" y="420"/>
                </a:lnTo>
                <a:lnTo>
                  <a:pt x="63" y="416"/>
                </a:lnTo>
                <a:lnTo>
                  <a:pt x="60" y="411"/>
                </a:lnTo>
                <a:lnTo>
                  <a:pt x="57" y="406"/>
                </a:lnTo>
                <a:lnTo>
                  <a:pt x="54" y="401"/>
                </a:lnTo>
                <a:lnTo>
                  <a:pt x="52" y="396"/>
                </a:lnTo>
                <a:lnTo>
                  <a:pt x="50" y="389"/>
                </a:lnTo>
                <a:lnTo>
                  <a:pt x="50" y="384"/>
                </a:lnTo>
                <a:lnTo>
                  <a:pt x="49" y="377"/>
                </a:lnTo>
                <a:lnTo>
                  <a:pt x="49" y="110"/>
                </a:lnTo>
                <a:lnTo>
                  <a:pt x="50" y="103"/>
                </a:lnTo>
                <a:lnTo>
                  <a:pt x="50" y="98"/>
                </a:lnTo>
                <a:lnTo>
                  <a:pt x="52" y="92"/>
                </a:lnTo>
                <a:lnTo>
                  <a:pt x="54" y="87"/>
                </a:lnTo>
                <a:lnTo>
                  <a:pt x="57" y="81"/>
                </a:lnTo>
                <a:lnTo>
                  <a:pt x="60" y="76"/>
                </a:lnTo>
                <a:lnTo>
                  <a:pt x="63" y="72"/>
                </a:lnTo>
                <a:lnTo>
                  <a:pt x="67" y="66"/>
                </a:lnTo>
                <a:lnTo>
                  <a:pt x="72" y="62"/>
                </a:lnTo>
                <a:lnTo>
                  <a:pt x="77" y="59"/>
                </a:lnTo>
                <a:lnTo>
                  <a:pt x="81" y="56"/>
                </a:lnTo>
                <a:lnTo>
                  <a:pt x="87" y="53"/>
                </a:lnTo>
                <a:lnTo>
                  <a:pt x="92" y="51"/>
                </a:lnTo>
                <a:lnTo>
                  <a:pt x="99" y="50"/>
                </a:lnTo>
                <a:lnTo>
                  <a:pt x="104" y="49"/>
                </a:lnTo>
                <a:lnTo>
                  <a:pt x="111" y="49"/>
                </a:lnTo>
                <a:lnTo>
                  <a:pt x="233" y="49"/>
                </a:lnTo>
                <a:lnTo>
                  <a:pt x="237" y="48"/>
                </a:lnTo>
                <a:lnTo>
                  <a:pt x="240" y="47"/>
                </a:lnTo>
                <a:lnTo>
                  <a:pt x="242" y="44"/>
                </a:lnTo>
                <a:lnTo>
                  <a:pt x="243" y="39"/>
                </a:lnTo>
                <a:lnTo>
                  <a:pt x="244" y="34"/>
                </a:lnTo>
                <a:lnTo>
                  <a:pt x="244" y="30"/>
                </a:lnTo>
                <a:lnTo>
                  <a:pt x="244" y="25"/>
                </a:lnTo>
                <a:lnTo>
                  <a:pt x="244" y="20"/>
                </a:lnTo>
                <a:lnTo>
                  <a:pt x="244" y="15"/>
                </a:lnTo>
                <a:lnTo>
                  <a:pt x="244" y="12"/>
                </a:lnTo>
                <a:lnTo>
                  <a:pt x="243" y="8"/>
                </a:lnTo>
                <a:lnTo>
                  <a:pt x="240" y="4"/>
                </a:lnTo>
                <a:lnTo>
                  <a:pt x="237" y="2"/>
                </a:lnTo>
                <a:lnTo>
                  <a:pt x="233" y="0"/>
                </a:lnTo>
                <a:lnTo>
                  <a:pt x="111" y="0"/>
                </a:lnTo>
                <a:lnTo>
                  <a:pt x="99" y="0"/>
                </a:lnTo>
                <a:lnTo>
                  <a:pt x="89" y="3"/>
                </a:lnTo>
                <a:lnTo>
                  <a:pt x="78" y="5"/>
                </a:lnTo>
                <a:lnTo>
                  <a:pt x="68" y="8"/>
                </a:lnTo>
                <a:lnTo>
                  <a:pt x="59" y="12"/>
                </a:lnTo>
                <a:lnTo>
                  <a:pt x="50" y="18"/>
                </a:lnTo>
                <a:lnTo>
                  <a:pt x="41" y="25"/>
                </a:lnTo>
                <a:lnTo>
                  <a:pt x="33" y="32"/>
                </a:lnTo>
                <a:lnTo>
                  <a:pt x="25" y="40"/>
                </a:lnTo>
                <a:lnTo>
                  <a:pt x="19" y="49"/>
                </a:lnTo>
                <a:lnTo>
                  <a:pt x="13" y="59"/>
                </a:lnTo>
                <a:lnTo>
                  <a:pt x="9" y="67"/>
                </a:lnTo>
                <a:lnTo>
                  <a:pt x="5" y="77"/>
                </a:lnTo>
                <a:lnTo>
                  <a:pt x="3" y="88"/>
                </a:lnTo>
                <a:lnTo>
                  <a:pt x="1" y="99"/>
                </a:lnTo>
                <a:lnTo>
                  <a:pt x="0" y="110"/>
                </a:lnTo>
                <a:lnTo>
                  <a:pt x="0" y="377"/>
                </a:lnTo>
                <a:lnTo>
                  <a:pt x="1" y="389"/>
                </a:lnTo>
                <a:lnTo>
                  <a:pt x="3" y="399"/>
                </a:lnTo>
                <a:lnTo>
                  <a:pt x="5" y="410"/>
                </a:lnTo>
                <a:lnTo>
                  <a:pt x="9" y="419"/>
                </a:lnTo>
                <a:lnTo>
                  <a:pt x="13" y="429"/>
                </a:lnTo>
                <a:lnTo>
                  <a:pt x="19" y="438"/>
                </a:lnTo>
                <a:lnTo>
                  <a:pt x="25" y="446"/>
                </a:lnTo>
                <a:lnTo>
                  <a:pt x="33" y="455"/>
                </a:lnTo>
                <a:lnTo>
                  <a:pt x="41" y="463"/>
                </a:lnTo>
                <a:lnTo>
                  <a:pt x="50" y="469"/>
                </a:lnTo>
                <a:lnTo>
                  <a:pt x="59" y="474"/>
                </a:lnTo>
                <a:lnTo>
                  <a:pt x="68" y="479"/>
                </a:lnTo>
                <a:lnTo>
                  <a:pt x="78" y="483"/>
                </a:lnTo>
                <a:lnTo>
                  <a:pt x="89" y="485"/>
                </a:lnTo>
                <a:lnTo>
                  <a:pt x="99" y="486"/>
                </a:lnTo>
                <a:lnTo>
                  <a:pt x="111" y="487"/>
                </a:lnTo>
                <a:lnTo>
                  <a:pt x="233" y="487"/>
                </a:lnTo>
                <a:lnTo>
                  <a:pt x="237" y="486"/>
                </a:lnTo>
                <a:lnTo>
                  <a:pt x="240" y="484"/>
                </a:lnTo>
                <a:lnTo>
                  <a:pt x="242" y="482"/>
                </a:lnTo>
                <a:lnTo>
                  <a:pt x="243" y="478"/>
                </a:lnTo>
                <a:lnTo>
                  <a:pt x="244" y="472"/>
                </a:lnTo>
                <a:lnTo>
                  <a:pt x="244" y="468"/>
                </a:lnTo>
                <a:lnTo>
                  <a:pt x="244" y="464"/>
                </a:lnTo>
                <a:lnTo>
                  <a:pt x="244" y="458"/>
                </a:lnTo>
                <a:lnTo>
                  <a:pt x="244" y="453"/>
                </a:lnTo>
                <a:lnTo>
                  <a:pt x="244" y="451"/>
                </a:lnTo>
                <a:close/>
              </a:path>
            </a:pathLst>
          </a:custGeom>
          <a:solidFill>
            <a:srgbClr val="193768"/>
          </a:solidFill>
          <a:ln>
            <a:noFill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53" name="Freeform 85">
            <a:extLst>
              <a:ext uri="{FF2B5EF4-FFF2-40B4-BE49-F238E27FC236}">
                <a16:creationId xmlns:a16="http://schemas.microsoft.com/office/drawing/2014/main" id="{F81529EE-F97A-0F4D-B194-244995F63FAD}"/>
              </a:ext>
            </a:extLst>
          </p:cNvPr>
          <p:cNvSpPr>
            <a:spLocks/>
          </p:cNvSpPr>
          <p:nvPr/>
        </p:nvSpPr>
        <p:spPr bwMode="auto">
          <a:xfrm>
            <a:off x="594565" y="2375851"/>
            <a:ext cx="255101" cy="261904"/>
          </a:xfrm>
          <a:custGeom>
            <a:avLst/>
            <a:gdLst>
              <a:gd name="T0" fmla="*/ 443 w 451"/>
              <a:gd name="T1" fmla="*/ 214 h 462"/>
              <a:gd name="T2" fmla="*/ 236 w 451"/>
              <a:gd name="T3" fmla="*/ 8 h 462"/>
              <a:gd name="T4" fmla="*/ 232 w 451"/>
              <a:gd name="T5" fmla="*/ 5 h 462"/>
              <a:gd name="T6" fmla="*/ 228 w 451"/>
              <a:gd name="T7" fmla="*/ 3 h 462"/>
              <a:gd name="T8" fmla="*/ 224 w 451"/>
              <a:gd name="T9" fmla="*/ 0 h 462"/>
              <a:gd name="T10" fmla="*/ 220 w 451"/>
              <a:gd name="T11" fmla="*/ 0 h 462"/>
              <a:gd name="T12" fmla="*/ 214 w 451"/>
              <a:gd name="T13" fmla="*/ 0 h 462"/>
              <a:gd name="T14" fmla="*/ 210 w 451"/>
              <a:gd name="T15" fmla="*/ 3 h 462"/>
              <a:gd name="T16" fmla="*/ 205 w 451"/>
              <a:gd name="T17" fmla="*/ 5 h 462"/>
              <a:gd name="T18" fmla="*/ 202 w 451"/>
              <a:gd name="T19" fmla="*/ 8 h 462"/>
              <a:gd name="T20" fmla="*/ 199 w 451"/>
              <a:gd name="T21" fmla="*/ 11 h 462"/>
              <a:gd name="T22" fmla="*/ 197 w 451"/>
              <a:gd name="T23" fmla="*/ 15 h 462"/>
              <a:gd name="T24" fmla="*/ 195 w 451"/>
              <a:gd name="T25" fmla="*/ 20 h 462"/>
              <a:gd name="T26" fmla="*/ 195 w 451"/>
              <a:gd name="T27" fmla="*/ 25 h 462"/>
              <a:gd name="T28" fmla="*/ 195 w 451"/>
              <a:gd name="T29" fmla="*/ 134 h 462"/>
              <a:gd name="T30" fmla="*/ 24 w 451"/>
              <a:gd name="T31" fmla="*/ 134 h 462"/>
              <a:gd name="T32" fmla="*/ 20 w 451"/>
              <a:gd name="T33" fmla="*/ 134 h 462"/>
              <a:gd name="T34" fmla="*/ 15 w 451"/>
              <a:gd name="T35" fmla="*/ 136 h 462"/>
              <a:gd name="T36" fmla="*/ 11 w 451"/>
              <a:gd name="T37" fmla="*/ 139 h 462"/>
              <a:gd name="T38" fmla="*/ 7 w 451"/>
              <a:gd name="T39" fmla="*/ 142 h 462"/>
              <a:gd name="T40" fmla="*/ 4 w 451"/>
              <a:gd name="T41" fmla="*/ 145 h 462"/>
              <a:gd name="T42" fmla="*/ 1 w 451"/>
              <a:gd name="T43" fmla="*/ 149 h 462"/>
              <a:gd name="T44" fmla="*/ 0 w 451"/>
              <a:gd name="T45" fmla="*/ 154 h 462"/>
              <a:gd name="T46" fmla="*/ 0 w 451"/>
              <a:gd name="T47" fmla="*/ 159 h 462"/>
              <a:gd name="T48" fmla="*/ 0 w 451"/>
              <a:gd name="T49" fmla="*/ 305 h 462"/>
              <a:gd name="T50" fmla="*/ 0 w 451"/>
              <a:gd name="T51" fmla="*/ 309 h 462"/>
              <a:gd name="T52" fmla="*/ 1 w 451"/>
              <a:gd name="T53" fmla="*/ 313 h 462"/>
              <a:gd name="T54" fmla="*/ 4 w 451"/>
              <a:gd name="T55" fmla="*/ 318 h 462"/>
              <a:gd name="T56" fmla="*/ 7 w 451"/>
              <a:gd name="T57" fmla="*/ 322 h 462"/>
              <a:gd name="T58" fmla="*/ 11 w 451"/>
              <a:gd name="T59" fmla="*/ 325 h 462"/>
              <a:gd name="T60" fmla="*/ 15 w 451"/>
              <a:gd name="T61" fmla="*/ 328 h 462"/>
              <a:gd name="T62" fmla="*/ 20 w 451"/>
              <a:gd name="T63" fmla="*/ 329 h 462"/>
              <a:gd name="T64" fmla="*/ 24 w 451"/>
              <a:gd name="T65" fmla="*/ 329 h 462"/>
              <a:gd name="T66" fmla="*/ 195 w 451"/>
              <a:gd name="T67" fmla="*/ 329 h 462"/>
              <a:gd name="T68" fmla="*/ 195 w 451"/>
              <a:gd name="T69" fmla="*/ 439 h 462"/>
              <a:gd name="T70" fmla="*/ 195 w 451"/>
              <a:gd name="T71" fmla="*/ 443 h 462"/>
              <a:gd name="T72" fmla="*/ 197 w 451"/>
              <a:gd name="T73" fmla="*/ 447 h 462"/>
              <a:gd name="T74" fmla="*/ 199 w 451"/>
              <a:gd name="T75" fmla="*/ 452 h 462"/>
              <a:gd name="T76" fmla="*/ 202 w 451"/>
              <a:gd name="T77" fmla="*/ 456 h 462"/>
              <a:gd name="T78" fmla="*/ 205 w 451"/>
              <a:gd name="T79" fmla="*/ 459 h 462"/>
              <a:gd name="T80" fmla="*/ 210 w 451"/>
              <a:gd name="T81" fmla="*/ 461 h 462"/>
              <a:gd name="T82" fmla="*/ 214 w 451"/>
              <a:gd name="T83" fmla="*/ 462 h 462"/>
              <a:gd name="T84" fmla="*/ 220 w 451"/>
              <a:gd name="T85" fmla="*/ 462 h 462"/>
              <a:gd name="T86" fmla="*/ 224 w 451"/>
              <a:gd name="T87" fmla="*/ 462 h 462"/>
              <a:gd name="T88" fmla="*/ 228 w 451"/>
              <a:gd name="T89" fmla="*/ 461 h 462"/>
              <a:gd name="T90" fmla="*/ 232 w 451"/>
              <a:gd name="T91" fmla="*/ 459 h 462"/>
              <a:gd name="T92" fmla="*/ 236 w 451"/>
              <a:gd name="T93" fmla="*/ 456 h 462"/>
              <a:gd name="T94" fmla="*/ 443 w 451"/>
              <a:gd name="T95" fmla="*/ 249 h 462"/>
              <a:gd name="T96" fmla="*/ 446 w 451"/>
              <a:gd name="T97" fmla="*/ 245 h 462"/>
              <a:gd name="T98" fmla="*/ 448 w 451"/>
              <a:gd name="T99" fmla="*/ 241 h 462"/>
              <a:gd name="T100" fmla="*/ 450 w 451"/>
              <a:gd name="T101" fmla="*/ 237 h 462"/>
              <a:gd name="T102" fmla="*/ 451 w 451"/>
              <a:gd name="T103" fmla="*/ 231 h 462"/>
              <a:gd name="T104" fmla="*/ 450 w 451"/>
              <a:gd name="T105" fmla="*/ 227 h 462"/>
              <a:gd name="T106" fmla="*/ 448 w 451"/>
              <a:gd name="T107" fmla="*/ 223 h 462"/>
              <a:gd name="T108" fmla="*/ 446 w 451"/>
              <a:gd name="T109" fmla="*/ 218 h 462"/>
              <a:gd name="T110" fmla="*/ 443 w 451"/>
              <a:gd name="T111" fmla="*/ 21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51" h="462">
                <a:moveTo>
                  <a:pt x="443" y="214"/>
                </a:moveTo>
                <a:lnTo>
                  <a:pt x="236" y="8"/>
                </a:lnTo>
                <a:lnTo>
                  <a:pt x="232" y="5"/>
                </a:lnTo>
                <a:lnTo>
                  <a:pt x="228" y="3"/>
                </a:lnTo>
                <a:lnTo>
                  <a:pt x="224" y="0"/>
                </a:lnTo>
                <a:lnTo>
                  <a:pt x="220" y="0"/>
                </a:lnTo>
                <a:lnTo>
                  <a:pt x="214" y="0"/>
                </a:lnTo>
                <a:lnTo>
                  <a:pt x="210" y="3"/>
                </a:lnTo>
                <a:lnTo>
                  <a:pt x="205" y="5"/>
                </a:lnTo>
                <a:lnTo>
                  <a:pt x="202" y="8"/>
                </a:lnTo>
                <a:lnTo>
                  <a:pt x="199" y="11"/>
                </a:lnTo>
                <a:lnTo>
                  <a:pt x="197" y="15"/>
                </a:lnTo>
                <a:lnTo>
                  <a:pt x="195" y="20"/>
                </a:lnTo>
                <a:lnTo>
                  <a:pt x="195" y="25"/>
                </a:lnTo>
                <a:lnTo>
                  <a:pt x="195" y="134"/>
                </a:lnTo>
                <a:lnTo>
                  <a:pt x="24" y="134"/>
                </a:lnTo>
                <a:lnTo>
                  <a:pt x="20" y="134"/>
                </a:lnTo>
                <a:lnTo>
                  <a:pt x="15" y="136"/>
                </a:lnTo>
                <a:lnTo>
                  <a:pt x="11" y="139"/>
                </a:lnTo>
                <a:lnTo>
                  <a:pt x="7" y="142"/>
                </a:lnTo>
                <a:lnTo>
                  <a:pt x="4" y="145"/>
                </a:lnTo>
                <a:lnTo>
                  <a:pt x="1" y="149"/>
                </a:lnTo>
                <a:lnTo>
                  <a:pt x="0" y="154"/>
                </a:lnTo>
                <a:lnTo>
                  <a:pt x="0" y="159"/>
                </a:lnTo>
                <a:lnTo>
                  <a:pt x="0" y="305"/>
                </a:lnTo>
                <a:lnTo>
                  <a:pt x="0" y="309"/>
                </a:lnTo>
                <a:lnTo>
                  <a:pt x="1" y="313"/>
                </a:lnTo>
                <a:lnTo>
                  <a:pt x="4" y="318"/>
                </a:lnTo>
                <a:lnTo>
                  <a:pt x="7" y="322"/>
                </a:lnTo>
                <a:lnTo>
                  <a:pt x="11" y="325"/>
                </a:lnTo>
                <a:lnTo>
                  <a:pt x="15" y="328"/>
                </a:lnTo>
                <a:lnTo>
                  <a:pt x="20" y="329"/>
                </a:lnTo>
                <a:lnTo>
                  <a:pt x="24" y="329"/>
                </a:lnTo>
                <a:lnTo>
                  <a:pt x="195" y="329"/>
                </a:lnTo>
                <a:lnTo>
                  <a:pt x="195" y="439"/>
                </a:lnTo>
                <a:lnTo>
                  <a:pt x="195" y="443"/>
                </a:lnTo>
                <a:lnTo>
                  <a:pt x="197" y="447"/>
                </a:lnTo>
                <a:lnTo>
                  <a:pt x="199" y="452"/>
                </a:lnTo>
                <a:lnTo>
                  <a:pt x="202" y="456"/>
                </a:lnTo>
                <a:lnTo>
                  <a:pt x="205" y="459"/>
                </a:lnTo>
                <a:lnTo>
                  <a:pt x="210" y="461"/>
                </a:lnTo>
                <a:lnTo>
                  <a:pt x="214" y="462"/>
                </a:lnTo>
                <a:lnTo>
                  <a:pt x="220" y="462"/>
                </a:lnTo>
                <a:lnTo>
                  <a:pt x="224" y="462"/>
                </a:lnTo>
                <a:lnTo>
                  <a:pt x="228" y="461"/>
                </a:lnTo>
                <a:lnTo>
                  <a:pt x="232" y="459"/>
                </a:lnTo>
                <a:lnTo>
                  <a:pt x="236" y="456"/>
                </a:lnTo>
                <a:lnTo>
                  <a:pt x="443" y="249"/>
                </a:lnTo>
                <a:lnTo>
                  <a:pt x="446" y="245"/>
                </a:lnTo>
                <a:lnTo>
                  <a:pt x="448" y="241"/>
                </a:lnTo>
                <a:lnTo>
                  <a:pt x="450" y="237"/>
                </a:lnTo>
                <a:lnTo>
                  <a:pt x="451" y="231"/>
                </a:lnTo>
                <a:lnTo>
                  <a:pt x="450" y="227"/>
                </a:lnTo>
                <a:lnTo>
                  <a:pt x="448" y="223"/>
                </a:lnTo>
                <a:lnTo>
                  <a:pt x="446" y="218"/>
                </a:lnTo>
                <a:lnTo>
                  <a:pt x="443" y="214"/>
                </a:lnTo>
                <a:close/>
              </a:path>
            </a:pathLst>
          </a:custGeom>
          <a:solidFill>
            <a:srgbClr val="193768"/>
          </a:solidFill>
          <a:ln>
            <a:noFill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C08EF2E2-ABA7-FC4F-AEE8-8D478A64CA5E}"/>
              </a:ext>
            </a:extLst>
          </p:cNvPr>
          <p:cNvCxnSpPr>
            <a:cxnSpLocks/>
          </p:cNvCxnSpPr>
          <p:nvPr/>
        </p:nvCxnSpPr>
        <p:spPr>
          <a:xfrm>
            <a:off x="693753" y="2949932"/>
            <a:ext cx="2022813" cy="3104"/>
          </a:xfrm>
          <a:prstGeom prst="line">
            <a:avLst/>
          </a:prstGeom>
          <a:ln w="38100">
            <a:solidFill>
              <a:srgbClr val="0056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D21FDD01-6B48-A74C-878C-F2153B542A11}"/>
              </a:ext>
            </a:extLst>
          </p:cNvPr>
          <p:cNvCxnSpPr>
            <a:cxnSpLocks/>
          </p:cNvCxnSpPr>
          <p:nvPr/>
        </p:nvCxnSpPr>
        <p:spPr>
          <a:xfrm>
            <a:off x="693753" y="2996499"/>
            <a:ext cx="2022813" cy="3104"/>
          </a:xfrm>
          <a:prstGeom prst="line">
            <a:avLst/>
          </a:prstGeom>
          <a:ln w="38100">
            <a:solidFill>
              <a:srgbClr val="0056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ángulo 61">
            <a:extLst>
              <a:ext uri="{FF2B5EF4-FFF2-40B4-BE49-F238E27FC236}">
                <a16:creationId xmlns:a16="http://schemas.microsoft.com/office/drawing/2014/main" id="{7D853C55-BA4D-3446-9009-95D268770D5A}"/>
              </a:ext>
            </a:extLst>
          </p:cNvPr>
          <p:cNvSpPr/>
          <p:nvPr/>
        </p:nvSpPr>
        <p:spPr>
          <a:xfrm>
            <a:off x="703784" y="3246882"/>
            <a:ext cx="2021617" cy="689225"/>
          </a:xfrm>
          <a:prstGeom prst="rect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76C1809-A962-B34B-8049-13A9EF132A63}"/>
              </a:ext>
            </a:extLst>
          </p:cNvPr>
          <p:cNvSpPr txBox="1"/>
          <p:nvPr/>
        </p:nvSpPr>
        <p:spPr>
          <a:xfrm>
            <a:off x="828843" y="3260464"/>
            <a:ext cx="17780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GT" sz="1300" b="1" dirty="0">
                <a:solidFill>
                  <a:srgbClr val="002060"/>
                </a:solidFill>
                <a:latin typeface="Montserrat" pitchFamily="2" charset="77"/>
              </a:rPr>
              <a:t>Saldo por ejecutar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5C651FE9-7CE7-EC46-927A-2324CC929268}"/>
              </a:ext>
            </a:extLst>
          </p:cNvPr>
          <p:cNvSpPr txBox="1"/>
          <p:nvPr/>
        </p:nvSpPr>
        <p:spPr>
          <a:xfrm>
            <a:off x="1004254" y="3442533"/>
            <a:ext cx="1364477" cy="4770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GT" sz="2500" b="1" dirty="0">
                <a:solidFill>
                  <a:srgbClr val="00568B"/>
                </a:solidFill>
                <a:latin typeface="Helvetica" pitchFamily="2" charset="0"/>
              </a:rPr>
              <a:t>8,406.8</a:t>
            </a:r>
          </a:p>
        </p:txBody>
      </p:sp>
      <p:sp>
        <p:nvSpPr>
          <p:cNvPr id="65" name="Freeform 84">
            <a:extLst>
              <a:ext uri="{FF2B5EF4-FFF2-40B4-BE49-F238E27FC236}">
                <a16:creationId xmlns:a16="http://schemas.microsoft.com/office/drawing/2014/main" id="{862B9C01-FBFA-A748-B127-CB5BA62DD945}"/>
              </a:ext>
            </a:extLst>
          </p:cNvPr>
          <p:cNvSpPr>
            <a:spLocks/>
          </p:cNvSpPr>
          <p:nvPr/>
        </p:nvSpPr>
        <p:spPr bwMode="auto">
          <a:xfrm>
            <a:off x="499702" y="3255885"/>
            <a:ext cx="137755" cy="277211"/>
          </a:xfrm>
          <a:custGeom>
            <a:avLst/>
            <a:gdLst>
              <a:gd name="T0" fmla="*/ 243 w 244"/>
              <a:gd name="T1" fmla="*/ 447 h 487"/>
              <a:gd name="T2" fmla="*/ 243 w 244"/>
              <a:gd name="T3" fmla="*/ 443 h 487"/>
              <a:gd name="T4" fmla="*/ 238 w 244"/>
              <a:gd name="T5" fmla="*/ 441 h 487"/>
              <a:gd name="T6" fmla="*/ 237 w 244"/>
              <a:gd name="T7" fmla="*/ 439 h 487"/>
              <a:gd name="T8" fmla="*/ 230 w 244"/>
              <a:gd name="T9" fmla="*/ 439 h 487"/>
              <a:gd name="T10" fmla="*/ 111 w 244"/>
              <a:gd name="T11" fmla="*/ 439 h 487"/>
              <a:gd name="T12" fmla="*/ 99 w 244"/>
              <a:gd name="T13" fmla="*/ 438 h 487"/>
              <a:gd name="T14" fmla="*/ 87 w 244"/>
              <a:gd name="T15" fmla="*/ 433 h 487"/>
              <a:gd name="T16" fmla="*/ 77 w 244"/>
              <a:gd name="T17" fmla="*/ 428 h 487"/>
              <a:gd name="T18" fmla="*/ 67 w 244"/>
              <a:gd name="T19" fmla="*/ 420 h 487"/>
              <a:gd name="T20" fmla="*/ 60 w 244"/>
              <a:gd name="T21" fmla="*/ 411 h 487"/>
              <a:gd name="T22" fmla="*/ 54 w 244"/>
              <a:gd name="T23" fmla="*/ 401 h 487"/>
              <a:gd name="T24" fmla="*/ 50 w 244"/>
              <a:gd name="T25" fmla="*/ 389 h 487"/>
              <a:gd name="T26" fmla="*/ 49 w 244"/>
              <a:gd name="T27" fmla="*/ 377 h 487"/>
              <a:gd name="T28" fmla="*/ 50 w 244"/>
              <a:gd name="T29" fmla="*/ 103 h 487"/>
              <a:gd name="T30" fmla="*/ 52 w 244"/>
              <a:gd name="T31" fmla="*/ 92 h 487"/>
              <a:gd name="T32" fmla="*/ 57 w 244"/>
              <a:gd name="T33" fmla="*/ 81 h 487"/>
              <a:gd name="T34" fmla="*/ 63 w 244"/>
              <a:gd name="T35" fmla="*/ 72 h 487"/>
              <a:gd name="T36" fmla="*/ 72 w 244"/>
              <a:gd name="T37" fmla="*/ 62 h 487"/>
              <a:gd name="T38" fmla="*/ 81 w 244"/>
              <a:gd name="T39" fmla="*/ 56 h 487"/>
              <a:gd name="T40" fmla="*/ 92 w 244"/>
              <a:gd name="T41" fmla="*/ 51 h 487"/>
              <a:gd name="T42" fmla="*/ 104 w 244"/>
              <a:gd name="T43" fmla="*/ 49 h 487"/>
              <a:gd name="T44" fmla="*/ 233 w 244"/>
              <a:gd name="T45" fmla="*/ 49 h 487"/>
              <a:gd name="T46" fmla="*/ 240 w 244"/>
              <a:gd name="T47" fmla="*/ 47 h 487"/>
              <a:gd name="T48" fmla="*/ 243 w 244"/>
              <a:gd name="T49" fmla="*/ 39 h 487"/>
              <a:gd name="T50" fmla="*/ 244 w 244"/>
              <a:gd name="T51" fmla="*/ 30 h 487"/>
              <a:gd name="T52" fmla="*/ 244 w 244"/>
              <a:gd name="T53" fmla="*/ 20 h 487"/>
              <a:gd name="T54" fmla="*/ 244 w 244"/>
              <a:gd name="T55" fmla="*/ 12 h 487"/>
              <a:gd name="T56" fmla="*/ 240 w 244"/>
              <a:gd name="T57" fmla="*/ 4 h 487"/>
              <a:gd name="T58" fmla="*/ 233 w 244"/>
              <a:gd name="T59" fmla="*/ 0 h 487"/>
              <a:gd name="T60" fmla="*/ 99 w 244"/>
              <a:gd name="T61" fmla="*/ 0 h 487"/>
              <a:gd name="T62" fmla="*/ 78 w 244"/>
              <a:gd name="T63" fmla="*/ 5 h 487"/>
              <a:gd name="T64" fmla="*/ 59 w 244"/>
              <a:gd name="T65" fmla="*/ 12 h 487"/>
              <a:gd name="T66" fmla="*/ 41 w 244"/>
              <a:gd name="T67" fmla="*/ 25 h 487"/>
              <a:gd name="T68" fmla="*/ 25 w 244"/>
              <a:gd name="T69" fmla="*/ 40 h 487"/>
              <a:gd name="T70" fmla="*/ 13 w 244"/>
              <a:gd name="T71" fmla="*/ 59 h 487"/>
              <a:gd name="T72" fmla="*/ 5 w 244"/>
              <a:gd name="T73" fmla="*/ 77 h 487"/>
              <a:gd name="T74" fmla="*/ 1 w 244"/>
              <a:gd name="T75" fmla="*/ 99 h 487"/>
              <a:gd name="T76" fmla="*/ 0 w 244"/>
              <a:gd name="T77" fmla="*/ 377 h 487"/>
              <a:gd name="T78" fmla="*/ 3 w 244"/>
              <a:gd name="T79" fmla="*/ 399 h 487"/>
              <a:gd name="T80" fmla="*/ 9 w 244"/>
              <a:gd name="T81" fmla="*/ 419 h 487"/>
              <a:gd name="T82" fmla="*/ 19 w 244"/>
              <a:gd name="T83" fmla="*/ 438 h 487"/>
              <a:gd name="T84" fmla="*/ 33 w 244"/>
              <a:gd name="T85" fmla="*/ 455 h 487"/>
              <a:gd name="T86" fmla="*/ 50 w 244"/>
              <a:gd name="T87" fmla="*/ 469 h 487"/>
              <a:gd name="T88" fmla="*/ 68 w 244"/>
              <a:gd name="T89" fmla="*/ 479 h 487"/>
              <a:gd name="T90" fmla="*/ 89 w 244"/>
              <a:gd name="T91" fmla="*/ 485 h 487"/>
              <a:gd name="T92" fmla="*/ 111 w 244"/>
              <a:gd name="T93" fmla="*/ 487 h 487"/>
              <a:gd name="T94" fmla="*/ 237 w 244"/>
              <a:gd name="T95" fmla="*/ 486 h 487"/>
              <a:gd name="T96" fmla="*/ 242 w 244"/>
              <a:gd name="T97" fmla="*/ 482 h 487"/>
              <a:gd name="T98" fmla="*/ 244 w 244"/>
              <a:gd name="T99" fmla="*/ 472 h 487"/>
              <a:gd name="T100" fmla="*/ 244 w 244"/>
              <a:gd name="T101" fmla="*/ 464 h 487"/>
              <a:gd name="T102" fmla="*/ 244 w 244"/>
              <a:gd name="T103" fmla="*/ 453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7">
                <a:moveTo>
                  <a:pt x="244" y="451"/>
                </a:moveTo>
                <a:lnTo>
                  <a:pt x="243" y="447"/>
                </a:lnTo>
                <a:lnTo>
                  <a:pt x="243" y="445"/>
                </a:lnTo>
                <a:lnTo>
                  <a:pt x="243" y="443"/>
                </a:lnTo>
                <a:lnTo>
                  <a:pt x="241" y="442"/>
                </a:lnTo>
                <a:lnTo>
                  <a:pt x="238" y="441"/>
                </a:lnTo>
                <a:lnTo>
                  <a:pt x="238" y="440"/>
                </a:lnTo>
                <a:lnTo>
                  <a:pt x="237" y="439"/>
                </a:lnTo>
                <a:lnTo>
                  <a:pt x="234" y="439"/>
                </a:lnTo>
                <a:lnTo>
                  <a:pt x="230" y="439"/>
                </a:lnTo>
                <a:lnTo>
                  <a:pt x="229" y="439"/>
                </a:lnTo>
                <a:lnTo>
                  <a:pt x="111" y="439"/>
                </a:lnTo>
                <a:lnTo>
                  <a:pt x="104" y="438"/>
                </a:lnTo>
                <a:lnTo>
                  <a:pt x="99" y="438"/>
                </a:lnTo>
                <a:lnTo>
                  <a:pt x="92" y="436"/>
                </a:lnTo>
                <a:lnTo>
                  <a:pt x="87" y="433"/>
                </a:lnTo>
                <a:lnTo>
                  <a:pt x="81" y="431"/>
                </a:lnTo>
                <a:lnTo>
                  <a:pt x="77" y="428"/>
                </a:lnTo>
                <a:lnTo>
                  <a:pt x="72" y="425"/>
                </a:lnTo>
                <a:lnTo>
                  <a:pt x="67" y="420"/>
                </a:lnTo>
                <a:lnTo>
                  <a:pt x="63" y="416"/>
                </a:lnTo>
                <a:lnTo>
                  <a:pt x="60" y="411"/>
                </a:lnTo>
                <a:lnTo>
                  <a:pt x="57" y="406"/>
                </a:lnTo>
                <a:lnTo>
                  <a:pt x="54" y="401"/>
                </a:lnTo>
                <a:lnTo>
                  <a:pt x="52" y="396"/>
                </a:lnTo>
                <a:lnTo>
                  <a:pt x="50" y="389"/>
                </a:lnTo>
                <a:lnTo>
                  <a:pt x="50" y="384"/>
                </a:lnTo>
                <a:lnTo>
                  <a:pt x="49" y="377"/>
                </a:lnTo>
                <a:lnTo>
                  <a:pt x="49" y="110"/>
                </a:lnTo>
                <a:lnTo>
                  <a:pt x="50" y="103"/>
                </a:lnTo>
                <a:lnTo>
                  <a:pt x="50" y="98"/>
                </a:lnTo>
                <a:lnTo>
                  <a:pt x="52" y="92"/>
                </a:lnTo>
                <a:lnTo>
                  <a:pt x="54" y="87"/>
                </a:lnTo>
                <a:lnTo>
                  <a:pt x="57" y="81"/>
                </a:lnTo>
                <a:lnTo>
                  <a:pt x="60" y="76"/>
                </a:lnTo>
                <a:lnTo>
                  <a:pt x="63" y="72"/>
                </a:lnTo>
                <a:lnTo>
                  <a:pt x="67" y="66"/>
                </a:lnTo>
                <a:lnTo>
                  <a:pt x="72" y="62"/>
                </a:lnTo>
                <a:lnTo>
                  <a:pt x="77" y="59"/>
                </a:lnTo>
                <a:lnTo>
                  <a:pt x="81" y="56"/>
                </a:lnTo>
                <a:lnTo>
                  <a:pt x="87" y="53"/>
                </a:lnTo>
                <a:lnTo>
                  <a:pt x="92" y="51"/>
                </a:lnTo>
                <a:lnTo>
                  <a:pt x="99" y="50"/>
                </a:lnTo>
                <a:lnTo>
                  <a:pt x="104" y="49"/>
                </a:lnTo>
                <a:lnTo>
                  <a:pt x="111" y="49"/>
                </a:lnTo>
                <a:lnTo>
                  <a:pt x="233" y="49"/>
                </a:lnTo>
                <a:lnTo>
                  <a:pt x="237" y="48"/>
                </a:lnTo>
                <a:lnTo>
                  <a:pt x="240" y="47"/>
                </a:lnTo>
                <a:lnTo>
                  <a:pt x="242" y="44"/>
                </a:lnTo>
                <a:lnTo>
                  <a:pt x="243" y="39"/>
                </a:lnTo>
                <a:lnTo>
                  <a:pt x="244" y="34"/>
                </a:lnTo>
                <a:lnTo>
                  <a:pt x="244" y="30"/>
                </a:lnTo>
                <a:lnTo>
                  <a:pt x="244" y="25"/>
                </a:lnTo>
                <a:lnTo>
                  <a:pt x="244" y="20"/>
                </a:lnTo>
                <a:lnTo>
                  <a:pt x="244" y="15"/>
                </a:lnTo>
                <a:lnTo>
                  <a:pt x="244" y="12"/>
                </a:lnTo>
                <a:lnTo>
                  <a:pt x="243" y="8"/>
                </a:lnTo>
                <a:lnTo>
                  <a:pt x="240" y="4"/>
                </a:lnTo>
                <a:lnTo>
                  <a:pt x="237" y="2"/>
                </a:lnTo>
                <a:lnTo>
                  <a:pt x="233" y="0"/>
                </a:lnTo>
                <a:lnTo>
                  <a:pt x="111" y="0"/>
                </a:lnTo>
                <a:lnTo>
                  <a:pt x="99" y="0"/>
                </a:lnTo>
                <a:lnTo>
                  <a:pt x="89" y="3"/>
                </a:lnTo>
                <a:lnTo>
                  <a:pt x="78" y="5"/>
                </a:lnTo>
                <a:lnTo>
                  <a:pt x="68" y="8"/>
                </a:lnTo>
                <a:lnTo>
                  <a:pt x="59" y="12"/>
                </a:lnTo>
                <a:lnTo>
                  <a:pt x="50" y="18"/>
                </a:lnTo>
                <a:lnTo>
                  <a:pt x="41" y="25"/>
                </a:lnTo>
                <a:lnTo>
                  <a:pt x="33" y="32"/>
                </a:lnTo>
                <a:lnTo>
                  <a:pt x="25" y="40"/>
                </a:lnTo>
                <a:lnTo>
                  <a:pt x="19" y="49"/>
                </a:lnTo>
                <a:lnTo>
                  <a:pt x="13" y="59"/>
                </a:lnTo>
                <a:lnTo>
                  <a:pt x="9" y="67"/>
                </a:lnTo>
                <a:lnTo>
                  <a:pt x="5" y="77"/>
                </a:lnTo>
                <a:lnTo>
                  <a:pt x="3" y="88"/>
                </a:lnTo>
                <a:lnTo>
                  <a:pt x="1" y="99"/>
                </a:lnTo>
                <a:lnTo>
                  <a:pt x="0" y="110"/>
                </a:lnTo>
                <a:lnTo>
                  <a:pt x="0" y="377"/>
                </a:lnTo>
                <a:lnTo>
                  <a:pt x="1" y="389"/>
                </a:lnTo>
                <a:lnTo>
                  <a:pt x="3" y="399"/>
                </a:lnTo>
                <a:lnTo>
                  <a:pt x="5" y="410"/>
                </a:lnTo>
                <a:lnTo>
                  <a:pt x="9" y="419"/>
                </a:lnTo>
                <a:lnTo>
                  <a:pt x="13" y="429"/>
                </a:lnTo>
                <a:lnTo>
                  <a:pt x="19" y="438"/>
                </a:lnTo>
                <a:lnTo>
                  <a:pt x="25" y="446"/>
                </a:lnTo>
                <a:lnTo>
                  <a:pt x="33" y="455"/>
                </a:lnTo>
                <a:lnTo>
                  <a:pt x="41" y="463"/>
                </a:lnTo>
                <a:lnTo>
                  <a:pt x="50" y="469"/>
                </a:lnTo>
                <a:lnTo>
                  <a:pt x="59" y="474"/>
                </a:lnTo>
                <a:lnTo>
                  <a:pt x="68" y="479"/>
                </a:lnTo>
                <a:lnTo>
                  <a:pt x="78" y="483"/>
                </a:lnTo>
                <a:lnTo>
                  <a:pt x="89" y="485"/>
                </a:lnTo>
                <a:lnTo>
                  <a:pt x="99" y="486"/>
                </a:lnTo>
                <a:lnTo>
                  <a:pt x="111" y="487"/>
                </a:lnTo>
                <a:lnTo>
                  <a:pt x="233" y="487"/>
                </a:lnTo>
                <a:lnTo>
                  <a:pt x="237" y="486"/>
                </a:lnTo>
                <a:lnTo>
                  <a:pt x="240" y="484"/>
                </a:lnTo>
                <a:lnTo>
                  <a:pt x="242" y="482"/>
                </a:lnTo>
                <a:lnTo>
                  <a:pt x="243" y="478"/>
                </a:lnTo>
                <a:lnTo>
                  <a:pt x="244" y="472"/>
                </a:lnTo>
                <a:lnTo>
                  <a:pt x="244" y="468"/>
                </a:lnTo>
                <a:lnTo>
                  <a:pt x="244" y="464"/>
                </a:lnTo>
                <a:lnTo>
                  <a:pt x="244" y="458"/>
                </a:lnTo>
                <a:lnTo>
                  <a:pt x="244" y="453"/>
                </a:lnTo>
                <a:lnTo>
                  <a:pt x="244" y="451"/>
                </a:lnTo>
                <a:close/>
              </a:path>
            </a:pathLst>
          </a:custGeom>
          <a:solidFill>
            <a:srgbClr val="193768"/>
          </a:solidFill>
          <a:ln>
            <a:noFill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66" name="Freeform 85">
            <a:extLst>
              <a:ext uri="{FF2B5EF4-FFF2-40B4-BE49-F238E27FC236}">
                <a16:creationId xmlns:a16="http://schemas.microsoft.com/office/drawing/2014/main" id="{F1DAB2F1-574F-F548-91CF-9C014AAA5715}"/>
              </a:ext>
            </a:extLst>
          </p:cNvPr>
          <p:cNvSpPr>
            <a:spLocks/>
          </p:cNvSpPr>
          <p:nvPr/>
        </p:nvSpPr>
        <p:spPr bwMode="auto">
          <a:xfrm>
            <a:off x="603400" y="3264351"/>
            <a:ext cx="255101" cy="261904"/>
          </a:xfrm>
          <a:custGeom>
            <a:avLst/>
            <a:gdLst>
              <a:gd name="T0" fmla="*/ 443 w 451"/>
              <a:gd name="T1" fmla="*/ 214 h 462"/>
              <a:gd name="T2" fmla="*/ 236 w 451"/>
              <a:gd name="T3" fmla="*/ 8 h 462"/>
              <a:gd name="T4" fmla="*/ 232 w 451"/>
              <a:gd name="T5" fmla="*/ 5 h 462"/>
              <a:gd name="T6" fmla="*/ 228 w 451"/>
              <a:gd name="T7" fmla="*/ 3 h 462"/>
              <a:gd name="T8" fmla="*/ 224 w 451"/>
              <a:gd name="T9" fmla="*/ 0 h 462"/>
              <a:gd name="T10" fmla="*/ 220 w 451"/>
              <a:gd name="T11" fmla="*/ 0 h 462"/>
              <a:gd name="T12" fmla="*/ 214 w 451"/>
              <a:gd name="T13" fmla="*/ 0 h 462"/>
              <a:gd name="T14" fmla="*/ 210 w 451"/>
              <a:gd name="T15" fmla="*/ 3 h 462"/>
              <a:gd name="T16" fmla="*/ 205 w 451"/>
              <a:gd name="T17" fmla="*/ 5 h 462"/>
              <a:gd name="T18" fmla="*/ 202 w 451"/>
              <a:gd name="T19" fmla="*/ 8 h 462"/>
              <a:gd name="T20" fmla="*/ 199 w 451"/>
              <a:gd name="T21" fmla="*/ 11 h 462"/>
              <a:gd name="T22" fmla="*/ 197 w 451"/>
              <a:gd name="T23" fmla="*/ 15 h 462"/>
              <a:gd name="T24" fmla="*/ 195 w 451"/>
              <a:gd name="T25" fmla="*/ 20 h 462"/>
              <a:gd name="T26" fmla="*/ 195 w 451"/>
              <a:gd name="T27" fmla="*/ 25 h 462"/>
              <a:gd name="T28" fmla="*/ 195 w 451"/>
              <a:gd name="T29" fmla="*/ 134 h 462"/>
              <a:gd name="T30" fmla="*/ 24 w 451"/>
              <a:gd name="T31" fmla="*/ 134 h 462"/>
              <a:gd name="T32" fmla="*/ 20 w 451"/>
              <a:gd name="T33" fmla="*/ 134 h 462"/>
              <a:gd name="T34" fmla="*/ 15 w 451"/>
              <a:gd name="T35" fmla="*/ 136 h 462"/>
              <a:gd name="T36" fmla="*/ 11 w 451"/>
              <a:gd name="T37" fmla="*/ 139 h 462"/>
              <a:gd name="T38" fmla="*/ 7 w 451"/>
              <a:gd name="T39" fmla="*/ 142 h 462"/>
              <a:gd name="T40" fmla="*/ 4 w 451"/>
              <a:gd name="T41" fmla="*/ 145 h 462"/>
              <a:gd name="T42" fmla="*/ 1 w 451"/>
              <a:gd name="T43" fmla="*/ 149 h 462"/>
              <a:gd name="T44" fmla="*/ 0 w 451"/>
              <a:gd name="T45" fmla="*/ 154 h 462"/>
              <a:gd name="T46" fmla="*/ 0 w 451"/>
              <a:gd name="T47" fmla="*/ 159 h 462"/>
              <a:gd name="T48" fmla="*/ 0 w 451"/>
              <a:gd name="T49" fmla="*/ 305 h 462"/>
              <a:gd name="T50" fmla="*/ 0 w 451"/>
              <a:gd name="T51" fmla="*/ 309 h 462"/>
              <a:gd name="T52" fmla="*/ 1 w 451"/>
              <a:gd name="T53" fmla="*/ 313 h 462"/>
              <a:gd name="T54" fmla="*/ 4 w 451"/>
              <a:gd name="T55" fmla="*/ 318 h 462"/>
              <a:gd name="T56" fmla="*/ 7 w 451"/>
              <a:gd name="T57" fmla="*/ 322 h 462"/>
              <a:gd name="T58" fmla="*/ 11 w 451"/>
              <a:gd name="T59" fmla="*/ 325 h 462"/>
              <a:gd name="T60" fmla="*/ 15 w 451"/>
              <a:gd name="T61" fmla="*/ 328 h 462"/>
              <a:gd name="T62" fmla="*/ 20 w 451"/>
              <a:gd name="T63" fmla="*/ 329 h 462"/>
              <a:gd name="T64" fmla="*/ 24 w 451"/>
              <a:gd name="T65" fmla="*/ 329 h 462"/>
              <a:gd name="T66" fmla="*/ 195 w 451"/>
              <a:gd name="T67" fmla="*/ 329 h 462"/>
              <a:gd name="T68" fmla="*/ 195 w 451"/>
              <a:gd name="T69" fmla="*/ 439 h 462"/>
              <a:gd name="T70" fmla="*/ 195 w 451"/>
              <a:gd name="T71" fmla="*/ 443 h 462"/>
              <a:gd name="T72" fmla="*/ 197 w 451"/>
              <a:gd name="T73" fmla="*/ 447 h 462"/>
              <a:gd name="T74" fmla="*/ 199 w 451"/>
              <a:gd name="T75" fmla="*/ 452 h 462"/>
              <a:gd name="T76" fmla="*/ 202 w 451"/>
              <a:gd name="T77" fmla="*/ 456 h 462"/>
              <a:gd name="T78" fmla="*/ 205 w 451"/>
              <a:gd name="T79" fmla="*/ 459 h 462"/>
              <a:gd name="T80" fmla="*/ 210 w 451"/>
              <a:gd name="T81" fmla="*/ 461 h 462"/>
              <a:gd name="T82" fmla="*/ 214 w 451"/>
              <a:gd name="T83" fmla="*/ 462 h 462"/>
              <a:gd name="T84" fmla="*/ 220 w 451"/>
              <a:gd name="T85" fmla="*/ 462 h 462"/>
              <a:gd name="T86" fmla="*/ 224 w 451"/>
              <a:gd name="T87" fmla="*/ 462 h 462"/>
              <a:gd name="T88" fmla="*/ 228 w 451"/>
              <a:gd name="T89" fmla="*/ 461 h 462"/>
              <a:gd name="T90" fmla="*/ 232 w 451"/>
              <a:gd name="T91" fmla="*/ 459 h 462"/>
              <a:gd name="T92" fmla="*/ 236 w 451"/>
              <a:gd name="T93" fmla="*/ 456 h 462"/>
              <a:gd name="T94" fmla="*/ 443 w 451"/>
              <a:gd name="T95" fmla="*/ 249 h 462"/>
              <a:gd name="T96" fmla="*/ 446 w 451"/>
              <a:gd name="T97" fmla="*/ 245 h 462"/>
              <a:gd name="T98" fmla="*/ 448 w 451"/>
              <a:gd name="T99" fmla="*/ 241 h 462"/>
              <a:gd name="T100" fmla="*/ 450 w 451"/>
              <a:gd name="T101" fmla="*/ 237 h 462"/>
              <a:gd name="T102" fmla="*/ 451 w 451"/>
              <a:gd name="T103" fmla="*/ 231 h 462"/>
              <a:gd name="T104" fmla="*/ 450 w 451"/>
              <a:gd name="T105" fmla="*/ 227 h 462"/>
              <a:gd name="T106" fmla="*/ 448 w 451"/>
              <a:gd name="T107" fmla="*/ 223 h 462"/>
              <a:gd name="T108" fmla="*/ 446 w 451"/>
              <a:gd name="T109" fmla="*/ 218 h 462"/>
              <a:gd name="T110" fmla="*/ 443 w 451"/>
              <a:gd name="T111" fmla="*/ 21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51" h="462">
                <a:moveTo>
                  <a:pt x="443" y="214"/>
                </a:moveTo>
                <a:lnTo>
                  <a:pt x="236" y="8"/>
                </a:lnTo>
                <a:lnTo>
                  <a:pt x="232" y="5"/>
                </a:lnTo>
                <a:lnTo>
                  <a:pt x="228" y="3"/>
                </a:lnTo>
                <a:lnTo>
                  <a:pt x="224" y="0"/>
                </a:lnTo>
                <a:lnTo>
                  <a:pt x="220" y="0"/>
                </a:lnTo>
                <a:lnTo>
                  <a:pt x="214" y="0"/>
                </a:lnTo>
                <a:lnTo>
                  <a:pt x="210" y="3"/>
                </a:lnTo>
                <a:lnTo>
                  <a:pt x="205" y="5"/>
                </a:lnTo>
                <a:lnTo>
                  <a:pt x="202" y="8"/>
                </a:lnTo>
                <a:lnTo>
                  <a:pt x="199" y="11"/>
                </a:lnTo>
                <a:lnTo>
                  <a:pt x="197" y="15"/>
                </a:lnTo>
                <a:lnTo>
                  <a:pt x="195" y="20"/>
                </a:lnTo>
                <a:lnTo>
                  <a:pt x="195" y="25"/>
                </a:lnTo>
                <a:lnTo>
                  <a:pt x="195" y="134"/>
                </a:lnTo>
                <a:lnTo>
                  <a:pt x="24" y="134"/>
                </a:lnTo>
                <a:lnTo>
                  <a:pt x="20" y="134"/>
                </a:lnTo>
                <a:lnTo>
                  <a:pt x="15" y="136"/>
                </a:lnTo>
                <a:lnTo>
                  <a:pt x="11" y="139"/>
                </a:lnTo>
                <a:lnTo>
                  <a:pt x="7" y="142"/>
                </a:lnTo>
                <a:lnTo>
                  <a:pt x="4" y="145"/>
                </a:lnTo>
                <a:lnTo>
                  <a:pt x="1" y="149"/>
                </a:lnTo>
                <a:lnTo>
                  <a:pt x="0" y="154"/>
                </a:lnTo>
                <a:lnTo>
                  <a:pt x="0" y="159"/>
                </a:lnTo>
                <a:lnTo>
                  <a:pt x="0" y="305"/>
                </a:lnTo>
                <a:lnTo>
                  <a:pt x="0" y="309"/>
                </a:lnTo>
                <a:lnTo>
                  <a:pt x="1" y="313"/>
                </a:lnTo>
                <a:lnTo>
                  <a:pt x="4" y="318"/>
                </a:lnTo>
                <a:lnTo>
                  <a:pt x="7" y="322"/>
                </a:lnTo>
                <a:lnTo>
                  <a:pt x="11" y="325"/>
                </a:lnTo>
                <a:lnTo>
                  <a:pt x="15" y="328"/>
                </a:lnTo>
                <a:lnTo>
                  <a:pt x="20" y="329"/>
                </a:lnTo>
                <a:lnTo>
                  <a:pt x="24" y="329"/>
                </a:lnTo>
                <a:lnTo>
                  <a:pt x="195" y="329"/>
                </a:lnTo>
                <a:lnTo>
                  <a:pt x="195" y="439"/>
                </a:lnTo>
                <a:lnTo>
                  <a:pt x="195" y="443"/>
                </a:lnTo>
                <a:lnTo>
                  <a:pt x="197" y="447"/>
                </a:lnTo>
                <a:lnTo>
                  <a:pt x="199" y="452"/>
                </a:lnTo>
                <a:lnTo>
                  <a:pt x="202" y="456"/>
                </a:lnTo>
                <a:lnTo>
                  <a:pt x="205" y="459"/>
                </a:lnTo>
                <a:lnTo>
                  <a:pt x="210" y="461"/>
                </a:lnTo>
                <a:lnTo>
                  <a:pt x="214" y="462"/>
                </a:lnTo>
                <a:lnTo>
                  <a:pt x="220" y="462"/>
                </a:lnTo>
                <a:lnTo>
                  <a:pt x="224" y="462"/>
                </a:lnTo>
                <a:lnTo>
                  <a:pt x="228" y="461"/>
                </a:lnTo>
                <a:lnTo>
                  <a:pt x="232" y="459"/>
                </a:lnTo>
                <a:lnTo>
                  <a:pt x="236" y="456"/>
                </a:lnTo>
                <a:lnTo>
                  <a:pt x="443" y="249"/>
                </a:lnTo>
                <a:lnTo>
                  <a:pt x="446" y="245"/>
                </a:lnTo>
                <a:lnTo>
                  <a:pt x="448" y="241"/>
                </a:lnTo>
                <a:lnTo>
                  <a:pt x="450" y="237"/>
                </a:lnTo>
                <a:lnTo>
                  <a:pt x="451" y="231"/>
                </a:lnTo>
                <a:lnTo>
                  <a:pt x="450" y="227"/>
                </a:lnTo>
                <a:lnTo>
                  <a:pt x="448" y="223"/>
                </a:lnTo>
                <a:lnTo>
                  <a:pt x="446" y="218"/>
                </a:lnTo>
                <a:lnTo>
                  <a:pt x="443" y="214"/>
                </a:lnTo>
                <a:close/>
              </a:path>
            </a:pathLst>
          </a:custGeom>
          <a:solidFill>
            <a:srgbClr val="193768"/>
          </a:solidFill>
          <a:ln>
            <a:noFill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5D80A807-B685-8547-A567-EF93D2453790}"/>
              </a:ext>
            </a:extLst>
          </p:cNvPr>
          <p:cNvCxnSpPr>
            <a:cxnSpLocks/>
          </p:cNvCxnSpPr>
          <p:nvPr/>
        </p:nvCxnSpPr>
        <p:spPr>
          <a:xfrm>
            <a:off x="702588" y="3838432"/>
            <a:ext cx="2022813" cy="3104"/>
          </a:xfrm>
          <a:prstGeom prst="line">
            <a:avLst/>
          </a:prstGeom>
          <a:ln w="38100">
            <a:solidFill>
              <a:srgbClr val="0056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id="{21688BCE-6084-0345-B0F7-5C27BB5072CC}"/>
              </a:ext>
            </a:extLst>
          </p:cNvPr>
          <p:cNvCxnSpPr>
            <a:cxnSpLocks/>
          </p:cNvCxnSpPr>
          <p:nvPr/>
        </p:nvCxnSpPr>
        <p:spPr>
          <a:xfrm>
            <a:off x="702588" y="3884999"/>
            <a:ext cx="2022813" cy="3104"/>
          </a:xfrm>
          <a:prstGeom prst="line">
            <a:avLst/>
          </a:prstGeom>
          <a:ln w="38100">
            <a:solidFill>
              <a:srgbClr val="0056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90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209D0E57-DCF9-4240-9383-77126962B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406690"/>
            <a:ext cx="4939146" cy="715530"/>
          </a:xfrm>
        </p:spPr>
        <p:txBody>
          <a:bodyPr>
            <a:normAutofit fontScale="90000"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EJECUCIÓN PRESUPUESTARIA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F7277D89-C4BF-5542-8B21-793CBAB04F38}"/>
              </a:ext>
            </a:extLst>
          </p:cNvPr>
          <p:cNvSpPr txBox="1">
            <a:spLocks/>
          </p:cNvSpPr>
          <p:nvPr/>
        </p:nvSpPr>
        <p:spPr>
          <a:xfrm>
            <a:off x="408709" y="764455"/>
            <a:ext cx="4939146" cy="715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1600" dirty="0">
                <a:solidFill>
                  <a:srgbClr val="00568B"/>
                </a:solidFill>
                <a:latin typeface="Montserrat Medium" pitchFamily="2" charset="77"/>
              </a:rPr>
              <a:t>DEL ORGANISMO EJECUTIVO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3259401A-26C5-A84A-88C5-BE276FFC0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787" y="1137306"/>
            <a:ext cx="56007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GT" altLang="es-GT" b="1" dirty="0">
                <a:solidFill>
                  <a:schemeClr val="accent5">
                    <a:lumMod val="50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Inversión física</a:t>
            </a:r>
            <a:endParaRPr kumimoji="0" lang="es-GT" altLang="es-GT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Montserrat" pitchFamily="2" charset="77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1200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Al segundo cuatrimestre del ejercicio fiscal 2021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1200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(Montos en millones de Quetzales)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7205ABD-92AC-2A45-98C8-278A7B9B7204}"/>
              </a:ext>
            </a:extLst>
          </p:cNvPr>
          <p:cNvSpPr/>
          <p:nvPr/>
        </p:nvSpPr>
        <p:spPr>
          <a:xfrm>
            <a:off x="704980" y="1466403"/>
            <a:ext cx="2021617" cy="689225"/>
          </a:xfrm>
          <a:prstGeom prst="rect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C2F6600-A619-9140-B317-7CA630030937}"/>
              </a:ext>
            </a:extLst>
          </p:cNvPr>
          <p:cNvSpPr txBox="1"/>
          <p:nvPr/>
        </p:nvSpPr>
        <p:spPr>
          <a:xfrm>
            <a:off x="867704" y="1479985"/>
            <a:ext cx="170271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GT" sz="1300" b="1" dirty="0">
                <a:solidFill>
                  <a:srgbClr val="002060"/>
                </a:solidFill>
                <a:latin typeface="Montserrat" pitchFamily="2" charset="77"/>
              </a:rPr>
              <a:t>Vigente Ajustado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854B36F-BAE3-434E-AD16-C0FB744986EC}"/>
              </a:ext>
            </a:extLst>
          </p:cNvPr>
          <p:cNvSpPr txBox="1"/>
          <p:nvPr/>
        </p:nvSpPr>
        <p:spPr>
          <a:xfrm>
            <a:off x="1060754" y="1662054"/>
            <a:ext cx="1253869" cy="4770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GT" sz="2500" b="1" dirty="0">
                <a:solidFill>
                  <a:srgbClr val="0070C0"/>
                </a:solidFill>
                <a:latin typeface="Helvetica" pitchFamily="2" charset="0"/>
              </a:rPr>
              <a:t>5,647.0</a:t>
            </a:r>
          </a:p>
        </p:txBody>
      </p:sp>
      <p:sp>
        <p:nvSpPr>
          <p:cNvPr id="25" name="Freeform 84">
            <a:extLst>
              <a:ext uri="{FF2B5EF4-FFF2-40B4-BE49-F238E27FC236}">
                <a16:creationId xmlns:a16="http://schemas.microsoft.com/office/drawing/2014/main" id="{9B53F0E6-4A9A-F443-A8D3-D71DB3393B8D}"/>
              </a:ext>
            </a:extLst>
          </p:cNvPr>
          <p:cNvSpPr>
            <a:spLocks/>
          </p:cNvSpPr>
          <p:nvPr/>
        </p:nvSpPr>
        <p:spPr bwMode="auto">
          <a:xfrm>
            <a:off x="500898" y="1475406"/>
            <a:ext cx="137755" cy="277211"/>
          </a:xfrm>
          <a:custGeom>
            <a:avLst/>
            <a:gdLst>
              <a:gd name="T0" fmla="*/ 243 w 244"/>
              <a:gd name="T1" fmla="*/ 447 h 487"/>
              <a:gd name="T2" fmla="*/ 243 w 244"/>
              <a:gd name="T3" fmla="*/ 443 h 487"/>
              <a:gd name="T4" fmla="*/ 238 w 244"/>
              <a:gd name="T5" fmla="*/ 441 h 487"/>
              <a:gd name="T6" fmla="*/ 237 w 244"/>
              <a:gd name="T7" fmla="*/ 439 h 487"/>
              <a:gd name="T8" fmla="*/ 230 w 244"/>
              <a:gd name="T9" fmla="*/ 439 h 487"/>
              <a:gd name="T10" fmla="*/ 111 w 244"/>
              <a:gd name="T11" fmla="*/ 439 h 487"/>
              <a:gd name="T12" fmla="*/ 99 w 244"/>
              <a:gd name="T13" fmla="*/ 438 h 487"/>
              <a:gd name="T14" fmla="*/ 87 w 244"/>
              <a:gd name="T15" fmla="*/ 433 h 487"/>
              <a:gd name="T16" fmla="*/ 77 w 244"/>
              <a:gd name="T17" fmla="*/ 428 h 487"/>
              <a:gd name="T18" fmla="*/ 67 w 244"/>
              <a:gd name="T19" fmla="*/ 420 h 487"/>
              <a:gd name="T20" fmla="*/ 60 w 244"/>
              <a:gd name="T21" fmla="*/ 411 h 487"/>
              <a:gd name="T22" fmla="*/ 54 w 244"/>
              <a:gd name="T23" fmla="*/ 401 h 487"/>
              <a:gd name="T24" fmla="*/ 50 w 244"/>
              <a:gd name="T25" fmla="*/ 389 h 487"/>
              <a:gd name="T26" fmla="*/ 49 w 244"/>
              <a:gd name="T27" fmla="*/ 377 h 487"/>
              <a:gd name="T28" fmla="*/ 50 w 244"/>
              <a:gd name="T29" fmla="*/ 103 h 487"/>
              <a:gd name="T30" fmla="*/ 52 w 244"/>
              <a:gd name="T31" fmla="*/ 92 h 487"/>
              <a:gd name="T32" fmla="*/ 57 w 244"/>
              <a:gd name="T33" fmla="*/ 81 h 487"/>
              <a:gd name="T34" fmla="*/ 63 w 244"/>
              <a:gd name="T35" fmla="*/ 72 h 487"/>
              <a:gd name="T36" fmla="*/ 72 w 244"/>
              <a:gd name="T37" fmla="*/ 62 h 487"/>
              <a:gd name="T38" fmla="*/ 81 w 244"/>
              <a:gd name="T39" fmla="*/ 56 h 487"/>
              <a:gd name="T40" fmla="*/ 92 w 244"/>
              <a:gd name="T41" fmla="*/ 51 h 487"/>
              <a:gd name="T42" fmla="*/ 104 w 244"/>
              <a:gd name="T43" fmla="*/ 49 h 487"/>
              <a:gd name="T44" fmla="*/ 233 w 244"/>
              <a:gd name="T45" fmla="*/ 49 h 487"/>
              <a:gd name="T46" fmla="*/ 240 w 244"/>
              <a:gd name="T47" fmla="*/ 47 h 487"/>
              <a:gd name="T48" fmla="*/ 243 w 244"/>
              <a:gd name="T49" fmla="*/ 39 h 487"/>
              <a:gd name="T50" fmla="*/ 244 w 244"/>
              <a:gd name="T51" fmla="*/ 30 h 487"/>
              <a:gd name="T52" fmla="*/ 244 w 244"/>
              <a:gd name="T53" fmla="*/ 20 h 487"/>
              <a:gd name="T54" fmla="*/ 244 w 244"/>
              <a:gd name="T55" fmla="*/ 12 h 487"/>
              <a:gd name="T56" fmla="*/ 240 w 244"/>
              <a:gd name="T57" fmla="*/ 4 h 487"/>
              <a:gd name="T58" fmla="*/ 233 w 244"/>
              <a:gd name="T59" fmla="*/ 0 h 487"/>
              <a:gd name="T60" fmla="*/ 99 w 244"/>
              <a:gd name="T61" fmla="*/ 0 h 487"/>
              <a:gd name="T62" fmla="*/ 78 w 244"/>
              <a:gd name="T63" fmla="*/ 5 h 487"/>
              <a:gd name="T64" fmla="*/ 59 w 244"/>
              <a:gd name="T65" fmla="*/ 12 h 487"/>
              <a:gd name="T66" fmla="*/ 41 w 244"/>
              <a:gd name="T67" fmla="*/ 25 h 487"/>
              <a:gd name="T68" fmla="*/ 25 w 244"/>
              <a:gd name="T69" fmla="*/ 40 h 487"/>
              <a:gd name="T70" fmla="*/ 13 w 244"/>
              <a:gd name="T71" fmla="*/ 59 h 487"/>
              <a:gd name="T72" fmla="*/ 5 w 244"/>
              <a:gd name="T73" fmla="*/ 77 h 487"/>
              <a:gd name="T74" fmla="*/ 1 w 244"/>
              <a:gd name="T75" fmla="*/ 99 h 487"/>
              <a:gd name="T76" fmla="*/ 0 w 244"/>
              <a:gd name="T77" fmla="*/ 377 h 487"/>
              <a:gd name="T78" fmla="*/ 3 w 244"/>
              <a:gd name="T79" fmla="*/ 399 h 487"/>
              <a:gd name="T80" fmla="*/ 9 w 244"/>
              <a:gd name="T81" fmla="*/ 419 h 487"/>
              <a:gd name="T82" fmla="*/ 19 w 244"/>
              <a:gd name="T83" fmla="*/ 438 h 487"/>
              <a:gd name="T84" fmla="*/ 33 w 244"/>
              <a:gd name="T85" fmla="*/ 455 h 487"/>
              <a:gd name="T86" fmla="*/ 50 w 244"/>
              <a:gd name="T87" fmla="*/ 469 h 487"/>
              <a:gd name="T88" fmla="*/ 68 w 244"/>
              <a:gd name="T89" fmla="*/ 479 h 487"/>
              <a:gd name="T90" fmla="*/ 89 w 244"/>
              <a:gd name="T91" fmla="*/ 485 h 487"/>
              <a:gd name="T92" fmla="*/ 111 w 244"/>
              <a:gd name="T93" fmla="*/ 487 h 487"/>
              <a:gd name="T94" fmla="*/ 237 w 244"/>
              <a:gd name="T95" fmla="*/ 486 h 487"/>
              <a:gd name="T96" fmla="*/ 242 w 244"/>
              <a:gd name="T97" fmla="*/ 482 h 487"/>
              <a:gd name="T98" fmla="*/ 244 w 244"/>
              <a:gd name="T99" fmla="*/ 472 h 487"/>
              <a:gd name="T100" fmla="*/ 244 w 244"/>
              <a:gd name="T101" fmla="*/ 464 h 487"/>
              <a:gd name="T102" fmla="*/ 244 w 244"/>
              <a:gd name="T103" fmla="*/ 453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7">
                <a:moveTo>
                  <a:pt x="244" y="451"/>
                </a:moveTo>
                <a:lnTo>
                  <a:pt x="243" y="447"/>
                </a:lnTo>
                <a:lnTo>
                  <a:pt x="243" y="445"/>
                </a:lnTo>
                <a:lnTo>
                  <a:pt x="243" y="443"/>
                </a:lnTo>
                <a:lnTo>
                  <a:pt x="241" y="442"/>
                </a:lnTo>
                <a:lnTo>
                  <a:pt x="238" y="441"/>
                </a:lnTo>
                <a:lnTo>
                  <a:pt x="238" y="440"/>
                </a:lnTo>
                <a:lnTo>
                  <a:pt x="237" y="439"/>
                </a:lnTo>
                <a:lnTo>
                  <a:pt x="234" y="439"/>
                </a:lnTo>
                <a:lnTo>
                  <a:pt x="230" y="439"/>
                </a:lnTo>
                <a:lnTo>
                  <a:pt x="229" y="439"/>
                </a:lnTo>
                <a:lnTo>
                  <a:pt x="111" y="439"/>
                </a:lnTo>
                <a:lnTo>
                  <a:pt x="104" y="438"/>
                </a:lnTo>
                <a:lnTo>
                  <a:pt x="99" y="438"/>
                </a:lnTo>
                <a:lnTo>
                  <a:pt x="92" y="436"/>
                </a:lnTo>
                <a:lnTo>
                  <a:pt x="87" y="433"/>
                </a:lnTo>
                <a:lnTo>
                  <a:pt x="81" y="431"/>
                </a:lnTo>
                <a:lnTo>
                  <a:pt x="77" y="428"/>
                </a:lnTo>
                <a:lnTo>
                  <a:pt x="72" y="425"/>
                </a:lnTo>
                <a:lnTo>
                  <a:pt x="67" y="420"/>
                </a:lnTo>
                <a:lnTo>
                  <a:pt x="63" y="416"/>
                </a:lnTo>
                <a:lnTo>
                  <a:pt x="60" y="411"/>
                </a:lnTo>
                <a:lnTo>
                  <a:pt x="57" y="406"/>
                </a:lnTo>
                <a:lnTo>
                  <a:pt x="54" y="401"/>
                </a:lnTo>
                <a:lnTo>
                  <a:pt x="52" y="396"/>
                </a:lnTo>
                <a:lnTo>
                  <a:pt x="50" y="389"/>
                </a:lnTo>
                <a:lnTo>
                  <a:pt x="50" y="384"/>
                </a:lnTo>
                <a:lnTo>
                  <a:pt x="49" y="377"/>
                </a:lnTo>
                <a:lnTo>
                  <a:pt x="49" y="110"/>
                </a:lnTo>
                <a:lnTo>
                  <a:pt x="50" y="103"/>
                </a:lnTo>
                <a:lnTo>
                  <a:pt x="50" y="98"/>
                </a:lnTo>
                <a:lnTo>
                  <a:pt x="52" y="92"/>
                </a:lnTo>
                <a:lnTo>
                  <a:pt x="54" y="87"/>
                </a:lnTo>
                <a:lnTo>
                  <a:pt x="57" y="81"/>
                </a:lnTo>
                <a:lnTo>
                  <a:pt x="60" y="76"/>
                </a:lnTo>
                <a:lnTo>
                  <a:pt x="63" y="72"/>
                </a:lnTo>
                <a:lnTo>
                  <a:pt x="67" y="66"/>
                </a:lnTo>
                <a:lnTo>
                  <a:pt x="72" y="62"/>
                </a:lnTo>
                <a:lnTo>
                  <a:pt x="77" y="59"/>
                </a:lnTo>
                <a:lnTo>
                  <a:pt x="81" y="56"/>
                </a:lnTo>
                <a:lnTo>
                  <a:pt x="87" y="53"/>
                </a:lnTo>
                <a:lnTo>
                  <a:pt x="92" y="51"/>
                </a:lnTo>
                <a:lnTo>
                  <a:pt x="99" y="50"/>
                </a:lnTo>
                <a:lnTo>
                  <a:pt x="104" y="49"/>
                </a:lnTo>
                <a:lnTo>
                  <a:pt x="111" y="49"/>
                </a:lnTo>
                <a:lnTo>
                  <a:pt x="233" y="49"/>
                </a:lnTo>
                <a:lnTo>
                  <a:pt x="237" y="48"/>
                </a:lnTo>
                <a:lnTo>
                  <a:pt x="240" y="47"/>
                </a:lnTo>
                <a:lnTo>
                  <a:pt x="242" y="44"/>
                </a:lnTo>
                <a:lnTo>
                  <a:pt x="243" y="39"/>
                </a:lnTo>
                <a:lnTo>
                  <a:pt x="244" y="34"/>
                </a:lnTo>
                <a:lnTo>
                  <a:pt x="244" y="30"/>
                </a:lnTo>
                <a:lnTo>
                  <a:pt x="244" y="25"/>
                </a:lnTo>
                <a:lnTo>
                  <a:pt x="244" y="20"/>
                </a:lnTo>
                <a:lnTo>
                  <a:pt x="244" y="15"/>
                </a:lnTo>
                <a:lnTo>
                  <a:pt x="244" y="12"/>
                </a:lnTo>
                <a:lnTo>
                  <a:pt x="243" y="8"/>
                </a:lnTo>
                <a:lnTo>
                  <a:pt x="240" y="4"/>
                </a:lnTo>
                <a:lnTo>
                  <a:pt x="237" y="2"/>
                </a:lnTo>
                <a:lnTo>
                  <a:pt x="233" y="0"/>
                </a:lnTo>
                <a:lnTo>
                  <a:pt x="111" y="0"/>
                </a:lnTo>
                <a:lnTo>
                  <a:pt x="99" y="0"/>
                </a:lnTo>
                <a:lnTo>
                  <a:pt x="89" y="3"/>
                </a:lnTo>
                <a:lnTo>
                  <a:pt x="78" y="5"/>
                </a:lnTo>
                <a:lnTo>
                  <a:pt x="68" y="8"/>
                </a:lnTo>
                <a:lnTo>
                  <a:pt x="59" y="12"/>
                </a:lnTo>
                <a:lnTo>
                  <a:pt x="50" y="18"/>
                </a:lnTo>
                <a:lnTo>
                  <a:pt x="41" y="25"/>
                </a:lnTo>
                <a:lnTo>
                  <a:pt x="33" y="32"/>
                </a:lnTo>
                <a:lnTo>
                  <a:pt x="25" y="40"/>
                </a:lnTo>
                <a:lnTo>
                  <a:pt x="19" y="49"/>
                </a:lnTo>
                <a:lnTo>
                  <a:pt x="13" y="59"/>
                </a:lnTo>
                <a:lnTo>
                  <a:pt x="9" y="67"/>
                </a:lnTo>
                <a:lnTo>
                  <a:pt x="5" y="77"/>
                </a:lnTo>
                <a:lnTo>
                  <a:pt x="3" y="88"/>
                </a:lnTo>
                <a:lnTo>
                  <a:pt x="1" y="99"/>
                </a:lnTo>
                <a:lnTo>
                  <a:pt x="0" y="110"/>
                </a:lnTo>
                <a:lnTo>
                  <a:pt x="0" y="377"/>
                </a:lnTo>
                <a:lnTo>
                  <a:pt x="1" y="389"/>
                </a:lnTo>
                <a:lnTo>
                  <a:pt x="3" y="399"/>
                </a:lnTo>
                <a:lnTo>
                  <a:pt x="5" y="410"/>
                </a:lnTo>
                <a:lnTo>
                  <a:pt x="9" y="419"/>
                </a:lnTo>
                <a:lnTo>
                  <a:pt x="13" y="429"/>
                </a:lnTo>
                <a:lnTo>
                  <a:pt x="19" y="438"/>
                </a:lnTo>
                <a:lnTo>
                  <a:pt x="25" y="446"/>
                </a:lnTo>
                <a:lnTo>
                  <a:pt x="33" y="455"/>
                </a:lnTo>
                <a:lnTo>
                  <a:pt x="41" y="463"/>
                </a:lnTo>
                <a:lnTo>
                  <a:pt x="50" y="469"/>
                </a:lnTo>
                <a:lnTo>
                  <a:pt x="59" y="474"/>
                </a:lnTo>
                <a:lnTo>
                  <a:pt x="68" y="479"/>
                </a:lnTo>
                <a:lnTo>
                  <a:pt x="78" y="483"/>
                </a:lnTo>
                <a:lnTo>
                  <a:pt x="89" y="485"/>
                </a:lnTo>
                <a:lnTo>
                  <a:pt x="99" y="486"/>
                </a:lnTo>
                <a:lnTo>
                  <a:pt x="111" y="487"/>
                </a:lnTo>
                <a:lnTo>
                  <a:pt x="233" y="487"/>
                </a:lnTo>
                <a:lnTo>
                  <a:pt x="237" y="486"/>
                </a:lnTo>
                <a:lnTo>
                  <a:pt x="240" y="484"/>
                </a:lnTo>
                <a:lnTo>
                  <a:pt x="242" y="482"/>
                </a:lnTo>
                <a:lnTo>
                  <a:pt x="243" y="478"/>
                </a:lnTo>
                <a:lnTo>
                  <a:pt x="244" y="472"/>
                </a:lnTo>
                <a:lnTo>
                  <a:pt x="244" y="468"/>
                </a:lnTo>
                <a:lnTo>
                  <a:pt x="244" y="464"/>
                </a:lnTo>
                <a:lnTo>
                  <a:pt x="244" y="458"/>
                </a:lnTo>
                <a:lnTo>
                  <a:pt x="244" y="453"/>
                </a:lnTo>
                <a:lnTo>
                  <a:pt x="244" y="451"/>
                </a:lnTo>
                <a:close/>
              </a:path>
            </a:pathLst>
          </a:custGeom>
          <a:solidFill>
            <a:srgbClr val="193768"/>
          </a:solidFill>
          <a:ln>
            <a:noFill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26" name="Freeform 85">
            <a:extLst>
              <a:ext uri="{FF2B5EF4-FFF2-40B4-BE49-F238E27FC236}">
                <a16:creationId xmlns:a16="http://schemas.microsoft.com/office/drawing/2014/main" id="{6546384C-A20F-464C-965E-862B69025D6B}"/>
              </a:ext>
            </a:extLst>
          </p:cNvPr>
          <p:cNvSpPr>
            <a:spLocks/>
          </p:cNvSpPr>
          <p:nvPr/>
        </p:nvSpPr>
        <p:spPr bwMode="auto">
          <a:xfrm>
            <a:off x="604596" y="1483872"/>
            <a:ext cx="255101" cy="261904"/>
          </a:xfrm>
          <a:custGeom>
            <a:avLst/>
            <a:gdLst>
              <a:gd name="T0" fmla="*/ 443 w 451"/>
              <a:gd name="T1" fmla="*/ 214 h 462"/>
              <a:gd name="T2" fmla="*/ 236 w 451"/>
              <a:gd name="T3" fmla="*/ 8 h 462"/>
              <a:gd name="T4" fmla="*/ 232 w 451"/>
              <a:gd name="T5" fmla="*/ 5 h 462"/>
              <a:gd name="T6" fmla="*/ 228 w 451"/>
              <a:gd name="T7" fmla="*/ 3 h 462"/>
              <a:gd name="T8" fmla="*/ 224 w 451"/>
              <a:gd name="T9" fmla="*/ 0 h 462"/>
              <a:gd name="T10" fmla="*/ 220 w 451"/>
              <a:gd name="T11" fmla="*/ 0 h 462"/>
              <a:gd name="T12" fmla="*/ 214 w 451"/>
              <a:gd name="T13" fmla="*/ 0 h 462"/>
              <a:gd name="T14" fmla="*/ 210 w 451"/>
              <a:gd name="T15" fmla="*/ 3 h 462"/>
              <a:gd name="T16" fmla="*/ 205 w 451"/>
              <a:gd name="T17" fmla="*/ 5 h 462"/>
              <a:gd name="T18" fmla="*/ 202 w 451"/>
              <a:gd name="T19" fmla="*/ 8 h 462"/>
              <a:gd name="T20" fmla="*/ 199 w 451"/>
              <a:gd name="T21" fmla="*/ 11 h 462"/>
              <a:gd name="T22" fmla="*/ 197 w 451"/>
              <a:gd name="T23" fmla="*/ 15 h 462"/>
              <a:gd name="T24" fmla="*/ 195 w 451"/>
              <a:gd name="T25" fmla="*/ 20 h 462"/>
              <a:gd name="T26" fmla="*/ 195 w 451"/>
              <a:gd name="T27" fmla="*/ 25 h 462"/>
              <a:gd name="T28" fmla="*/ 195 w 451"/>
              <a:gd name="T29" fmla="*/ 134 h 462"/>
              <a:gd name="T30" fmla="*/ 24 w 451"/>
              <a:gd name="T31" fmla="*/ 134 h 462"/>
              <a:gd name="T32" fmla="*/ 20 w 451"/>
              <a:gd name="T33" fmla="*/ 134 h 462"/>
              <a:gd name="T34" fmla="*/ 15 w 451"/>
              <a:gd name="T35" fmla="*/ 136 h 462"/>
              <a:gd name="T36" fmla="*/ 11 w 451"/>
              <a:gd name="T37" fmla="*/ 139 h 462"/>
              <a:gd name="T38" fmla="*/ 7 w 451"/>
              <a:gd name="T39" fmla="*/ 142 h 462"/>
              <a:gd name="T40" fmla="*/ 4 w 451"/>
              <a:gd name="T41" fmla="*/ 145 h 462"/>
              <a:gd name="T42" fmla="*/ 1 w 451"/>
              <a:gd name="T43" fmla="*/ 149 h 462"/>
              <a:gd name="T44" fmla="*/ 0 w 451"/>
              <a:gd name="T45" fmla="*/ 154 h 462"/>
              <a:gd name="T46" fmla="*/ 0 w 451"/>
              <a:gd name="T47" fmla="*/ 159 h 462"/>
              <a:gd name="T48" fmla="*/ 0 w 451"/>
              <a:gd name="T49" fmla="*/ 305 h 462"/>
              <a:gd name="T50" fmla="*/ 0 w 451"/>
              <a:gd name="T51" fmla="*/ 309 h 462"/>
              <a:gd name="T52" fmla="*/ 1 w 451"/>
              <a:gd name="T53" fmla="*/ 313 h 462"/>
              <a:gd name="T54" fmla="*/ 4 w 451"/>
              <a:gd name="T55" fmla="*/ 318 h 462"/>
              <a:gd name="T56" fmla="*/ 7 w 451"/>
              <a:gd name="T57" fmla="*/ 322 h 462"/>
              <a:gd name="T58" fmla="*/ 11 w 451"/>
              <a:gd name="T59" fmla="*/ 325 h 462"/>
              <a:gd name="T60" fmla="*/ 15 w 451"/>
              <a:gd name="T61" fmla="*/ 328 h 462"/>
              <a:gd name="T62" fmla="*/ 20 w 451"/>
              <a:gd name="T63" fmla="*/ 329 h 462"/>
              <a:gd name="T64" fmla="*/ 24 w 451"/>
              <a:gd name="T65" fmla="*/ 329 h 462"/>
              <a:gd name="T66" fmla="*/ 195 w 451"/>
              <a:gd name="T67" fmla="*/ 329 h 462"/>
              <a:gd name="T68" fmla="*/ 195 w 451"/>
              <a:gd name="T69" fmla="*/ 439 h 462"/>
              <a:gd name="T70" fmla="*/ 195 w 451"/>
              <a:gd name="T71" fmla="*/ 443 h 462"/>
              <a:gd name="T72" fmla="*/ 197 w 451"/>
              <a:gd name="T73" fmla="*/ 447 h 462"/>
              <a:gd name="T74" fmla="*/ 199 w 451"/>
              <a:gd name="T75" fmla="*/ 452 h 462"/>
              <a:gd name="T76" fmla="*/ 202 w 451"/>
              <a:gd name="T77" fmla="*/ 456 h 462"/>
              <a:gd name="T78" fmla="*/ 205 w 451"/>
              <a:gd name="T79" fmla="*/ 459 h 462"/>
              <a:gd name="T80" fmla="*/ 210 w 451"/>
              <a:gd name="T81" fmla="*/ 461 h 462"/>
              <a:gd name="T82" fmla="*/ 214 w 451"/>
              <a:gd name="T83" fmla="*/ 462 h 462"/>
              <a:gd name="T84" fmla="*/ 220 w 451"/>
              <a:gd name="T85" fmla="*/ 462 h 462"/>
              <a:gd name="T86" fmla="*/ 224 w 451"/>
              <a:gd name="T87" fmla="*/ 462 h 462"/>
              <a:gd name="T88" fmla="*/ 228 w 451"/>
              <a:gd name="T89" fmla="*/ 461 h 462"/>
              <a:gd name="T90" fmla="*/ 232 w 451"/>
              <a:gd name="T91" fmla="*/ 459 h 462"/>
              <a:gd name="T92" fmla="*/ 236 w 451"/>
              <a:gd name="T93" fmla="*/ 456 h 462"/>
              <a:gd name="T94" fmla="*/ 443 w 451"/>
              <a:gd name="T95" fmla="*/ 249 h 462"/>
              <a:gd name="T96" fmla="*/ 446 w 451"/>
              <a:gd name="T97" fmla="*/ 245 h 462"/>
              <a:gd name="T98" fmla="*/ 448 w 451"/>
              <a:gd name="T99" fmla="*/ 241 h 462"/>
              <a:gd name="T100" fmla="*/ 450 w 451"/>
              <a:gd name="T101" fmla="*/ 237 h 462"/>
              <a:gd name="T102" fmla="*/ 451 w 451"/>
              <a:gd name="T103" fmla="*/ 231 h 462"/>
              <a:gd name="T104" fmla="*/ 450 w 451"/>
              <a:gd name="T105" fmla="*/ 227 h 462"/>
              <a:gd name="T106" fmla="*/ 448 w 451"/>
              <a:gd name="T107" fmla="*/ 223 h 462"/>
              <a:gd name="T108" fmla="*/ 446 w 451"/>
              <a:gd name="T109" fmla="*/ 218 h 462"/>
              <a:gd name="T110" fmla="*/ 443 w 451"/>
              <a:gd name="T111" fmla="*/ 21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51" h="462">
                <a:moveTo>
                  <a:pt x="443" y="214"/>
                </a:moveTo>
                <a:lnTo>
                  <a:pt x="236" y="8"/>
                </a:lnTo>
                <a:lnTo>
                  <a:pt x="232" y="5"/>
                </a:lnTo>
                <a:lnTo>
                  <a:pt x="228" y="3"/>
                </a:lnTo>
                <a:lnTo>
                  <a:pt x="224" y="0"/>
                </a:lnTo>
                <a:lnTo>
                  <a:pt x="220" y="0"/>
                </a:lnTo>
                <a:lnTo>
                  <a:pt x="214" y="0"/>
                </a:lnTo>
                <a:lnTo>
                  <a:pt x="210" y="3"/>
                </a:lnTo>
                <a:lnTo>
                  <a:pt x="205" y="5"/>
                </a:lnTo>
                <a:lnTo>
                  <a:pt x="202" y="8"/>
                </a:lnTo>
                <a:lnTo>
                  <a:pt x="199" y="11"/>
                </a:lnTo>
                <a:lnTo>
                  <a:pt x="197" y="15"/>
                </a:lnTo>
                <a:lnTo>
                  <a:pt x="195" y="20"/>
                </a:lnTo>
                <a:lnTo>
                  <a:pt x="195" y="25"/>
                </a:lnTo>
                <a:lnTo>
                  <a:pt x="195" y="134"/>
                </a:lnTo>
                <a:lnTo>
                  <a:pt x="24" y="134"/>
                </a:lnTo>
                <a:lnTo>
                  <a:pt x="20" y="134"/>
                </a:lnTo>
                <a:lnTo>
                  <a:pt x="15" y="136"/>
                </a:lnTo>
                <a:lnTo>
                  <a:pt x="11" y="139"/>
                </a:lnTo>
                <a:lnTo>
                  <a:pt x="7" y="142"/>
                </a:lnTo>
                <a:lnTo>
                  <a:pt x="4" y="145"/>
                </a:lnTo>
                <a:lnTo>
                  <a:pt x="1" y="149"/>
                </a:lnTo>
                <a:lnTo>
                  <a:pt x="0" y="154"/>
                </a:lnTo>
                <a:lnTo>
                  <a:pt x="0" y="159"/>
                </a:lnTo>
                <a:lnTo>
                  <a:pt x="0" y="305"/>
                </a:lnTo>
                <a:lnTo>
                  <a:pt x="0" y="309"/>
                </a:lnTo>
                <a:lnTo>
                  <a:pt x="1" y="313"/>
                </a:lnTo>
                <a:lnTo>
                  <a:pt x="4" y="318"/>
                </a:lnTo>
                <a:lnTo>
                  <a:pt x="7" y="322"/>
                </a:lnTo>
                <a:lnTo>
                  <a:pt x="11" y="325"/>
                </a:lnTo>
                <a:lnTo>
                  <a:pt x="15" y="328"/>
                </a:lnTo>
                <a:lnTo>
                  <a:pt x="20" y="329"/>
                </a:lnTo>
                <a:lnTo>
                  <a:pt x="24" y="329"/>
                </a:lnTo>
                <a:lnTo>
                  <a:pt x="195" y="329"/>
                </a:lnTo>
                <a:lnTo>
                  <a:pt x="195" y="439"/>
                </a:lnTo>
                <a:lnTo>
                  <a:pt x="195" y="443"/>
                </a:lnTo>
                <a:lnTo>
                  <a:pt x="197" y="447"/>
                </a:lnTo>
                <a:lnTo>
                  <a:pt x="199" y="452"/>
                </a:lnTo>
                <a:lnTo>
                  <a:pt x="202" y="456"/>
                </a:lnTo>
                <a:lnTo>
                  <a:pt x="205" y="459"/>
                </a:lnTo>
                <a:lnTo>
                  <a:pt x="210" y="461"/>
                </a:lnTo>
                <a:lnTo>
                  <a:pt x="214" y="462"/>
                </a:lnTo>
                <a:lnTo>
                  <a:pt x="220" y="462"/>
                </a:lnTo>
                <a:lnTo>
                  <a:pt x="224" y="462"/>
                </a:lnTo>
                <a:lnTo>
                  <a:pt x="228" y="461"/>
                </a:lnTo>
                <a:lnTo>
                  <a:pt x="232" y="459"/>
                </a:lnTo>
                <a:lnTo>
                  <a:pt x="236" y="456"/>
                </a:lnTo>
                <a:lnTo>
                  <a:pt x="443" y="249"/>
                </a:lnTo>
                <a:lnTo>
                  <a:pt x="446" y="245"/>
                </a:lnTo>
                <a:lnTo>
                  <a:pt x="448" y="241"/>
                </a:lnTo>
                <a:lnTo>
                  <a:pt x="450" y="237"/>
                </a:lnTo>
                <a:lnTo>
                  <a:pt x="451" y="231"/>
                </a:lnTo>
                <a:lnTo>
                  <a:pt x="450" y="227"/>
                </a:lnTo>
                <a:lnTo>
                  <a:pt x="448" y="223"/>
                </a:lnTo>
                <a:lnTo>
                  <a:pt x="446" y="218"/>
                </a:lnTo>
                <a:lnTo>
                  <a:pt x="443" y="214"/>
                </a:lnTo>
                <a:close/>
              </a:path>
            </a:pathLst>
          </a:custGeom>
          <a:solidFill>
            <a:srgbClr val="193768"/>
          </a:solidFill>
          <a:ln>
            <a:noFill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90CDF208-D822-614A-9F6D-D5DF727014E7}"/>
              </a:ext>
            </a:extLst>
          </p:cNvPr>
          <p:cNvCxnSpPr>
            <a:cxnSpLocks/>
          </p:cNvCxnSpPr>
          <p:nvPr/>
        </p:nvCxnSpPr>
        <p:spPr>
          <a:xfrm>
            <a:off x="703784" y="2057953"/>
            <a:ext cx="2022813" cy="3104"/>
          </a:xfrm>
          <a:prstGeom prst="line">
            <a:avLst/>
          </a:prstGeom>
          <a:ln w="38100">
            <a:solidFill>
              <a:srgbClr val="0056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E53C2DB4-97D0-5448-BE3D-9ECC2D90ECB3}"/>
              </a:ext>
            </a:extLst>
          </p:cNvPr>
          <p:cNvSpPr/>
          <p:nvPr/>
        </p:nvSpPr>
        <p:spPr>
          <a:xfrm>
            <a:off x="663980" y="4179448"/>
            <a:ext cx="2052586" cy="2159701"/>
          </a:xfrm>
          <a:prstGeom prst="rect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200" dirty="0">
              <a:solidFill>
                <a:srgbClr val="003353"/>
              </a:solidFill>
              <a:latin typeface="Montserrat" pitchFamily="2" charset="77"/>
              <a:cs typeface="Arial" panose="020B0604020202020204" pitchFamily="34" charset="0"/>
              <a:sym typeface="Calibri"/>
            </a:endParaRPr>
          </a:p>
          <a:p>
            <a:pPr algn="ctr"/>
            <a:r>
              <a:rPr lang="es-GT" sz="1200" dirty="0">
                <a:solidFill>
                  <a:srgbClr val="003353"/>
                </a:solidFill>
                <a:latin typeface="Montserrat" pitchFamily="2" charset="77"/>
                <a:cs typeface="Arial" panose="020B0604020202020204" pitchFamily="34" charset="0"/>
                <a:sym typeface="Calibri"/>
              </a:rPr>
              <a:t>Del presupuesto ejecutado en inversión, el </a:t>
            </a:r>
            <a:r>
              <a:rPr lang="es-GT" sz="1200" b="1" dirty="0">
                <a:solidFill>
                  <a:srgbClr val="00568B"/>
                </a:solidFill>
                <a:latin typeface="Montserrat" pitchFamily="2" charset="77"/>
                <a:cs typeface="Arial" panose="020B0604020202020204" pitchFamily="34" charset="0"/>
                <a:sym typeface="Calibri"/>
              </a:rPr>
              <a:t>89.7%</a:t>
            </a:r>
            <a:r>
              <a:rPr lang="es-GT" sz="1200" dirty="0">
                <a:solidFill>
                  <a:srgbClr val="00568B"/>
                </a:solidFill>
                <a:latin typeface="Montserrat" pitchFamily="2" charset="77"/>
                <a:cs typeface="Arial" panose="020B0604020202020204" pitchFamily="34" charset="0"/>
                <a:sym typeface="Calibri"/>
              </a:rPr>
              <a:t> </a:t>
            </a:r>
            <a:r>
              <a:rPr lang="es-GT" sz="1200" dirty="0">
                <a:solidFill>
                  <a:srgbClr val="003353"/>
                </a:solidFill>
                <a:latin typeface="Montserrat" pitchFamily="2" charset="77"/>
                <a:cs typeface="Arial" panose="020B0604020202020204" pitchFamily="34" charset="0"/>
                <a:sym typeface="Calibri"/>
              </a:rPr>
              <a:t>se concentró en obras del </a:t>
            </a:r>
            <a:r>
              <a:rPr lang="es-GT" sz="1200" b="1" dirty="0">
                <a:solidFill>
                  <a:srgbClr val="00568B"/>
                </a:solidFill>
                <a:latin typeface="Montserrat" pitchFamily="2" charset="77"/>
                <a:cs typeface="Arial" panose="020B0604020202020204" pitchFamily="34" charset="0"/>
                <a:sym typeface="Calibri"/>
              </a:rPr>
              <a:t>Ministerio de Comunicaciones, Infraestructura y Vivienda</a:t>
            </a:r>
            <a:r>
              <a:rPr lang="es-GT" sz="1200" dirty="0">
                <a:solidFill>
                  <a:srgbClr val="00568B"/>
                </a:solidFill>
                <a:latin typeface="Montserrat" pitchFamily="2" charset="77"/>
                <a:cs typeface="Arial" panose="020B0604020202020204" pitchFamily="34" charset="0"/>
                <a:sym typeface="Calibri"/>
              </a:rPr>
              <a:t>.</a:t>
            </a:r>
            <a:endParaRPr lang="es-GT" sz="1200" dirty="0">
              <a:solidFill>
                <a:srgbClr val="00568B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345D8C51-A3E3-AD45-8FE4-97DE40923265}"/>
              </a:ext>
            </a:extLst>
          </p:cNvPr>
          <p:cNvCxnSpPr>
            <a:cxnSpLocks/>
          </p:cNvCxnSpPr>
          <p:nvPr/>
        </p:nvCxnSpPr>
        <p:spPr>
          <a:xfrm>
            <a:off x="703784" y="2104520"/>
            <a:ext cx="2022813" cy="3104"/>
          </a:xfrm>
          <a:prstGeom prst="line">
            <a:avLst/>
          </a:prstGeom>
          <a:ln w="38100">
            <a:solidFill>
              <a:srgbClr val="0056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ángulo 48">
            <a:extLst>
              <a:ext uri="{FF2B5EF4-FFF2-40B4-BE49-F238E27FC236}">
                <a16:creationId xmlns:a16="http://schemas.microsoft.com/office/drawing/2014/main" id="{A3A5F447-9A9A-3645-AAE5-CBB54F343273}"/>
              </a:ext>
            </a:extLst>
          </p:cNvPr>
          <p:cNvSpPr/>
          <p:nvPr/>
        </p:nvSpPr>
        <p:spPr>
          <a:xfrm>
            <a:off x="694949" y="2358382"/>
            <a:ext cx="2021617" cy="689225"/>
          </a:xfrm>
          <a:prstGeom prst="rect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57B19F93-E4C3-D548-A121-8861C92B90CC}"/>
              </a:ext>
            </a:extLst>
          </p:cNvPr>
          <p:cNvSpPr txBox="1"/>
          <p:nvPr/>
        </p:nvSpPr>
        <p:spPr>
          <a:xfrm>
            <a:off x="1176673" y="2371964"/>
            <a:ext cx="10647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GT" sz="1300" b="1" dirty="0">
                <a:solidFill>
                  <a:srgbClr val="002060"/>
                </a:solidFill>
                <a:latin typeface="Montserrat" pitchFamily="2" charset="77"/>
              </a:rPr>
              <a:t>Ejecutado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2BBBD0BA-130F-234A-99AA-736B113F8E8B}"/>
              </a:ext>
            </a:extLst>
          </p:cNvPr>
          <p:cNvSpPr txBox="1"/>
          <p:nvPr/>
        </p:nvSpPr>
        <p:spPr>
          <a:xfrm>
            <a:off x="1050724" y="2554033"/>
            <a:ext cx="1253869" cy="4770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GT" sz="2500" b="1" dirty="0">
                <a:solidFill>
                  <a:srgbClr val="0070C0"/>
                </a:solidFill>
                <a:latin typeface="Helvetica" pitchFamily="2" charset="0"/>
              </a:rPr>
              <a:t>2,270.4</a:t>
            </a:r>
          </a:p>
        </p:txBody>
      </p:sp>
      <p:sp>
        <p:nvSpPr>
          <p:cNvPr id="52" name="Freeform 84">
            <a:extLst>
              <a:ext uri="{FF2B5EF4-FFF2-40B4-BE49-F238E27FC236}">
                <a16:creationId xmlns:a16="http://schemas.microsoft.com/office/drawing/2014/main" id="{8EF692E1-3F6A-634A-8CAE-4A31E81029B9}"/>
              </a:ext>
            </a:extLst>
          </p:cNvPr>
          <p:cNvSpPr>
            <a:spLocks/>
          </p:cNvSpPr>
          <p:nvPr/>
        </p:nvSpPr>
        <p:spPr bwMode="auto">
          <a:xfrm>
            <a:off x="490867" y="2367385"/>
            <a:ext cx="137755" cy="277211"/>
          </a:xfrm>
          <a:custGeom>
            <a:avLst/>
            <a:gdLst>
              <a:gd name="T0" fmla="*/ 243 w 244"/>
              <a:gd name="T1" fmla="*/ 447 h 487"/>
              <a:gd name="T2" fmla="*/ 243 w 244"/>
              <a:gd name="T3" fmla="*/ 443 h 487"/>
              <a:gd name="T4" fmla="*/ 238 w 244"/>
              <a:gd name="T5" fmla="*/ 441 h 487"/>
              <a:gd name="T6" fmla="*/ 237 w 244"/>
              <a:gd name="T7" fmla="*/ 439 h 487"/>
              <a:gd name="T8" fmla="*/ 230 w 244"/>
              <a:gd name="T9" fmla="*/ 439 h 487"/>
              <a:gd name="T10" fmla="*/ 111 w 244"/>
              <a:gd name="T11" fmla="*/ 439 h 487"/>
              <a:gd name="T12" fmla="*/ 99 w 244"/>
              <a:gd name="T13" fmla="*/ 438 h 487"/>
              <a:gd name="T14" fmla="*/ 87 w 244"/>
              <a:gd name="T15" fmla="*/ 433 h 487"/>
              <a:gd name="T16" fmla="*/ 77 w 244"/>
              <a:gd name="T17" fmla="*/ 428 h 487"/>
              <a:gd name="T18" fmla="*/ 67 w 244"/>
              <a:gd name="T19" fmla="*/ 420 h 487"/>
              <a:gd name="T20" fmla="*/ 60 w 244"/>
              <a:gd name="T21" fmla="*/ 411 h 487"/>
              <a:gd name="T22" fmla="*/ 54 w 244"/>
              <a:gd name="T23" fmla="*/ 401 h 487"/>
              <a:gd name="T24" fmla="*/ 50 w 244"/>
              <a:gd name="T25" fmla="*/ 389 h 487"/>
              <a:gd name="T26" fmla="*/ 49 w 244"/>
              <a:gd name="T27" fmla="*/ 377 h 487"/>
              <a:gd name="T28" fmla="*/ 50 w 244"/>
              <a:gd name="T29" fmla="*/ 103 h 487"/>
              <a:gd name="T30" fmla="*/ 52 w 244"/>
              <a:gd name="T31" fmla="*/ 92 h 487"/>
              <a:gd name="T32" fmla="*/ 57 w 244"/>
              <a:gd name="T33" fmla="*/ 81 h 487"/>
              <a:gd name="T34" fmla="*/ 63 w 244"/>
              <a:gd name="T35" fmla="*/ 72 h 487"/>
              <a:gd name="T36" fmla="*/ 72 w 244"/>
              <a:gd name="T37" fmla="*/ 62 h 487"/>
              <a:gd name="T38" fmla="*/ 81 w 244"/>
              <a:gd name="T39" fmla="*/ 56 h 487"/>
              <a:gd name="T40" fmla="*/ 92 w 244"/>
              <a:gd name="T41" fmla="*/ 51 h 487"/>
              <a:gd name="T42" fmla="*/ 104 w 244"/>
              <a:gd name="T43" fmla="*/ 49 h 487"/>
              <a:gd name="T44" fmla="*/ 233 w 244"/>
              <a:gd name="T45" fmla="*/ 49 h 487"/>
              <a:gd name="T46" fmla="*/ 240 w 244"/>
              <a:gd name="T47" fmla="*/ 47 h 487"/>
              <a:gd name="T48" fmla="*/ 243 w 244"/>
              <a:gd name="T49" fmla="*/ 39 h 487"/>
              <a:gd name="T50" fmla="*/ 244 w 244"/>
              <a:gd name="T51" fmla="*/ 30 h 487"/>
              <a:gd name="T52" fmla="*/ 244 w 244"/>
              <a:gd name="T53" fmla="*/ 20 h 487"/>
              <a:gd name="T54" fmla="*/ 244 w 244"/>
              <a:gd name="T55" fmla="*/ 12 h 487"/>
              <a:gd name="T56" fmla="*/ 240 w 244"/>
              <a:gd name="T57" fmla="*/ 4 h 487"/>
              <a:gd name="T58" fmla="*/ 233 w 244"/>
              <a:gd name="T59" fmla="*/ 0 h 487"/>
              <a:gd name="T60" fmla="*/ 99 w 244"/>
              <a:gd name="T61" fmla="*/ 0 h 487"/>
              <a:gd name="T62" fmla="*/ 78 w 244"/>
              <a:gd name="T63" fmla="*/ 5 h 487"/>
              <a:gd name="T64" fmla="*/ 59 w 244"/>
              <a:gd name="T65" fmla="*/ 12 h 487"/>
              <a:gd name="T66" fmla="*/ 41 w 244"/>
              <a:gd name="T67" fmla="*/ 25 h 487"/>
              <a:gd name="T68" fmla="*/ 25 w 244"/>
              <a:gd name="T69" fmla="*/ 40 h 487"/>
              <a:gd name="T70" fmla="*/ 13 w 244"/>
              <a:gd name="T71" fmla="*/ 59 h 487"/>
              <a:gd name="T72" fmla="*/ 5 w 244"/>
              <a:gd name="T73" fmla="*/ 77 h 487"/>
              <a:gd name="T74" fmla="*/ 1 w 244"/>
              <a:gd name="T75" fmla="*/ 99 h 487"/>
              <a:gd name="T76" fmla="*/ 0 w 244"/>
              <a:gd name="T77" fmla="*/ 377 h 487"/>
              <a:gd name="T78" fmla="*/ 3 w 244"/>
              <a:gd name="T79" fmla="*/ 399 h 487"/>
              <a:gd name="T80" fmla="*/ 9 w 244"/>
              <a:gd name="T81" fmla="*/ 419 h 487"/>
              <a:gd name="T82" fmla="*/ 19 w 244"/>
              <a:gd name="T83" fmla="*/ 438 h 487"/>
              <a:gd name="T84" fmla="*/ 33 w 244"/>
              <a:gd name="T85" fmla="*/ 455 h 487"/>
              <a:gd name="T86" fmla="*/ 50 w 244"/>
              <a:gd name="T87" fmla="*/ 469 h 487"/>
              <a:gd name="T88" fmla="*/ 68 w 244"/>
              <a:gd name="T89" fmla="*/ 479 h 487"/>
              <a:gd name="T90" fmla="*/ 89 w 244"/>
              <a:gd name="T91" fmla="*/ 485 h 487"/>
              <a:gd name="T92" fmla="*/ 111 w 244"/>
              <a:gd name="T93" fmla="*/ 487 h 487"/>
              <a:gd name="T94" fmla="*/ 237 w 244"/>
              <a:gd name="T95" fmla="*/ 486 h 487"/>
              <a:gd name="T96" fmla="*/ 242 w 244"/>
              <a:gd name="T97" fmla="*/ 482 h 487"/>
              <a:gd name="T98" fmla="*/ 244 w 244"/>
              <a:gd name="T99" fmla="*/ 472 h 487"/>
              <a:gd name="T100" fmla="*/ 244 w 244"/>
              <a:gd name="T101" fmla="*/ 464 h 487"/>
              <a:gd name="T102" fmla="*/ 244 w 244"/>
              <a:gd name="T103" fmla="*/ 453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7">
                <a:moveTo>
                  <a:pt x="244" y="451"/>
                </a:moveTo>
                <a:lnTo>
                  <a:pt x="243" y="447"/>
                </a:lnTo>
                <a:lnTo>
                  <a:pt x="243" y="445"/>
                </a:lnTo>
                <a:lnTo>
                  <a:pt x="243" y="443"/>
                </a:lnTo>
                <a:lnTo>
                  <a:pt x="241" y="442"/>
                </a:lnTo>
                <a:lnTo>
                  <a:pt x="238" y="441"/>
                </a:lnTo>
                <a:lnTo>
                  <a:pt x="238" y="440"/>
                </a:lnTo>
                <a:lnTo>
                  <a:pt x="237" y="439"/>
                </a:lnTo>
                <a:lnTo>
                  <a:pt x="234" y="439"/>
                </a:lnTo>
                <a:lnTo>
                  <a:pt x="230" y="439"/>
                </a:lnTo>
                <a:lnTo>
                  <a:pt x="229" y="439"/>
                </a:lnTo>
                <a:lnTo>
                  <a:pt x="111" y="439"/>
                </a:lnTo>
                <a:lnTo>
                  <a:pt x="104" y="438"/>
                </a:lnTo>
                <a:lnTo>
                  <a:pt x="99" y="438"/>
                </a:lnTo>
                <a:lnTo>
                  <a:pt x="92" y="436"/>
                </a:lnTo>
                <a:lnTo>
                  <a:pt x="87" y="433"/>
                </a:lnTo>
                <a:lnTo>
                  <a:pt x="81" y="431"/>
                </a:lnTo>
                <a:lnTo>
                  <a:pt x="77" y="428"/>
                </a:lnTo>
                <a:lnTo>
                  <a:pt x="72" y="425"/>
                </a:lnTo>
                <a:lnTo>
                  <a:pt x="67" y="420"/>
                </a:lnTo>
                <a:lnTo>
                  <a:pt x="63" y="416"/>
                </a:lnTo>
                <a:lnTo>
                  <a:pt x="60" y="411"/>
                </a:lnTo>
                <a:lnTo>
                  <a:pt x="57" y="406"/>
                </a:lnTo>
                <a:lnTo>
                  <a:pt x="54" y="401"/>
                </a:lnTo>
                <a:lnTo>
                  <a:pt x="52" y="396"/>
                </a:lnTo>
                <a:lnTo>
                  <a:pt x="50" y="389"/>
                </a:lnTo>
                <a:lnTo>
                  <a:pt x="50" y="384"/>
                </a:lnTo>
                <a:lnTo>
                  <a:pt x="49" y="377"/>
                </a:lnTo>
                <a:lnTo>
                  <a:pt x="49" y="110"/>
                </a:lnTo>
                <a:lnTo>
                  <a:pt x="50" y="103"/>
                </a:lnTo>
                <a:lnTo>
                  <a:pt x="50" y="98"/>
                </a:lnTo>
                <a:lnTo>
                  <a:pt x="52" y="92"/>
                </a:lnTo>
                <a:lnTo>
                  <a:pt x="54" y="87"/>
                </a:lnTo>
                <a:lnTo>
                  <a:pt x="57" y="81"/>
                </a:lnTo>
                <a:lnTo>
                  <a:pt x="60" y="76"/>
                </a:lnTo>
                <a:lnTo>
                  <a:pt x="63" y="72"/>
                </a:lnTo>
                <a:lnTo>
                  <a:pt x="67" y="66"/>
                </a:lnTo>
                <a:lnTo>
                  <a:pt x="72" y="62"/>
                </a:lnTo>
                <a:lnTo>
                  <a:pt x="77" y="59"/>
                </a:lnTo>
                <a:lnTo>
                  <a:pt x="81" y="56"/>
                </a:lnTo>
                <a:lnTo>
                  <a:pt x="87" y="53"/>
                </a:lnTo>
                <a:lnTo>
                  <a:pt x="92" y="51"/>
                </a:lnTo>
                <a:lnTo>
                  <a:pt x="99" y="50"/>
                </a:lnTo>
                <a:lnTo>
                  <a:pt x="104" y="49"/>
                </a:lnTo>
                <a:lnTo>
                  <a:pt x="111" y="49"/>
                </a:lnTo>
                <a:lnTo>
                  <a:pt x="233" y="49"/>
                </a:lnTo>
                <a:lnTo>
                  <a:pt x="237" y="48"/>
                </a:lnTo>
                <a:lnTo>
                  <a:pt x="240" y="47"/>
                </a:lnTo>
                <a:lnTo>
                  <a:pt x="242" y="44"/>
                </a:lnTo>
                <a:lnTo>
                  <a:pt x="243" y="39"/>
                </a:lnTo>
                <a:lnTo>
                  <a:pt x="244" y="34"/>
                </a:lnTo>
                <a:lnTo>
                  <a:pt x="244" y="30"/>
                </a:lnTo>
                <a:lnTo>
                  <a:pt x="244" y="25"/>
                </a:lnTo>
                <a:lnTo>
                  <a:pt x="244" y="20"/>
                </a:lnTo>
                <a:lnTo>
                  <a:pt x="244" y="15"/>
                </a:lnTo>
                <a:lnTo>
                  <a:pt x="244" y="12"/>
                </a:lnTo>
                <a:lnTo>
                  <a:pt x="243" y="8"/>
                </a:lnTo>
                <a:lnTo>
                  <a:pt x="240" y="4"/>
                </a:lnTo>
                <a:lnTo>
                  <a:pt x="237" y="2"/>
                </a:lnTo>
                <a:lnTo>
                  <a:pt x="233" y="0"/>
                </a:lnTo>
                <a:lnTo>
                  <a:pt x="111" y="0"/>
                </a:lnTo>
                <a:lnTo>
                  <a:pt x="99" y="0"/>
                </a:lnTo>
                <a:lnTo>
                  <a:pt x="89" y="3"/>
                </a:lnTo>
                <a:lnTo>
                  <a:pt x="78" y="5"/>
                </a:lnTo>
                <a:lnTo>
                  <a:pt x="68" y="8"/>
                </a:lnTo>
                <a:lnTo>
                  <a:pt x="59" y="12"/>
                </a:lnTo>
                <a:lnTo>
                  <a:pt x="50" y="18"/>
                </a:lnTo>
                <a:lnTo>
                  <a:pt x="41" y="25"/>
                </a:lnTo>
                <a:lnTo>
                  <a:pt x="33" y="32"/>
                </a:lnTo>
                <a:lnTo>
                  <a:pt x="25" y="40"/>
                </a:lnTo>
                <a:lnTo>
                  <a:pt x="19" y="49"/>
                </a:lnTo>
                <a:lnTo>
                  <a:pt x="13" y="59"/>
                </a:lnTo>
                <a:lnTo>
                  <a:pt x="9" y="67"/>
                </a:lnTo>
                <a:lnTo>
                  <a:pt x="5" y="77"/>
                </a:lnTo>
                <a:lnTo>
                  <a:pt x="3" y="88"/>
                </a:lnTo>
                <a:lnTo>
                  <a:pt x="1" y="99"/>
                </a:lnTo>
                <a:lnTo>
                  <a:pt x="0" y="110"/>
                </a:lnTo>
                <a:lnTo>
                  <a:pt x="0" y="377"/>
                </a:lnTo>
                <a:lnTo>
                  <a:pt x="1" y="389"/>
                </a:lnTo>
                <a:lnTo>
                  <a:pt x="3" y="399"/>
                </a:lnTo>
                <a:lnTo>
                  <a:pt x="5" y="410"/>
                </a:lnTo>
                <a:lnTo>
                  <a:pt x="9" y="419"/>
                </a:lnTo>
                <a:lnTo>
                  <a:pt x="13" y="429"/>
                </a:lnTo>
                <a:lnTo>
                  <a:pt x="19" y="438"/>
                </a:lnTo>
                <a:lnTo>
                  <a:pt x="25" y="446"/>
                </a:lnTo>
                <a:lnTo>
                  <a:pt x="33" y="455"/>
                </a:lnTo>
                <a:lnTo>
                  <a:pt x="41" y="463"/>
                </a:lnTo>
                <a:lnTo>
                  <a:pt x="50" y="469"/>
                </a:lnTo>
                <a:lnTo>
                  <a:pt x="59" y="474"/>
                </a:lnTo>
                <a:lnTo>
                  <a:pt x="68" y="479"/>
                </a:lnTo>
                <a:lnTo>
                  <a:pt x="78" y="483"/>
                </a:lnTo>
                <a:lnTo>
                  <a:pt x="89" y="485"/>
                </a:lnTo>
                <a:lnTo>
                  <a:pt x="99" y="486"/>
                </a:lnTo>
                <a:lnTo>
                  <a:pt x="111" y="487"/>
                </a:lnTo>
                <a:lnTo>
                  <a:pt x="233" y="487"/>
                </a:lnTo>
                <a:lnTo>
                  <a:pt x="237" y="486"/>
                </a:lnTo>
                <a:lnTo>
                  <a:pt x="240" y="484"/>
                </a:lnTo>
                <a:lnTo>
                  <a:pt x="242" y="482"/>
                </a:lnTo>
                <a:lnTo>
                  <a:pt x="243" y="478"/>
                </a:lnTo>
                <a:lnTo>
                  <a:pt x="244" y="472"/>
                </a:lnTo>
                <a:lnTo>
                  <a:pt x="244" y="468"/>
                </a:lnTo>
                <a:lnTo>
                  <a:pt x="244" y="464"/>
                </a:lnTo>
                <a:lnTo>
                  <a:pt x="244" y="458"/>
                </a:lnTo>
                <a:lnTo>
                  <a:pt x="244" y="453"/>
                </a:lnTo>
                <a:lnTo>
                  <a:pt x="244" y="451"/>
                </a:lnTo>
                <a:close/>
              </a:path>
            </a:pathLst>
          </a:custGeom>
          <a:solidFill>
            <a:srgbClr val="193768"/>
          </a:solidFill>
          <a:ln>
            <a:noFill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53" name="Freeform 85">
            <a:extLst>
              <a:ext uri="{FF2B5EF4-FFF2-40B4-BE49-F238E27FC236}">
                <a16:creationId xmlns:a16="http://schemas.microsoft.com/office/drawing/2014/main" id="{F81529EE-F97A-0F4D-B194-244995F63FAD}"/>
              </a:ext>
            </a:extLst>
          </p:cNvPr>
          <p:cNvSpPr>
            <a:spLocks/>
          </p:cNvSpPr>
          <p:nvPr/>
        </p:nvSpPr>
        <p:spPr bwMode="auto">
          <a:xfrm>
            <a:off x="594565" y="2375851"/>
            <a:ext cx="255101" cy="261904"/>
          </a:xfrm>
          <a:custGeom>
            <a:avLst/>
            <a:gdLst>
              <a:gd name="T0" fmla="*/ 443 w 451"/>
              <a:gd name="T1" fmla="*/ 214 h 462"/>
              <a:gd name="T2" fmla="*/ 236 w 451"/>
              <a:gd name="T3" fmla="*/ 8 h 462"/>
              <a:gd name="T4" fmla="*/ 232 w 451"/>
              <a:gd name="T5" fmla="*/ 5 h 462"/>
              <a:gd name="T6" fmla="*/ 228 w 451"/>
              <a:gd name="T7" fmla="*/ 3 h 462"/>
              <a:gd name="T8" fmla="*/ 224 w 451"/>
              <a:gd name="T9" fmla="*/ 0 h 462"/>
              <a:gd name="T10" fmla="*/ 220 w 451"/>
              <a:gd name="T11" fmla="*/ 0 h 462"/>
              <a:gd name="T12" fmla="*/ 214 w 451"/>
              <a:gd name="T13" fmla="*/ 0 h 462"/>
              <a:gd name="T14" fmla="*/ 210 w 451"/>
              <a:gd name="T15" fmla="*/ 3 h 462"/>
              <a:gd name="T16" fmla="*/ 205 w 451"/>
              <a:gd name="T17" fmla="*/ 5 h 462"/>
              <a:gd name="T18" fmla="*/ 202 w 451"/>
              <a:gd name="T19" fmla="*/ 8 h 462"/>
              <a:gd name="T20" fmla="*/ 199 w 451"/>
              <a:gd name="T21" fmla="*/ 11 h 462"/>
              <a:gd name="T22" fmla="*/ 197 w 451"/>
              <a:gd name="T23" fmla="*/ 15 h 462"/>
              <a:gd name="T24" fmla="*/ 195 w 451"/>
              <a:gd name="T25" fmla="*/ 20 h 462"/>
              <a:gd name="T26" fmla="*/ 195 w 451"/>
              <a:gd name="T27" fmla="*/ 25 h 462"/>
              <a:gd name="T28" fmla="*/ 195 w 451"/>
              <a:gd name="T29" fmla="*/ 134 h 462"/>
              <a:gd name="T30" fmla="*/ 24 w 451"/>
              <a:gd name="T31" fmla="*/ 134 h 462"/>
              <a:gd name="T32" fmla="*/ 20 w 451"/>
              <a:gd name="T33" fmla="*/ 134 h 462"/>
              <a:gd name="T34" fmla="*/ 15 w 451"/>
              <a:gd name="T35" fmla="*/ 136 h 462"/>
              <a:gd name="T36" fmla="*/ 11 w 451"/>
              <a:gd name="T37" fmla="*/ 139 h 462"/>
              <a:gd name="T38" fmla="*/ 7 w 451"/>
              <a:gd name="T39" fmla="*/ 142 h 462"/>
              <a:gd name="T40" fmla="*/ 4 w 451"/>
              <a:gd name="T41" fmla="*/ 145 h 462"/>
              <a:gd name="T42" fmla="*/ 1 w 451"/>
              <a:gd name="T43" fmla="*/ 149 h 462"/>
              <a:gd name="T44" fmla="*/ 0 w 451"/>
              <a:gd name="T45" fmla="*/ 154 h 462"/>
              <a:gd name="T46" fmla="*/ 0 w 451"/>
              <a:gd name="T47" fmla="*/ 159 h 462"/>
              <a:gd name="T48" fmla="*/ 0 w 451"/>
              <a:gd name="T49" fmla="*/ 305 h 462"/>
              <a:gd name="T50" fmla="*/ 0 w 451"/>
              <a:gd name="T51" fmla="*/ 309 h 462"/>
              <a:gd name="T52" fmla="*/ 1 w 451"/>
              <a:gd name="T53" fmla="*/ 313 h 462"/>
              <a:gd name="T54" fmla="*/ 4 w 451"/>
              <a:gd name="T55" fmla="*/ 318 h 462"/>
              <a:gd name="T56" fmla="*/ 7 w 451"/>
              <a:gd name="T57" fmla="*/ 322 h 462"/>
              <a:gd name="T58" fmla="*/ 11 w 451"/>
              <a:gd name="T59" fmla="*/ 325 h 462"/>
              <a:gd name="T60" fmla="*/ 15 w 451"/>
              <a:gd name="T61" fmla="*/ 328 h 462"/>
              <a:gd name="T62" fmla="*/ 20 w 451"/>
              <a:gd name="T63" fmla="*/ 329 h 462"/>
              <a:gd name="T64" fmla="*/ 24 w 451"/>
              <a:gd name="T65" fmla="*/ 329 h 462"/>
              <a:gd name="T66" fmla="*/ 195 w 451"/>
              <a:gd name="T67" fmla="*/ 329 h 462"/>
              <a:gd name="T68" fmla="*/ 195 w 451"/>
              <a:gd name="T69" fmla="*/ 439 h 462"/>
              <a:gd name="T70" fmla="*/ 195 w 451"/>
              <a:gd name="T71" fmla="*/ 443 h 462"/>
              <a:gd name="T72" fmla="*/ 197 w 451"/>
              <a:gd name="T73" fmla="*/ 447 h 462"/>
              <a:gd name="T74" fmla="*/ 199 w 451"/>
              <a:gd name="T75" fmla="*/ 452 h 462"/>
              <a:gd name="T76" fmla="*/ 202 w 451"/>
              <a:gd name="T77" fmla="*/ 456 h 462"/>
              <a:gd name="T78" fmla="*/ 205 w 451"/>
              <a:gd name="T79" fmla="*/ 459 h 462"/>
              <a:gd name="T80" fmla="*/ 210 w 451"/>
              <a:gd name="T81" fmla="*/ 461 h 462"/>
              <a:gd name="T82" fmla="*/ 214 w 451"/>
              <a:gd name="T83" fmla="*/ 462 h 462"/>
              <a:gd name="T84" fmla="*/ 220 w 451"/>
              <a:gd name="T85" fmla="*/ 462 h 462"/>
              <a:gd name="T86" fmla="*/ 224 w 451"/>
              <a:gd name="T87" fmla="*/ 462 h 462"/>
              <a:gd name="T88" fmla="*/ 228 w 451"/>
              <a:gd name="T89" fmla="*/ 461 h 462"/>
              <a:gd name="T90" fmla="*/ 232 w 451"/>
              <a:gd name="T91" fmla="*/ 459 h 462"/>
              <a:gd name="T92" fmla="*/ 236 w 451"/>
              <a:gd name="T93" fmla="*/ 456 h 462"/>
              <a:gd name="T94" fmla="*/ 443 w 451"/>
              <a:gd name="T95" fmla="*/ 249 h 462"/>
              <a:gd name="T96" fmla="*/ 446 w 451"/>
              <a:gd name="T97" fmla="*/ 245 h 462"/>
              <a:gd name="T98" fmla="*/ 448 w 451"/>
              <a:gd name="T99" fmla="*/ 241 h 462"/>
              <a:gd name="T100" fmla="*/ 450 w 451"/>
              <a:gd name="T101" fmla="*/ 237 h 462"/>
              <a:gd name="T102" fmla="*/ 451 w 451"/>
              <a:gd name="T103" fmla="*/ 231 h 462"/>
              <a:gd name="T104" fmla="*/ 450 w 451"/>
              <a:gd name="T105" fmla="*/ 227 h 462"/>
              <a:gd name="T106" fmla="*/ 448 w 451"/>
              <a:gd name="T107" fmla="*/ 223 h 462"/>
              <a:gd name="T108" fmla="*/ 446 w 451"/>
              <a:gd name="T109" fmla="*/ 218 h 462"/>
              <a:gd name="T110" fmla="*/ 443 w 451"/>
              <a:gd name="T111" fmla="*/ 21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51" h="462">
                <a:moveTo>
                  <a:pt x="443" y="214"/>
                </a:moveTo>
                <a:lnTo>
                  <a:pt x="236" y="8"/>
                </a:lnTo>
                <a:lnTo>
                  <a:pt x="232" y="5"/>
                </a:lnTo>
                <a:lnTo>
                  <a:pt x="228" y="3"/>
                </a:lnTo>
                <a:lnTo>
                  <a:pt x="224" y="0"/>
                </a:lnTo>
                <a:lnTo>
                  <a:pt x="220" y="0"/>
                </a:lnTo>
                <a:lnTo>
                  <a:pt x="214" y="0"/>
                </a:lnTo>
                <a:lnTo>
                  <a:pt x="210" y="3"/>
                </a:lnTo>
                <a:lnTo>
                  <a:pt x="205" y="5"/>
                </a:lnTo>
                <a:lnTo>
                  <a:pt x="202" y="8"/>
                </a:lnTo>
                <a:lnTo>
                  <a:pt x="199" y="11"/>
                </a:lnTo>
                <a:lnTo>
                  <a:pt x="197" y="15"/>
                </a:lnTo>
                <a:lnTo>
                  <a:pt x="195" y="20"/>
                </a:lnTo>
                <a:lnTo>
                  <a:pt x="195" y="25"/>
                </a:lnTo>
                <a:lnTo>
                  <a:pt x="195" y="134"/>
                </a:lnTo>
                <a:lnTo>
                  <a:pt x="24" y="134"/>
                </a:lnTo>
                <a:lnTo>
                  <a:pt x="20" y="134"/>
                </a:lnTo>
                <a:lnTo>
                  <a:pt x="15" y="136"/>
                </a:lnTo>
                <a:lnTo>
                  <a:pt x="11" y="139"/>
                </a:lnTo>
                <a:lnTo>
                  <a:pt x="7" y="142"/>
                </a:lnTo>
                <a:lnTo>
                  <a:pt x="4" y="145"/>
                </a:lnTo>
                <a:lnTo>
                  <a:pt x="1" y="149"/>
                </a:lnTo>
                <a:lnTo>
                  <a:pt x="0" y="154"/>
                </a:lnTo>
                <a:lnTo>
                  <a:pt x="0" y="159"/>
                </a:lnTo>
                <a:lnTo>
                  <a:pt x="0" y="305"/>
                </a:lnTo>
                <a:lnTo>
                  <a:pt x="0" y="309"/>
                </a:lnTo>
                <a:lnTo>
                  <a:pt x="1" y="313"/>
                </a:lnTo>
                <a:lnTo>
                  <a:pt x="4" y="318"/>
                </a:lnTo>
                <a:lnTo>
                  <a:pt x="7" y="322"/>
                </a:lnTo>
                <a:lnTo>
                  <a:pt x="11" y="325"/>
                </a:lnTo>
                <a:lnTo>
                  <a:pt x="15" y="328"/>
                </a:lnTo>
                <a:lnTo>
                  <a:pt x="20" y="329"/>
                </a:lnTo>
                <a:lnTo>
                  <a:pt x="24" y="329"/>
                </a:lnTo>
                <a:lnTo>
                  <a:pt x="195" y="329"/>
                </a:lnTo>
                <a:lnTo>
                  <a:pt x="195" y="439"/>
                </a:lnTo>
                <a:lnTo>
                  <a:pt x="195" y="443"/>
                </a:lnTo>
                <a:lnTo>
                  <a:pt x="197" y="447"/>
                </a:lnTo>
                <a:lnTo>
                  <a:pt x="199" y="452"/>
                </a:lnTo>
                <a:lnTo>
                  <a:pt x="202" y="456"/>
                </a:lnTo>
                <a:lnTo>
                  <a:pt x="205" y="459"/>
                </a:lnTo>
                <a:lnTo>
                  <a:pt x="210" y="461"/>
                </a:lnTo>
                <a:lnTo>
                  <a:pt x="214" y="462"/>
                </a:lnTo>
                <a:lnTo>
                  <a:pt x="220" y="462"/>
                </a:lnTo>
                <a:lnTo>
                  <a:pt x="224" y="462"/>
                </a:lnTo>
                <a:lnTo>
                  <a:pt x="228" y="461"/>
                </a:lnTo>
                <a:lnTo>
                  <a:pt x="232" y="459"/>
                </a:lnTo>
                <a:lnTo>
                  <a:pt x="236" y="456"/>
                </a:lnTo>
                <a:lnTo>
                  <a:pt x="443" y="249"/>
                </a:lnTo>
                <a:lnTo>
                  <a:pt x="446" y="245"/>
                </a:lnTo>
                <a:lnTo>
                  <a:pt x="448" y="241"/>
                </a:lnTo>
                <a:lnTo>
                  <a:pt x="450" y="237"/>
                </a:lnTo>
                <a:lnTo>
                  <a:pt x="451" y="231"/>
                </a:lnTo>
                <a:lnTo>
                  <a:pt x="450" y="227"/>
                </a:lnTo>
                <a:lnTo>
                  <a:pt x="448" y="223"/>
                </a:lnTo>
                <a:lnTo>
                  <a:pt x="446" y="218"/>
                </a:lnTo>
                <a:lnTo>
                  <a:pt x="443" y="214"/>
                </a:lnTo>
                <a:close/>
              </a:path>
            </a:pathLst>
          </a:custGeom>
          <a:solidFill>
            <a:srgbClr val="193768"/>
          </a:solidFill>
          <a:ln>
            <a:noFill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C08EF2E2-ABA7-FC4F-AEE8-8D478A64CA5E}"/>
              </a:ext>
            </a:extLst>
          </p:cNvPr>
          <p:cNvCxnSpPr>
            <a:cxnSpLocks/>
          </p:cNvCxnSpPr>
          <p:nvPr/>
        </p:nvCxnSpPr>
        <p:spPr>
          <a:xfrm>
            <a:off x="693753" y="2949932"/>
            <a:ext cx="2022813" cy="3104"/>
          </a:xfrm>
          <a:prstGeom prst="line">
            <a:avLst/>
          </a:prstGeom>
          <a:ln w="38100">
            <a:solidFill>
              <a:srgbClr val="0056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D21FDD01-6B48-A74C-878C-F2153B542A11}"/>
              </a:ext>
            </a:extLst>
          </p:cNvPr>
          <p:cNvCxnSpPr>
            <a:cxnSpLocks/>
          </p:cNvCxnSpPr>
          <p:nvPr/>
        </p:nvCxnSpPr>
        <p:spPr>
          <a:xfrm>
            <a:off x="693753" y="2996499"/>
            <a:ext cx="2022813" cy="3104"/>
          </a:xfrm>
          <a:prstGeom prst="line">
            <a:avLst/>
          </a:prstGeom>
          <a:ln w="38100">
            <a:solidFill>
              <a:srgbClr val="0056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ángulo 61">
            <a:extLst>
              <a:ext uri="{FF2B5EF4-FFF2-40B4-BE49-F238E27FC236}">
                <a16:creationId xmlns:a16="http://schemas.microsoft.com/office/drawing/2014/main" id="{7D853C55-BA4D-3446-9009-95D268770D5A}"/>
              </a:ext>
            </a:extLst>
          </p:cNvPr>
          <p:cNvSpPr/>
          <p:nvPr/>
        </p:nvSpPr>
        <p:spPr>
          <a:xfrm>
            <a:off x="703784" y="3246882"/>
            <a:ext cx="2021617" cy="689225"/>
          </a:xfrm>
          <a:prstGeom prst="rect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76C1809-A962-B34B-8049-13A9EF132A63}"/>
              </a:ext>
            </a:extLst>
          </p:cNvPr>
          <p:cNvSpPr txBox="1"/>
          <p:nvPr/>
        </p:nvSpPr>
        <p:spPr>
          <a:xfrm>
            <a:off x="828843" y="3260464"/>
            <a:ext cx="17780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GT" sz="1300" b="1" dirty="0">
                <a:solidFill>
                  <a:srgbClr val="002060"/>
                </a:solidFill>
                <a:latin typeface="Montserrat" pitchFamily="2" charset="77"/>
              </a:rPr>
              <a:t>Saldo por ejecutar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5C651FE9-7CE7-EC46-927A-2324CC929268}"/>
              </a:ext>
            </a:extLst>
          </p:cNvPr>
          <p:cNvSpPr txBox="1"/>
          <p:nvPr/>
        </p:nvSpPr>
        <p:spPr>
          <a:xfrm>
            <a:off x="1059560" y="3442533"/>
            <a:ext cx="1253869" cy="4770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GT" sz="2500" b="1" dirty="0">
                <a:solidFill>
                  <a:srgbClr val="0070C0"/>
                </a:solidFill>
                <a:latin typeface="Helvetica" pitchFamily="2" charset="0"/>
              </a:rPr>
              <a:t>3,376.6</a:t>
            </a:r>
          </a:p>
        </p:txBody>
      </p:sp>
      <p:sp>
        <p:nvSpPr>
          <p:cNvPr id="65" name="Freeform 84">
            <a:extLst>
              <a:ext uri="{FF2B5EF4-FFF2-40B4-BE49-F238E27FC236}">
                <a16:creationId xmlns:a16="http://schemas.microsoft.com/office/drawing/2014/main" id="{862B9C01-FBFA-A748-B127-CB5BA62DD945}"/>
              </a:ext>
            </a:extLst>
          </p:cNvPr>
          <p:cNvSpPr>
            <a:spLocks/>
          </p:cNvSpPr>
          <p:nvPr/>
        </p:nvSpPr>
        <p:spPr bwMode="auto">
          <a:xfrm>
            <a:off x="499702" y="3255885"/>
            <a:ext cx="137755" cy="277211"/>
          </a:xfrm>
          <a:custGeom>
            <a:avLst/>
            <a:gdLst>
              <a:gd name="T0" fmla="*/ 243 w 244"/>
              <a:gd name="T1" fmla="*/ 447 h 487"/>
              <a:gd name="T2" fmla="*/ 243 w 244"/>
              <a:gd name="T3" fmla="*/ 443 h 487"/>
              <a:gd name="T4" fmla="*/ 238 w 244"/>
              <a:gd name="T5" fmla="*/ 441 h 487"/>
              <a:gd name="T6" fmla="*/ 237 w 244"/>
              <a:gd name="T7" fmla="*/ 439 h 487"/>
              <a:gd name="T8" fmla="*/ 230 w 244"/>
              <a:gd name="T9" fmla="*/ 439 h 487"/>
              <a:gd name="T10" fmla="*/ 111 w 244"/>
              <a:gd name="T11" fmla="*/ 439 h 487"/>
              <a:gd name="T12" fmla="*/ 99 w 244"/>
              <a:gd name="T13" fmla="*/ 438 h 487"/>
              <a:gd name="T14" fmla="*/ 87 w 244"/>
              <a:gd name="T15" fmla="*/ 433 h 487"/>
              <a:gd name="T16" fmla="*/ 77 w 244"/>
              <a:gd name="T17" fmla="*/ 428 h 487"/>
              <a:gd name="T18" fmla="*/ 67 w 244"/>
              <a:gd name="T19" fmla="*/ 420 h 487"/>
              <a:gd name="T20" fmla="*/ 60 w 244"/>
              <a:gd name="T21" fmla="*/ 411 h 487"/>
              <a:gd name="T22" fmla="*/ 54 w 244"/>
              <a:gd name="T23" fmla="*/ 401 h 487"/>
              <a:gd name="T24" fmla="*/ 50 w 244"/>
              <a:gd name="T25" fmla="*/ 389 h 487"/>
              <a:gd name="T26" fmla="*/ 49 w 244"/>
              <a:gd name="T27" fmla="*/ 377 h 487"/>
              <a:gd name="T28" fmla="*/ 50 w 244"/>
              <a:gd name="T29" fmla="*/ 103 h 487"/>
              <a:gd name="T30" fmla="*/ 52 w 244"/>
              <a:gd name="T31" fmla="*/ 92 h 487"/>
              <a:gd name="T32" fmla="*/ 57 w 244"/>
              <a:gd name="T33" fmla="*/ 81 h 487"/>
              <a:gd name="T34" fmla="*/ 63 w 244"/>
              <a:gd name="T35" fmla="*/ 72 h 487"/>
              <a:gd name="T36" fmla="*/ 72 w 244"/>
              <a:gd name="T37" fmla="*/ 62 h 487"/>
              <a:gd name="T38" fmla="*/ 81 w 244"/>
              <a:gd name="T39" fmla="*/ 56 h 487"/>
              <a:gd name="T40" fmla="*/ 92 w 244"/>
              <a:gd name="T41" fmla="*/ 51 h 487"/>
              <a:gd name="T42" fmla="*/ 104 w 244"/>
              <a:gd name="T43" fmla="*/ 49 h 487"/>
              <a:gd name="T44" fmla="*/ 233 w 244"/>
              <a:gd name="T45" fmla="*/ 49 h 487"/>
              <a:gd name="T46" fmla="*/ 240 w 244"/>
              <a:gd name="T47" fmla="*/ 47 h 487"/>
              <a:gd name="T48" fmla="*/ 243 w 244"/>
              <a:gd name="T49" fmla="*/ 39 h 487"/>
              <a:gd name="T50" fmla="*/ 244 w 244"/>
              <a:gd name="T51" fmla="*/ 30 h 487"/>
              <a:gd name="T52" fmla="*/ 244 w 244"/>
              <a:gd name="T53" fmla="*/ 20 h 487"/>
              <a:gd name="T54" fmla="*/ 244 w 244"/>
              <a:gd name="T55" fmla="*/ 12 h 487"/>
              <a:gd name="T56" fmla="*/ 240 w 244"/>
              <a:gd name="T57" fmla="*/ 4 h 487"/>
              <a:gd name="T58" fmla="*/ 233 w 244"/>
              <a:gd name="T59" fmla="*/ 0 h 487"/>
              <a:gd name="T60" fmla="*/ 99 w 244"/>
              <a:gd name="T61" fmla="*/ 0 h 487"/>
              <a:gd name="T62" fmla="*/ 78 w 244"/>
              <a:gd name="T63" fmla="*/ 5 h 487"/>
              <a:gd name="T64" fmla="*/ 59 w 244"/>
              <a:gd name="T65" fmla="*/ 12 h 487"/>
              <a:gd name="T66" fmla="*/ 41 w 244"/>
              <a:gd name="T67" fmla="*/ 25 h 487"/>
              <a:gd name="T68" fmla="*/ 25 w 244"/>
              <a:gd name="T69" fmla="*/ 40 h 487"/>
              <a:gd name="T70" fmla="*/ 13 w 244"/>
              <a:gd name="T71" fmla="*/ 59 h 487"/>
              <a:gd name="T72" fmla="*/ 5 w 244"/>
              <a:gd name="T73" fmla="*/ 77 h 487"/>
              <a:gd name="T74" fmla="*/ 1 w 244"/>
              <a:gd name="T75" fmla="*/ 99 h 487"/>
              <a:gd name="T76" fmla="*/ 0 w 244"/>
              <a:gd name="T77" fmla="*/ 377 h 487"/>
              <a:gd name="T78" fmla="*/ 3 w 244"/>
              <a:gd name="T79" fmla="*/ 399 h 487"/>
              <a:gd name="T80" fmla="*/ 9 w 244"/>
              <a:gd name="T81" fmla="*/ 419 h 487"/>
              <a:gd name="T82" fmla="*/ 19 w 244"/>
              <a:gd name="T83" fmla="*/ 438 h 487"/>
              <a:gd name="T84" fmla="*/ 33 w 244"/>
              <a:gd name="T85" fmla="*/ 455 h 487"/>
              <a:gd name="T86" fmla="*/ 50 w 244"/>
              <a:gd name="T87" fmla="*/ 469 h 487"/>
              <a:gd name="T88" fmla="*/ 68 w 244"/>
              <a:gd name="T89" fmla="*/ 479 h 487"/>
              <a:gd name="T90" fmla="*/ 89 w 244"/>
              <a:gd name="T91" fmla="*/ 485 h 487"/>
              <a:gd name="T92" fmla="*/ 111 w 244"/>
              <a:gd name="T93" fmla="*/ 487 h 487"/>
              <a:gd name="T94" fmla="*/ 237 w 244"/>
              <a:gd name="T95" fmla="*/ 486 h 487"/>
              <a:gd name="T96" fmla="*/ 242 w 244"/>
              <a:gd name="T97" fmla="*/ 482 h 487"/>
              <a:gd name="T98" fmla="*/ 244 w 244"/>
              <a:gd name="T99" fmla="*/ 472 h 487"/>
              <a:gd name="T100" fmla="*/ 244 w 244"/>
              <a:gd name="T101" fmla="*/ 464 h 487"/>
              <a:gd name="T102" fmla="*/ 244 w 244"/>
              <a:gd name="T103" fmla="*/ 453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7">
                <a:moveTo>
                  <a:pt x="244" y="451"/>
                </a:moveTo>
                <a:lnTo>
                  <a:pt x="243" y="447"/>
                </a:lnTo>
                <a:lnTo>
                  <a:pt x="243" y="445"/>
                </a:lnTo>
                <a:lnTo>
                  <a:pt x="243" y="443"/>
                </a:lnTo>
                <a:lnTo>
                  <a:pt x="241" y="442"/>
                </a:lnTo>
                <a:lnTo>
                  <a:pt x="238" y="441"/>
                </a:lnTo>
                <a:lnTo>
                  <a:pt x="238" y="440"/>
                </a:lnTo>
                <a:lnTo>
                  <a:pt x="237" y="439"/>
                </a:lnTo>
                <a:lnTo>
                  <a:pt x="234" y="439"/>
                </a:lnTo>
                <a:lnTo>
                  <a:pt x="230" y="439"/>
                </a:lnTo>
                <a:lnTo>
                  <a:pt x="229" y="439"/>
                </a:lnTo>
                <a:lnTo>
                  <a:pt x="111" y="439"/>
                </a:lnTo>
                <a:lnTo>
                  <a:pt x="104" y="438"/>
                </a:lnTo>
                <a:lnTo>
                  <a:pt x="99" y="438"/>
                </a:lnTo>
                <a:lnTo>
                  <a:pt x="92" y="436"/>
                </a:lnTo>
                <a:lnTo>
                  <a:pt x="87" y="433"/>
                </a:lnTo>
                <a:lnTo>
                  <a:pt x="81" y="431"/>
                </a:lnTo>
                <a:lnTo>
                  <a:pt x="77" y="428"/>
                </a:lnTo>
                <a:lnTo>
                  <a:pt x="72" y="425"/>
                </a:lnTo>
                <a:lnTo>
                  <a:pt x="67" y="420"/>
                </a:lnTo>
                <a:lnTo>
                  <a:pt x="63" y="416"/>
                </a:lnTo>
                <a:lnTo>
                  <a:pt x="60" y="411"/>
                </a:lnTo>
                <a:lnTo>
                  <a:pt x="57" y="406"/>
                </a:lnTo>
                <a:lnTo>
                  <a:pt x="54" y="401"/>
                </a:lnTo>
                <a:lnTo>
                  <a:pt x="52" y="396"/>
                </a:lnTo>
                <a:lnTo>
                  <a:pt x="50" y="389"/>
                </a:lnTo>
                <a:lnTo>
                  <a:pt x="50" y="384"/>
                </a:lnTo>
                <a:lnTo>
                  <a:pt x="49" y="377"/>
                </a:lnTo>
                <a:lnTo>
                  <a:pt x="49" y="110"/>
                </a:lnTo>
                <a:lnTo>
                  <a:pt x="50" y="103"/>
                </a:lnTo>
                <a:lnTo>
                  <a:pt x="50" y="98"/>
                </a:lnTo>
                <a:lnTo>
                  <a:pt x="52" y="92"/>
                </a:lnTo>
                <a:lnTo>
                  <a:pt x="54" y="87"/>
                </a:lnTo>
                <a:lnTo>
                  <a:pt x="57" y="81"/>
                </a:lnTo>
                <a:lnTo>
                  <a:pt x="60" y="76"/>
                </a:lnTo>
                <a:lnTo>
                  <a:pt x="63" y="72"/>
                </a:lnTo>
                <a:lnTo>
                  <a:pt x="67" y="66"/>
                </a:lnTo>
                <a:lnTo>
                  <a:pt x="72" y="62"/>
                </a:lnTo>
                <a:lnTo>
                  <a:pt x="77" y="59"/>
                </a:lnTo>
                <a:lnTo>
                  <a:pt x="81" y="56"/>
                </a:lnTo>
                <a:lnTo>
                  <a:pt x="87" y="53"/>
                </a:lnTo>
                <a:lnTo>
                  <a:pt x="92" y="51"/>
                </a:lnTo>
                <a:lnTo>
                  <a:pt x="99" y="50"/>
                </a:lnTo>
                <a:lnTo>
                  <a:pt x="104" y="49"/>
                </a:lnTo>
                <a:lnTo>
                  <a:pt x="111" y="49"/>
                </a:lnTo>
                <a:lnTo>
                  <a:pt x="233" y="49"/>
                </a:lnTo>
                <a:lnTo>
                  <a:pt x="237" y="48"/>
                </a:lnTo>
                <a:lnTo>
                  <a:pt x="240" y="47"/>
                </a:lnTo>
                <a:lnTo>
                  <a:pt x="242" y="44"/>
                </a:lnTo>
                <a:lnTo>
                  <a:pt x="243" y="39"/>
                </a:lnTo>
                <a:lnTo>
                  <a:pt x="244" y="34"/>
                </a:lnTo>
                <a:lnTo>
                  <a:pt x="244" y="30"/>
                </a:lnTo>
                <a:lnTo>
                  <a:pt x="244" y="25"/>
                </a:lnTo>
                <a:lnTo>
                  <a:pt x="244" y="20"/>
                </a:lnTo>
                <a:lnTo>
                  <a:pt x="244" y="15"/>
                </a:lnTo>
                <a:lnTo>
                  <a:pt x="244" y="12"/>
                </a:lnTo>
                <a:lnTo>
                  <a:pt x="243" y="8"/>
                </a:lnTo>
                <a:lnTo>
                  <a:pt x="240" y="4"/>
                </a:lnTo>
                <a:lnTo>
                  <a:pt x="237" y="2"/>
                </a:lnTo>
                <a:lnTo>
                  <a:pt x="233" y="0"/>
                </a:lnTo>
                <a:lnTo>
                  <a:pt x="111" y="0"/>
                </a:lnTo>
                <a:lnTo>
                  <a:pt x="99" y="0"/>
                </a:lnTo>
                <a:lnTo>
                  <a:pt x="89" y="3"/>
                </a:lnTo>
                <a:lnTo>
                  <a:pt x="78" y="5"/>
                </a:lnTo>
                <a:lnTo>
                  <a:pt x="68" y="8"/>
                </a:lnTo>
                <a:lnTo>
                  <a:pt x="59" y="12"/>
                </a:lnTo>
                <a:lnTo>
                  <a:pt x="50" y="18"/>
                </a:lnTo>
                <a:lnTo>
                  <a:pt x="41" y="25"/>
                </a:lnTo>
                <a:lnTo>
                  <a:pt x="33" y="32"/>
                </a:lnTo>
                <a:lnTo>
                  <a:pt x="25" y="40"/>
                </a:lnTo>
                <a:lnTo>
                  <a:pt x="19" y="49"/>
                </a:lnTo>
                <a:lnTo>
                  <a:pt x="13" y="59"/>
                </a:lnTo>
                <a:lnTo>
                  <a:pt x="9" y="67"/>
                </a:lnTo>
                <a:lnTo>
                  <a:pt x="5" y="77"/>
                </a:lnTo>
                <a:lnTo>
                  <a:pt x="3" y="88"/>
                </a:lnTo>
                <a:lnTo>
                  <a:pt x="1" y="99"/>
                </a:lnTo>
                <a:lnTo>
                  <a:pt x="0" y="110"/>
                </a:lnTo>
                <a:lnTo>
                  <a:pt x="0" y="377"/>
                </a:lnTo>
                <a:lnTo>
                  <a:pt x="1" y="389"/>
                </a:lnTo>
                <a:lnTo>
                  <a:pt x="3" y="399"/>
                </a:lnTo>
                <a:lnTo>
                  <a:pt x="5" y="410"/>
                </a:lnTo>
                <a:lnTo>
                  <a:pt x="9" y="419"/>
                </a:lnTo>
                <a:lnTo>
                  <a:pt x="13" y="429"/>
                </a:lnTo>
                <a:lnTo>
                  <a:pt x="19" y="438"/>
                </a:lnTo>
                <a:lnTo>
                  <a:pt x="25" y="446"/>
                </a:lnTo>
                <a:lnTo>
                  <a:pt x="33" y="455"/>
                </a:lnTo>
                <a:lnTo>
                  <a:pt x="41" y="463"/>
                </a:lnTo>
                <a:lnTo>
                  <a:pt x="50" y="469"/>
                </a:lnTo>
                <a:lnTo>
                  <a:pt x="59" y="474"/>
                </a:lnTo>
                <a:lnTo>
                  <a:pt x="68" y="479"/>
                </a:lnTo>
                <a:lnTo>
                  <a:pt x="78" y="483"/>
                </a:lnTo>
                <a:lnTo>
                  <a:pt x="89" y="485"/>
                </a:lnTo>
                <a:lnTo>
                  <a:pt x="99" y="486"/>
                </a:lnTo>
                <a:lnTo>
                  <a:pt x="111" y="487"/>
                </a:lnTo>
                <a:lnTo>
                  <a:pt x="233" y="487"/>
                </a:lnTo>
                <a:lnTo>
                  <a:pt x="237" y="486"/>
                </a:lnTo>
                <a:lnTo>
                  <a:pt x="240" y="484"/>
                </a:lnTo>
                <a:lnTo>
                  <a:pt x="242" y="482"/>
                </a:lnTo>
                <a:lnTo>
                  <a:pt x="243" y="478"/>
                </a:lnTo>
                <a:lnTo>
                  <a:pt x="244" y="472"/>
                </a:lnTo>
                <a:lnTo>
                  <a:pt x="244" y="468"/>
                </a:lnTo>
                <a:lnTo>
                  <a:pt x="244" y="464"/>
                </a:lnTo>
                <a:lnTo>
                  <a:pt x="244" y="458"/>
                </a:lnTo>
                <a:lnTo>
                  <a:pt x="244" y="453"/>
                </a:lnTo>
                <a:lnTo>
                  <a:pt x="244" y="451"/>
                </a:lnTo>
                <a:close/>
              </a:path>
            </a:pathLst>
          </a:custGeom>
          <a:solidFill>
            <a:srgbClr val="193768"/>
          </a:solidFill>
          <a:ln>
            <a:noFill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66" name="Freeform 85">
            <a:extLst>
              <a:ext uri="{FF2B5EF4-FFF2-40B4-BE49-F238E27FC236}">
                <a16:creationId xmlns:a16="http://schemas.microsoft.com/office/drawing/2014/main" id="{F1DAB2F1-574F-F548-91CF-9C014AAA5715}"/>
              </a:ext>
            </a:extLst>
          </p:cNvPr>
          <p:cNvSpPr>
            <a:spLocks/>
          </p:cNvSpPr>
          <p:nvPr/>
        </p:nvSpPr>
        <p:spPr bwMode="auto">
          <a:xfrm>
            <a:off x="603400" y="3264351"/>
            <a:ext cx="255101" cy="261904"/>
          </a:xfrm>
          <a:custGeom>
            <a:avLst/>
            <a:gdLst>
              <a:gd name="T0" fmla="*/ 443 w 451"/>
              <a:gd name="T1" fmla="*/ 214 h 462"/>
              <a:gd name="T2" fmla="*/ 236 w 451"/>
              <a:gd name="T3" fmla="*/ 8 h 462"/>
              <a:gd name="T4" fmla="*/ 232 w 451"/>
              <a:gd name="T5" fmla="*/ 5 h 462"/>
              <a:gd name="T6" fmla="*/ 228 w 451"/>
              <a:gd name="T7" fmla="*/ 3 h 462"/>
              <a:gd name="T8" fmla="*/ 224 w 451"/>
              <a:gd name="T9" fmla="*/ 0 h 462"/>
              <a:gd name="T10" fmla="*/ 220 w 451"/>
              <a:gd name="T11" fmla="*/ 0 h 462"/>
              <a:gd name="T12" fmla="*/ 214 w 451"/>
              <a:gd name="T13" fmla="*/ 0 h 462"/>
              <a:gd name="T14" fmla="*/ 210 w 451"/>
              <a:gd name="T15" fmla="*/ 3 h 462"/>
              <a:gd name="T16" fmla="*/ 205 w 451"/>
              <a:gd name="T17" fmla="*/ 5 h 462"/>
              <a:gd name="T18" fmla="*/ 202 w 451"/>
              <a:gd name="T19" fmla="*/ 8 h 462"/>
              <a:gd name="T20" fmla="*/ 199 w 451"/>
              <a:gd name="T21" fmla="*/ 11 h 462"/>
              <a:gd name="T22" fmla="*/ 197 w 451"/>
              <a:gd name="T23" fmla="*/ 15 h 462"/>
              <a:gd name="T24" fmla="*/ 195 w 451"/>
              <a:gd name="T25" fmla="*/ 20 h 462"/>
              <a:gd name="T26" fmla="*/ 195 w 451"/>
              <a:gd name="T27" fmla="*/ 25 h 462"/>
              <a:gd name="T28" fmla="*/ 195 w 451"/>
              <a:gd name="T29" fmla="*/ 134 h 462"/>
              <a:gd name="T30" fmla="*/ 24 w 451"/>
              <a:gd name="T31" fmla="*/ 134 h 462"/>
              <a:gd name="T32" fmla="*/ 20 w 451"/>
              <a:gd name="T33" fmla="*/ 134 h 462"/>
              <a:gd name="T34" fmla="*/ 15 w 451"/>
              <a:gd name="T35" fmla="*/ 136 h 462"/>
              <a:gd name="T36" fmla="*/ 11 w 451"/>
              <a:gd name="T37" fmla="*/ 139 h 462"/>
              <a:gd name="T38" fmla="*/ 7 w 451"/>
              <a:gd name="T39" fmla="*/ 142 h 462"/>
              <a:gd name="T40" fmla="*/ 4 w 451"/>
              <a:gd name="T41" fmla="*/ 145 h 462"/>
              <a:gd name="T42" fmla="*/ 1 w 451"/>
              <a:gd name="T43" fmla="*/ 149 h 462"/>
              <a:gd name="T44" fmla="*/ 0 w 451"/>
              <a:gd name="T45" fmla="*/ 154 h 462"/>
              <a:gd name="T46" fmla="*/ 0 w 451"/>
              <a:gd name="T47" fmla="*/ 159 h 462"/>
              <a:gd name="T48" fmla="*/ 0 w 451"/>
              <a:gd name="T49" fmla="*/ 305 h 462"/>
              <a:gd name="T50" fmla="*/ 0 w 451"/>
              <a:gd name="T51" fmla="*/ 309 h 462"/>
              <a:gd name="T52" fmla="*/ 1 w 451"/>
              <a:gd name="T53" fmla="*/ 313 h 462"/>
              <a:gd name="T54" fmla="*/ 4 w 451"/>
              <a:gd name="T55" fmla="*/ 318 h 462"/>
              <a:gd name="T56" fmla="*/ 7 w 451"/>
              <a:gd name="T57" fmla="*/ 322 h 462"/>
              <a:gd name="T58" fmla="*/ 11 w 451"/>
              <a:gd name="T59" fmla="*/ 325 h 462"/>
              <a:gd name="T60" fmla="*/ 15 w 451"/>
              <a:gd name="T61" fmla="*/ 328 h 462"/>
              <a:gd name="T62" fmla="*/ 20 w 451"/>
              <a:gd name="T63" fmla="*/ 329 h 462"/>
              <a:gd name="T64" fmla="*/ 24 w 451"/>
              <a:gd name="T65" fmla="*/ 329 h 462"/>
              <a:gd name="T66" fmla="*/ 195 w 451"/>
              <a:gd name="T67" fmla="*/ 329 h 462"/>
              <a:gd name="T68" fmla="*/ 195 w 451"/>
              <a:gd name="T69" fmla="*/ 439 h 462"/>
              <a:gd name="T70" fmla="*/ 195 w 451"/>
              <a:gd name="T71" fmla="*/ 443 h 462"/>
              <a:gd name="T72" fmla="*/ 197 w 451"/>
              <a:gd name="T73" fmla="*/ 447 h 462"/>
              <a:gd name="T74" fmla="*/ 199 w 451"/>
              <a:gd name="T75" fmla="*/ 452 h 462"/>
              <a:gd name="T76" fmla="*/ 202 w 451"/>
              <a:gd name="T77" fmla="*/ 456 h 462"/>
              <a:gd name="T78" fmla="*/ 205 w 451"/>
              <a:gd name="T79" fmla="*/ 459 h 462"/>
              <a:gd name="T80" fmla="*/ 210 w 451"/>
              <a:gd name="T81" fmla="*/ 461 h 462"/>
              <a:gd name="T82" fmla="*/ 214 w 451"/>
              <a:gd name="T83" fmla="*/ 462 h 462"/>
              <a:gd name="T84" fmla="*/ 220 w 451"/>
              <a:gd name="T85" fmla="*/ 462 h 462"/>
              <a:gd name="T86" fmla="*/ 224 w 451"/>
              <a:gd name="T87" fmla="*/ 462 h 462"/>
              <a:gd name="T88" fmla="*/ 228 w 451"/>
              <a:gd name="T89" fmla="*/ 461 h 462"/>
              <a:gd name="T90" fmla="*/ 232 w 451"/>
              <a:gd name="T91" fmla="*/ 459 h 462"/>
              <a:gd name="T92" fmla="*/ 236 w 451"/>
              <a:gd name="T93" fmla="*/ 456 h 462"/>
              <a:gd name="T94" fmla="*/ 443 w 451"/>
              <a:gd name="T95" fmla="*/ 249 h 462"/>
              <a:gd name="T96" fmla="*/ 446 w 451"/>
              <a:gd name="T97" fmla="*/ 245 h 462"/>
              <a:gd name="T98" fmla="*/ 448 w 451"/>
              <a:gd name="T99" fmla="*/ 241 h 462"/>
              <a:gd name="T100" fmla="*/ 450 w 451"/>
              <a:gd name="T101" fmla="*/ 237 h 462"/>
              <a:gd name="T102" fmla="*/ 451 w 451"/>
              <a:gd name="T103" fmla="*/ 231 h 462"/>
              <a:gd name="T104" fmla="*/ 450 w 451"/>
              <a:gd name="T105" fmla="*/ 227 h 462"/>
              <a:gd name="T106" fmla="*/ 448 w 451"/>
              <a:gd name="T107" fmla="*/ 223 h 462"/>
              <a:gd name="T108" fmla="*/ 446 w 451"/>
              <a:gd name="T109" fmla="*/ 218 h 462"/>
              <a:gd name="T110" fmla="*/ 443 w 451"/>
              <a:gd name="T111" fmla="*/ 21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51" h="462">
                <a:moveTo>
                  <a:pt x="443" y="214"/>
                </a:moveTo>
                <a:lnTo>
                  <a:pt x="236" y="8"/>
                </a:lnTo>
                <a:lnTo>
                  <a:pt x="232" y="5"/>
                </a:lnTo>
                <a:lnTo>
                  <a:pt x="228" y="3"/>
                </a:lnTo>
                <a:lnTo>
                  <a:pt x="224" y="0"/>
                </a:lnTo>
                <a:lnTo>
                  <a:pt x="220" y="0"/>
                </a:lnTo>
                <a:lnTo>
                  <a:pt x="214" y="0"/>
                </a:lnTo>
                <a:lnTo>
                  <a:pt x="210" y="3"/>
                </a:lnTo>
                <a:lnTo>
                  <a:pt x="205" y="5"/>
                </a:lnTo>
                <a:lnTo>
                  <a:pt x="202" y="8"/>
                </a:lnTo>
                <a:lnTo>
                  <a:pt x="199" y="11"/>
                </a:lnTo>
                <a:lnTo>
                  <a:pt x="197" y="15"/>
                </a:lnTo>
                <a:lnTo>
                  <a:pt x="195" y="20"/>
                </a:lnTo>
                <a:lnTo>
                  <a:pt x="195" y="25"/>
                </a:lnTo>
                <a:lnTo>
                  <a:pt x="195" y="134"/>
                </a:lnTo>
                <a:lnTo>
                  <a:pt x="24" y="134"/>
                </a:lnTo>
                <a:lnTo>
                  <a:pt x="20" y="134"/>
                </a:lnTo>
                <a:lnTo>
                  <a:pt x="15" y="136"/>
                </a:lnTo>
                <a:lnTo>
                  <a:pt x="11" y="139"/>
                </a:lnTo>
                <a:lnTo>
                  <a:pt x="7" y="142"/>
                </a:lnTo>
                <a:lnTo>
                  <a:pt x="4" y="145"/>
                </a:lnTo>
                <a:lnTo>
                  <a:pt x="1" y="149"/>
                </a:lnTo>
                <a:lnTo>
                  <a:pt x="0" y="154"/>
                </a:lnTo>
                <a:lnTo>
                  <a:pt x="0" y="159"/>
                </a:lnTo>
                <a:lnTo>
                  <a:pt x="0" y="305"/>
                </a:lnTo>
                <a:lnTo>
                  <a:pt x="0" y="309"/>
                </a:lnTo>
                <a:lnTo>
                  <a:pt x="1" y="313"/>
                </a:lnTo>
                <a:lnTo>
                  <a:pt x="4" y="318"/>
                </a:lnTo>
                <a:lnTo>
                  <a:pt x="7" y="322"/>
                </a:lnTo>
                <a:lnTo>
                  <a:pt x="11" y="325"/>
                </a:lnTo>
                <a:lnTo>
                  <a:pt x="15" y="328"/>
                </a:lnTo>
                <a:lnTo>
                  <a:pt x="20" y="329"/>
                </a:lnTo>
                <a:lnTo>
                  <a:pt x="24" y="329"/>
                </a:lnTo>
                <a:lnTo>
                  <a:pt x="195" y="329"/>
                </a:lnTo>
                <a:lnTo>
                  <a:pt x="195" y="439"/>
                </a:lnTo>
                <a:lnTo>
                  <a:pt x="195" y="443"/>
                </a:lnTo>
                <a:lnTo>
                  <a:pt x="197" y="447"/>
                </a:lnTo>
                <a:lnTo>
                  <a:pt x="199" y="452"/>
                </a:lnTo>
                <a:lnTo>
                  <a:pt x="202" y="456"/>
                </a:lnTo>
                <a:lnTo>
                  <a:pt x="205" y="459"/>
                </a:lnTo>
                <a:lnTo>
                  <a:pt x="210" y="461"/>
                </a:lnTo>
                <a:lnTo>
                  <a:pt x="214" y="462"/>
                </a:lnTo>
                <a:lnTo>
                  <a:pt x="220" y="462"/>
                </a:lnTo>
                <a:lnTo>
                  <a:pt x="224" y="462"/>
                </a:lnTo>
                <a:lnTo>
                  <a:pt x="228" y="461"/>
                </a:lnTo>
                <a:lnTo>
                  <a:pt x="232" y="459"/>
                </a:lnTo>
                <a:lnTo>
                  <a:pt x="236" y="456"/>
                </a:lnTo>
                <a:lnTo>
                  <a:pt x="443" y="249"/>
                </a:lnTo>
                <a:lnTo>
                  <a:pt x="446" y="245"/>
                </a:lnTo>
                <a:lnTo>
                  <a:pt x="448" y="241"/>
                </a:lnTo>
                <a:lnTo>
                  <a:pt x="450" y="237"/>
                </a:lnTo>
                <a:lnTo>
                  <a:pt x="451" y="231"/>
                </a:lnTo>
                <a:lnTo>
                  <a:pt x="450" y="227"/>
                </a:lnTo>
                <a:lnTo>
                  <a:pt x="448" y="223"/>
                </a:lnTo>
                <a:lnTo>
                  <a:pt x="446" y="218"/>
                </a:lnTo>
                <a:lnTo>
                  <a:pt x="443" y="214"/>
                </a:lnTo>
                <a:close/>
              </a:path>
            </a:pathLst>
          </a:custGeom>
          <a:solidFill>
            <a:srgbClr val="193768"/>
          </a:solidFill>
          <a:ln>
            <a:noFill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5D80A807-B685-8547-A567-EF93D2453790}"/>
              </a:ext>
            </a:extLst>
          </p:cNvPr>
          <p:cNvCxnSpPr>
            <a:cxnSpLocks/>
          </p:cNvCxnSpPr>
          <p:nvPr/>
        </p:nvCxnSpPr>
        <p:spPr>
          <a:xfrm>
            <a:off x="702588" y="3838432"/>
            <a:ext cx="2022813" cy="3104"/>
          </a:xfrm>
          <a:prstGeom prst="line">
            <a:avLst/>
          </a:prstGeom>
          <a:ln w="38100">
            <a:solidFill>
              <a:srgbClr val="0056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id="{21688BCE-6084-0345-B0F7-5C27BB5072CC}"/>
              </a:ext>
            </a:extLst>
          </p:cNvPr>
          <p:cNvCxnSpPr>
            <a:cxnSpLocks/>
          </p:cNvCxnSpPr>
          <p:nvPr/>
        </p:nvCxnSpPr>
        <p:spPr>
          <a:xfrm>
            <a:off x="702588" y="3884999"/>
            <a:ext cx="2022813" cy="3104"/>
          </a:xfrm>
          <a:prstGeom prst="line">
            <a:avLst/>
          </a:prstGeom>
          <a:ln w="38100">
            <a:solidFill>
              <a:srgbClr val="0056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">
            <a:extLst>
              <a:ext uri="{FF2B5EF4-FFF2-40B4-BE49-F238E27FC236}">
                <a16:creationId xmlns:a16="http://schemas.microsoft.com/office/drawing/2014/main" id="{14D92C4D-4653-D740-B4D4-4ACA89C7D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1698" y="6451310"/>
            <a:ext cx="7646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s-GT" altLang="es-GT" sz="900" b="0" i="0" u="none" strike="noStrike" cap="none" normalizeH="0" baseline="0" dirty="0">
                <a:ln>
                  <a:noFill/>
                </a:ln>
                <a:solidFill>
                  <a:srgbClr val="00568B"/>
                </a:solidFill>
                <a:effectLst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Fuente: Sistema de Contabilidad Integrada (</a:t>
            </a:r>
            <a:r>
              <a:rPr kumimoji="0" lang="es-GT" altLang="es-GT" sz="900" b="0" i="0" u="none" strike="noStrike" cap="none" normalizeH="0" baseline="0" dirty="0" err="1">
                <a:ln>
                  <a:noFill/>
                </a:ln>
                <a:solidFill>
                  <a:srgbClr val="00568B"/>
                </a:solidFill>
                <a:effectLst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Sicoin</a:t>
            </a:r>
            <a:r>
              <a:rPr kumimoji="0" lang="es-GT" altLang="es-GT" sz="900" b="0" i="0" u="none" strike="noStrike" cap="none" normalizeH="0" baseline="0" dirty="0">
                <a:ln>
                  <a:noFill/>
                </a:ln>
                <a:solidFill>
                  <a:srgbClr val="00568B"/>
                </a:solidFill>
                <a:effectLst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) y Dirección Técnica del Presupuesto del Ministerio de Finanzas Públicas</a:t>
            </a:r>
            <a:endParaRPr kumimoji="0" lang="es-GT" altLang="es-GT" sz="900" b="0" i="0" u="none" strike="noStrike" cap="none" normalizeH="0" baseline="0" dirty="0">
              <a:ln>
                <a:noFill/>
              </a:ln>
              <a:solidFill>
                <a:srgbClr val="00568B"/>
              </a:solidFill>
              <a:effectLst/>
              <a:latin typeface="Montserrat" pitchFamily="2" charset="77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s-GT" altLang="es-GT" sz="900" b="0" i="0" u="none" strike="noStrike" cap="none" normalizeH="0" baseline="0" dirty="0">
                <a:ln>
                  <a:noFill/>
                </a:ln>
                <a:solidFill>
                  <a:srgbClr val="00568B"/>
                </a:solidFill>
                <a:effectLst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kumimoji="0" lang="es-GT" altLang="es-GT" sz="900" b="0" i="0" u="none" strike="noStrike" cap="none" normalizeH="0" baseline="0" dirty="0">
                <a:ln>
                  <a:noFill/>
                </a:ln>
                <a:solidFill>
                  <a:srgbClr val="00568B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 Corresponde a los ajustes presupuestarios realizados durante el ejercicio fiscal 2021</a:t>
            </a:r>
            <a:r>
              <a:rPr kumimoji="0" lang="es-GT" altLang="es-GT" sz="900" b="0" i="0" u="none" strike="noStrike" cap="none" normalizeH="0" baseline="0" dirty="0">
                <a:ln>
                  <a:noFill/>
                </a:ln>
                <a:solidFill>
                  <a:srgbClr val="00568B"/>
                </a:solidFill>
                <a:effectLst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s-GT" altLang="es-GT" sz="900" b="0" i="0" u="none" strike="noStrike" cap="none" normalizeH="0" baseline="0" dirty="0">
              <a:ln>
                <a:noFill/>
              </a:ln>
              <a:solidFill>
                <a:srgbClr val="00568B"/>
              </a:solidFill>
              <a:effectLst/>
              <a:latin typeface="Montserrat" pitchFamily="2" charset="77"/>
              <a:cs typeface="Arial" panose="020B0604020202020204" pitchFamily="34" charset="0"/>
            </a:endParaRPr>
          </a:p>
        </p:txBody>
      </p:sp>
      <p:graphicFrame>
        <p:nvGraphicFramePr>
          <p:cNvPr id="38" name="Gráfico 37">
            <a:extLst>
              <a:ext uri="{FF2B5EF4-FFF2-40B4-BE49-F238E27FC236}">
                <a16:creationId xmlns:a16="http://schemas.microsoft.com/office/drawing/2014/main" id="{96B57046-C964-6D4A-84B1-B6A320CE6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7978441"/>
              </p:ext>
            </p:extLst>
          </p:nvPr>
        </p:nvGraphicFramePr>
        <p:xfrm>
          <a:off x="3140785" y="1850279"/>
          <a:ext cx="8684989" cy="4243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51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D27DF795-0297-794F-A6F1-DB64CC5C89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824782"/>
              </p:ext>
            </p:extLst>
          </p:nvPr>
        </p:nvGraphicFramePr>
        <p:xfrm>
          <a:off x="562182" y="1407329"/>
          <a:ext cx="10434714" cy="4956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209D0E57-DCF9-4240-9383-77126962B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48925"/>
            <a:ext cx="4939146" cy="715530"/>
          </a:xfrm>
        </p:spPr>
        <p:txBody>
          <a:bodyPr>
            <a:normAutofit fontScale="90000"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EJECUCIÓN PRESUPUESTARIA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F7277D89-C4BF-5542-8B21-793CBAB04F38}"/>
              </a:ext>
            </a:extLst>
          </p:cNvPr>
          <p:cNvSpPr txBox="1">
            <a:spLocks/>
          </p:cNvSpPr>
          <p:nvPr/>
        </p:nvSpPr>
        <p:spPr>
          <a:xfrm>
            <a:off x="408709" y="370362"/>
            <a:ext cx="4939146" cy="715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1800" dirty="0">
                <a:solidFill>
                  <a:srgbClr val="00568B"/>
                </a:solidFill>
                <a:latin typeface="Montserrat Medium" pitchFamily="2" charset="77"/>
              </a:rPr>
              <a:t>DEL ORGANISMO EJECUTIVO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E53C2DB4-97D0-5448-BE3D-9ECC2D90ECB3}"/>
              </a:ext>
            </a:extLst>
          </p:cNvPr>
          <p:cNvSpPr/>
          <p:nvPr/>
        </p:nvSpPr>
        <p:spPr>
          <a:xfrm>
            <a:off x="9967876" y="3191186"/>
            <a:ext cx="2058040" cy="2933460"/>
          </a:xfrm>
          <a:prstGeom prst="rect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>
                <a:solidFill>
                  <a:srgbClr val="003353"/>
                </a:solidFill>
                <a:latin typeface="Montserrat" pitchFamily="2" charset="77"/>
                <a:cs typeface="Arial" panose="020B0604020202020204" pitchFamily="34" charset="0"/>
                <a:sym typeface="Calibri"/>
              </a:rPr>
              <a:t>Del presupuesto ejecutado por finalidad, el </a:t>
            </a:r>
            <a:r>
              <a:rPr lang="es-GT" b="1" dirty="0">
                <a:solidFill>
                  <a:srgbClr val="00568B"/>
                </a:solidFill>
                <a:latin typeface="Montserrat" pitchFamily="2" charset="77"/>
                <a:cs typeface="Arial" panose="020B0604020202020204" pitchFamily="34" charset="0"/>
                <a:sym typeface="Calibri"/>
              </a:rPr>
              <a:t>39.7%</a:t>
            </a:r>
            <a:r>
              <a:rPr lang="es-GT" dirty="0">
                <a:solidFill>
                  <a:srgbClr val="003353"/>
                </a:solidFill>
                <a:latin typeface="Montserrat" pitchFamily="2" charset="77"/>
                <a:cs typeface="Arial" panose="020B0604020202020204" pitchFamily="34" charset="0"/>
                <a:sym typeface="Calibri"/>
              </a:rPr>
              <a:t> se destinó a </a:t>
            </a:r>
            <a:r>
              <a:rPr lang="es-GT" b="1" dirty="0">
                <a:solidFill>
                  <a:srgbClr val="00568B"/>
                </a:solidFill>
                <a:latin typeface="Montserrat" pitchFamily="2" charset="77"/>
                <a:cs typeface="Arial" panose="020B0604020202020204" pitchFamily="34" charset="0"/>
                <a:sym typeface="Calibri"/>
              </a:rPr>
              <a:t>educación</a:t>
            </a:r>
            <a:r>
              <a:rPr lang="es-GT" b="1" dirty="0">
                <a:solidFill>
                  <a:srgbClr val="003353"/>
                </a:solidFill>
                <a:latin typeface="Montserrat" pitchFamily="2" charset="77"/>
                <a:cs typeface="Arial" panose="020B0604020202020204" pitchFamily="34" charset="0"/>
                <a:sym typeface="Calibri"/>
              </a:rPr>
              <a:t> </a:t>
            </a:r>
            <a:r>
              <a:rPr lang="es-GT" dirty="0">
                <a:solidFill>
                  <a:srgbClr val="003353"/>
                </a:solidFill>
                <a:latin typeface="Montserrat" pitchFamily="2" charset="77"/>
                <a:cs typeface="Arial" panose="020B0604020202020204" pitchFamily="34" charset="0"/>
                <a:sym typeface="Calibri"/>
              </a:rPr>
              <a:t>y el </a:t>
            </a:r>
            <a:r>
              <a:rPr lang="es-GT" b="1" dirty="0">
                <a:solidFill>
                  <a:srgbClr val="00568B"/>
                </a:solidFill>
                <a:latin typeface="Montserrat" pitchFamily="2" charset="77"/>
                <a:cs typeface="Arial" panose="020B0604020202020204" pitchFamily="34" charset="0"/>
                <a:sym typeface="Calibri"/>
              </a:rPr>
              <a:t>19.2% </a:t>
            </a:r>
            <a:r>
              <a:rPr lang="es-GT" dirty="0">
                <a:solidFill>
                  <a:srgbClr val="003353"/>
                </a:solidFill>
                <a:latin typeface="Montserrat" pitchFamily="2" charset="77"/>
                <a:cs typeface="Arial" panose="020B0604020202020204" pitchFamily="34" charset="0"/>
                <a:sym typeface="Calibri"/>
              </a:rPr>
              <a:t>a </a:t>
            </a:r>
            <a:r>
              <a:rPr lang="es-GT" b="1" dirty="0">
                <a:solidFill>
                  <a:srgbClr val="00568B"/>
                </a:solidFill>
                <a:latin typeface="Montserrat" pitchFamily="2" charset="77"/>
                <a:cs typeface="Arial" panose="020B0604020202020204" pitchFamily="34" charset="0"/>
                <a:sym typeface="Calibri"/>
              </a:rPr>
              <a:t>salud</a:t>
            </a: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34983809-75CD-684C-8593-FCFBAF920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7855" y="817565"/>
            <a:ext cx="3778499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b="1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Por finalidad</a:t>
            </a:r>
            <a:endParaRPr kumimoji="0" lang="es-GT" altLang="es-GT" b="0" i="0" u="none" strike="noStrike" cap="none" normalizeH="0" baseline="0" dirty="0">
              <a:ln>
                <a:noFill/>
              </a:ln>
              <a:solidFill>
                <a:srgbClr val="003353"/>
              </a:solidFill>
              <a:effectLst/>
              <a:latin typeface="Montserrat" pitchFamily="2" charset="77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1050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Al segundo cuatrimestre del ejercicio fiscal 2021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GT" altLang="es-GT" sz="1050" dirty="0">
                <a:solidFill>
                  <a:srgbClr val="003353"/>
                </a:solidFill>
                <a:latin typeface="Montserrat" pitchFamily="2" charset="77"/>
                <a:cs typeface="Arial" panose="020B0604020202020204" pitchFamily="34" charset="0"/>
              </a:rPr>
              <a:t>(Montos en millones de Quetzales)</a:t>
            </a: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DABFF035-00F4-4D4E-B364-2CBCBA39B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15" y="6441362"/>
            <a:ext cx="73285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s-GT" altLang="es-GT" sz="900" b="0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Fuente: Sistema de Contabilidad Integrada (</a:t>
            </a:r>
            <a:r>
              <a:rPr kumimoji="0" lang="es-GT" altLang="es-GT" sz="900" b="0" i="0" u="none" strike="noStrike" cap="none" normalizeH="0" baseline="0" dirty="0" err="1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Sicoin</a:t>
            </a:r>
            <a:r>
              <a:rPr kumimoji="0" lang="es-GT" altLang="es-GT" sz="900" b="0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) y Dirección Técnica del Presupuesto del Ministerio de Finanzas Públicas</a:t>
            </a:r>
            <a:endParaRPr kumimoji="0" lang="es-GT" altLang="es-GT" sz="900" b="0" i="0" u="none" strike="noStrike" cap="none" normalizeH="0" baseline="0" dirty="0">
              <a:ln>
                <a:noFill/>
              </a:ln>
              <a:solidFill>
                <a:srgbClr val="003353"/>
              </a:solidFill>
              <a:effectLst/>
              <a:latin typeface="Montserrat" pitchFamily="2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s-GT" altLang="es-GT" sz="900" b="0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kumimoji="0" lang="es-GT" altLang="es-GT" sz="900" b="0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 Corresponde a los ajustes presupuestarios realizados durante el ejercicio fiscal 2021</a:t>
            </a:r>
            <a:r>
              <a:rPr kumimoji="0" lang="es-GT" altLang="es-GT" sz="900" b="0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s-GT" altLang="es-GT" sz="900" b="0" i="0" u="none" strike="noStrike" cap="none" normalizeH="0" baseline="0" dirty="0">
              <a:ln>
                <a:noFill/>
              </a:ln>
              <a:solidFill>
                <a:srgbClr val="003353"/>
              </a:solidFill>
              <a:effectLst/>
              <a:latin typeface="Montserrat" pitchFamily="2" charset="77"/>
            </a:endParaRPr>
          </a:p>
        </p:txBody>
      </p:sp>
      <p:sp>
        <p:nvSpPr>
          <p:cNvPr id="36" name="Freeform 66">
            <a:extLst>
              <a:ext uri="{FF2B5EF4-FFF2-40B4-BE49-F238E27FC236}">
                <a16:creationId xmlns:a16="http://schemas.microsoft.com/office/drawing/2014/main" id="{D45877A7-3D8B-AA41-8796-3C4A9793290C}"/>
              </a:ext>
            </a:extLst>
          </p:cNvPr>
          <p:cNvSpPr>
            <a:spLocks noEditPoints="1"/>
          </p:cNvSpPr>
          <p:nvPr/>
        </p:nvSpPr>
        <p:spPr bwMode="auto">
          <a:xfrm>
            <a:off x="10402732" y="2840303"/>
            <a:ext cx="678120" cy="682307"/>
          </a:xfrm>
          <a:custGeom>
            <a:avLst/>
            <a:gdLst>
              <a:gd name="T0" fmla="*/ 430 w 487"/>
              <a:gd name="T1" fmla="*/ 360 h 487"/>
              <a:gd name="T2" fmla="*/ 413 w 487"/>
              <a:gd name="T3" fmla="*/ 314 h 487"/>
              <a:gd name="T4" fmla="*/ 483 w 487"/>
              <a:gd name="T5" fmla="*/ 287 h 487"/>
              <a:gd name="T6" fmla="*/ 486 w 487"/>
              <a:gd name="T7" fmla="*/ 205 h 487"/>
              <a:gd name="T8" fmla="*/ 420 w 487"/>
              <a:gd name="T9" fmla="*/ 188 h 487"/>
              <a:gd name="T10" fmla="*/ 424 w 487"/>
              <a:gd name="T11" fmla="*/ 134 h 487"/>
              <a:gd name="T12" fmla="*/ 442 w 487"/>
              <a:gd name="T13" fmla="*/ 107 h 487"/>
              <a:gd name="T14" fmla="*/ 428 w 487"/>
              <a:gd name="T15" fmla="*/ 87 h 487"/>
              <a:gd name="T16" fmla="*/ 380 w 487"/>
              <a:gd name="T17" fmla="*/ 43 h 487"/>
              <a:gd name="T18" fmla="*/ 312 w 487"/>
              <a:gd name="T19" fmla="*/ 73 h 487"/>
              <a:gd name="T20" fmla="*/ 286 w 487"/>
              <a:gd name="T21" fmla="*/ 3 h 487"/>
              <a:gd name="T22" fmla="*/ 204 w 487"/>
              <a:gd name="T23" fmla="*/ 0 h 487"/>
              <a:gd name="T24" fmla="*/ 194 w 487"/>
              <a:gd name="T25" fmla="*/ 19 h 487"/>
              <a:gd name="T26" fmla="*/ 172 w 487"/>
              <a:gd name="T27" fmla="*/ 74 h 487"/>
              <a:gd name="T28" fmla="*/ 106 w 487"/>
              <a:gd name="T29" fmla="*/ 43 h 487"/>
              <a:gd name="T30" fmla="*/ 76 w 487"/>
              <a:gd name="T31" fmla="*/ 65 h 487"/>
              <a:gd name="T32" fmla="*/ 45 w 487"/>
              <a:gd name="T33" fmla="*/ 100 h 487"/>
              <a:gd name="T34" fmla="*/ 45 w 487"/>
              <a:gd name="T35" fmla="*/ 115 h 487"/>
              <a:gd name="T36" fmla="*/ 79 w 487"/>
              <a:gd name="T37" fmla="*/ 158 h 487"/>
              <a:gd name="T38" fmla="*/ 5 w 487"/>
              <a:gd name="T39" fmla="*/ 197 h 487"/>
              <a:gd name="T40" fmla="*/ 0 w 487"/>
              <a:gd name="T41" fmla="*/ 278 h 487"/>
              <a:gd name="T42" fmla="*/ 8 w 487"/>
              <a:gd name="T43" fmla="*/ 289 h 487"/>
              <a:gd name="T44" fmla="*/ 72 w 487"/>
              <a:gd name="T45" fmla="*/ 340 h 487"/>
              <a:gd name="T46" fmla="*/ 44 w 487"/>
              <a:gd name="T47" fmla="*/ 376 h 487"/>
              <a:gd name="T48" fmla="*/ 51 w 487"/>
              <a:gd name="T49" fmla="*/ 394 h 487"/>
              <a:gd name="T50" fmla="*/ 102 w 487"/>
              <a:gd name="T51" fmla="*/ 443 h 487"/>
              <a:gd name="T52" fmla="*/ 159 w 487"/>
              <a:gd name="T53" fmla="*/ 408 h 487"/>
              <a:gd name="T54" fmla="*/ 197 w 487"/>
              <a:gd name="T55" fmla="*/ 481 h 487"/>
              <a:gd name="T56" fmla="*/ 278 w 487"/>
              <a:gd name="T57" fmla="*/ 487 h 487"/>
              <a:gd name="T58" fmla="*/ 290 w 487"/>
              <a:gd name="T59" fmla="*/ 478 h 487"/>
              <a:gd name="T60" fmla="*/ 299 w 487"/>
              <a:gd name="T61" fmla="*/ 418 h 487"/>
              <a:gd name="T62" fmla="*/ 375 w 487"/>
              <a:gd name="T63" fmla="*/ 443 h 487"/>
              <a:gd name="T64" fmla="*/ 399 w 487"/>
              <a:gd name="T65" fmla="*/ 431 h 487"/>
              <a:gd name="T66" fmla="*/ 436 w 487"/>
              <a:gd name="T67" fmla="*/ 394 h 487"/>
              <a:gd name="T68" fmla="*/ 312 w 487"/>
              <a:gd name="T69" fmla="*/ 313 h 487"/>
              <a:gd name="T70" fmla="*/ 280 w 487"/>
              <a:gd name="T71" fmla="*/ 334 h 487"/>
              <a:gd name="T72" fmla="*/ 243 w 487"/>
              <a:gd name="T73" fmla="*/ 341 h 487"/>
              <a:gd name="T74" fmla="*/ 206 w 487"/>
              <a:gd name="T75" fmla="*/ 334 h 487"/>
              <a:gd name="T76" fmla="*/ 174 w 487"/>
              <a:gd name="T77" fmla="*/ 313 h 487"/>
              <a:gd name="T78" fmla="*/ 153 w 487"/>
              <a:gd name="T79" fmla="*/ 281 h 487"/>
              <a:gd name="T80" fmla="*/ 145 w 487"/>
              <a:gd name="T81" fmla="*/ 243 h 487"/>
              <a:gd name="T82" fmla="*/ 153 w 487"/>
              <a:gd name="T83" fmla="*/ 206 h 487"/>
              <a:gd name="T84" fmla="*/ 174 w 487"/>
              <a:gd name="T85" fmla="*/ 174 h 487"/>
              <a:gd name="T86" fmla="*/ 206 w 487"/>
              <a:gd name="T87" fmla="*/ 153 h 487"/>
              <a:gd name="T88" fmla="*/ 243 w 487"/>
              <a:gd name="T89" fmla="*/ 146 h 487"/>
              <a:gd name="T90" fmla="*/ 280 w 487"/>
              <a:gd name="T91" fmla="*/ 153 h 487"/>
              <a:gd name="T92" fmla="*/ 312 w 487"/>
              <a:gd name="T93" fmla="*/ 174 h 487"/>
              <a:gd name="T94" fmla="*/ 333 w 487"/>
              <a:gd name="T95" fmla="*/ 206 h 487"/>
              <a:gd name="T96" fmla="*/ 341 w 487"/>
              <a:gd name="T97" fmla="*/ 243 h 487"/>
              <a:gd name="T98" fmla="*/ 333 w 487"/>
              <a:gd name="T99" fmla="*/ 281 h 487"/>
              <a:gd name="T100" fmla="*/ 312 w 487"/>
              <a:gd name="T101" fmla="*/ 313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7" h="487">
                <a:moveTo>
                  <a:pt x="443" y="381"/>
                </a:moveTo>
                <a:lnTo>
                  <a:pt x="442" y="376"/>
                </a:lnTo>
                <a:lnTo>
                  <a:pt x="441" y="372"/>
                </a:lnTo>
                <a:lnTo>
                  <a:pt x="430" y="360"/>
                </a:lnTo>
                <a:lnTo>
                  <a:pt x="422" y="349"/>
                </a:lnTo>
                <a:lnTo>
                  <a:pt x="413" y="338"/>
                </a:lnTo>
                <a:lnTo>
                  <a:pt x="407" y="329"/>
                </a:lnTo>
                <a:lnTo>
                  <a:pt x="413" y="314"/>
                </a:lnTo>
                <a:lnTo>
                  <a:pt x="419" y="300"/>
                </a:lnTo>
                <a:lnTo>
                  <a:pt x="478" y="291"/>
                </a:lnTo>
                <a:lnTo>
                  <a:pt x="481" y="290"/>
                </a:lnTo>
                <a:lnTo>
                  <a:pt x="483" y="287"/>
                </a:lnTo>
                <a:lnTo>
                  <a:pt x="486" y="283"/>
                </a:lnTo>
                <a:lnTo>
                  <a:pt x="487" y="279"/>
                </a:lnTo>
                <a:lnTo>
                  <a:pt x="487" y="209"/>
                </a:lnTo>
                <a:lnTo>
                  <a:pt x="486" y="205"/>
                </a:lnTo>
                <a:lnTo>
                  <a:pt x="483" y="201"/>
                </a:lnTo>
                <a:lnTo>
                  <a:pt x="481" y="199"/>
                </a:lnTo>
                <a:lnTo>
                  <a:pt x="477" y="197"/>
                </a:lnTo>
                <a:lnTo>
                  <a:pt x="420" y="188"/>
                </a:lnTo>
                <a:lnTo>
                  <a:pt x="414" y="174"/>
                </a:lnTo>
                <a:lnTo>
                  <a:pt x="407" y="157"/>
                </a:lnTo>
                <a:lnTo>
                  <a:pt x="413" y="147"/>
                </a:lnTo>
                <a:lnTo>
                  <a:pt x="424" y="134"/>
                </a:lnTo>
                <a:lnTo>
                  <a:pt x="434" y="122"/>
                </a:lnTo>
                <a:lnTo>
                  <a:pt x="440" y="114"/>
                </a:lnTo>
                <a:lnTo>
                  <a:pt x="441" y="111"/>
                </a:lnTo>
                <a:lnTo>
                  <a:pt x="442" y="107"/>
                </a:lnTo>
                <a:lnTo>
                  <a:pt x="441" y="104"/>
                </a:lnTo>
                <a:lnTo>
                  <a:pt x="439" y="99"/>
                </a:lnTo>
                <a:lnTo>
                  <a:pt x="435" y="93"/>
                </a:lnTo>
                <a:lnTo>
                  <a:pt x="428" y="87"/>
                </a:lnTo>
                <a:lnTo>
                  <a:pt x="411" y="68"/>
                </a:lnTo>
                <a:lnTo>
                  <a:pt x="387" y="46"/>
                </a:lnTo>
                <a:lnTo>
                  <a:pt x="384" y="44"/>
                </a:lnTo>
                <a:lnTo>
                  <a:pt x="380" y="43"/>
                </a:lnTo>
                <a:lnTo>
                  <a:pt x="375" y="44"/>
                </a:lnTo>
                <a:lnTo>
                  <a:pt x="372" y="46"/>
                </a:lnTo>
                <a:lnTo>
                  <a:pt x="327" y="79"/>
                </a:lnTo>
                <a:lnTo>
                  <a:pt x="312" y="73"/>
                </a:lnTo>
                <a:lnTo>
                  <a:pt x="299" y="67"/>
                </a:lnTo>
                <a:lnTo>
                  <a:pt x="290" y="9"/>
                </a:lnTo>
                <a:lnTo>
                  <a:pt x="289" y="6"/>
                </a:lnTo>
                <a:lnTo>
                  <a:pt x="286" y="3"/>
                </a:lnTo>
                <a:lnTo>
                  <a:pt x="282" y="0"/>
                </a:lnTo>
                <a:lnTo>
                  <a:pt x="278" y="0"/>
                </a:lnTo>
                <a:lnTo>
                  <a:pt x="208" y="0"/>
                </a:lnTo>
                <a:lnTo>
                  <a:pt x="204" y="0"/>
                </a:lnTo>
                <a:lnTo>
                  <a:pt x="200" y="3"/>
                </a:lnTo>
                <a:lnTo>
                  <a:pt x="198" y="5"/>
                </a:lnTo>
                <a:lnTo>
                  <a:pt x="196" y="9"/>
                </a:lnTo>
                <a:lnTo>
                  <a:pt x="194" y="19"/>
                </a:lnTo>
                <a:lnTo>
                  <a:pt x="192" y="33"/>
                </a:lnTo>
                <a:lnTo>
                  <a:pt x="190" y="49"/>
                </a:lnTo>
                <a:lnTo>
                  <a:pt x="187" y="67"/>
                </a:lnTo>
                <a:lnTo>
                  <a:pt x="172" y="74"/>
                </a:lnTo>
                <a:lnTo>
                  <a:pt x="158" y="80"/>
                </a:lnTo>
                <a:lnTo>
                  <a:pt x="114" y="46"/>
                </a:lnTo>
                <a:lnTo>
                  <a:pt x="111" y="44"/>
                </a:lnTo>
                <a:lnTo>
                  <a:pt x="106" y="43"/>
                </a:lnTo>
                <a:lnTo>
                  <a:pt x="102" y="45"/>
                </a:lnTo>
                <a:lnTo>
                  <a:pt x="96" y="49"/>
                </a:lnTo>
                <a:lnTo>
                  <a:pt x="87" y="56"/>
                </a:lnTo>
                <a:lnTo>
                  <a:pt x="76" y="65"/>
                </a:lnTo>
                <a:lnTo>
                  <a:pt x="65" y="76"/>
                </a:lnTo>
                <a:lnTo>
                  <a:pt x="57" y="85"/>
                </a:lnTo>
                <a:lnTo>
                  <a:pt x="50" y="93"/>
                </a:lnTo>
                <a:lnTo>
                  <a:pt x="45" y="100"/>
                </a:lnTo>
                <a:lnTo>
                  <a:pt x="43" y="103"/>
                </a:lnTo>
                <a:lnTo>
                  <a:pt x="43" y="107"/>
                </a:lnTo>
                <a:lnTo>
                  <a:pt x="43" y="111"/>
                </a:lnTo>
                <a:lnTo>
                  <a:pt x="45" y="115"/>
                </a:lnTo>
                <a:lnTo>
                  <a:pt x="56" y="127"/>
                </a:lnTo>
                <a:lnTo>
                  <a:pt x="64" y="139"/>
                </a:lnTo>
                <a:lnTo>
                  <a:pt x="72" y="148"/>
                </a:lnTo>
                <a:lnTo>
                  <a:pt x="79" y="158"/>
                </a:lnTo>
                <a:lnTo>
                  <a:pt x="72" y="173"/>
                </a:lnTo>
                <a:lnTo>
                  <a:pt x="68" y="187"/>
                </a:lnTo>
                <a:lnTo>
                  <a:pt x="8" y="196"/>
                </a:lnTo>
                <a:lnTo>
                  <a:pt x="5" y="197"/>
                </a:lnTo>
                <a:lnTo>
                  <a:pt x="2" y="200"/>
                </a:lnTo>
                <a:lnTo>
                  <a:pt x="1" y="203"/>
                </a:lnTo>
                <a:lnTo>
                  <a:pt x="0" y="208"/>
                </a:lnTo>
                <a:lnTo>
                  <a:pt x="0" y="278"/>
                </a:lnTo>
                <a:lnTo>
                  <a:pt x="1" y="282"/>
                </a:lnTo>
                <a:lnTo>
                  <a:pt x="2" y="286"/>
                </a:lnTo>
                <a:lnTo>
                  <a:pt x="5" y="288"/>
                </a:lnTo>
                <a:lnTo>
                  <a:pt x="8" y="289"/>
                </a:lnTo>
                <a:lnTo>
                  <a:pt x="66" y="298"/>
                </a:lnTo>
                <a:lnTo>
                  <a:pt x="72" y="314"/>
                </a:lnTo>
                <a:lnTo>
                  <a:pt x="79" y="330"/>
                </a:lnTo>
                <a:lnTo>
                  <a:pt x="72" y="340"/>
                </a:lnTo>
                <a:lnTo>
                  <a:pt x="62" y="352"/>
                </a:lnTo>
                <a:lnTo>
                  <a:pt x="52" y="365"/>
                </a:lnTo>
                <a:lnTo>
                  <a:pt x="46" y="373"/>
                </a:lnTo>
                <a:lnTo>
                  <a:pt x="44" y="376"/>
                </a:lnTo>
                <a:lnTo>
                  <a:pt x="44" y="381"/>
                </a:lnTo>
                <a:lnTo>
                  <a:pt x="45" y="383"/>
                </a:lnTo>
                <a:lnTo>
                  <a:pt x="47" y="388"/>
                </a:lnTo>
                <a:lnTo>
                  <a:pt x="51" y="394"/>
                </a:lnTo>
                <a:lnTo>
                  <a:pt x="57" y="400"/>
                </a:lnTo>
                <a:lnTo>
                  <a:pt x="74" y="418"/>
                </a:lnTo>
                <a:lnTo>
                  <a:pt x="98" y="441"/>
                </a:lnTo>
                <a:lnTo>
                  <a:pt x="102" y="443"/>
                </a:lnTo>
                <a:lnTo>
                  <a:pt x="106" y="444"/>
                </a:lnTo>
                <a:lnTo>
                  <a:pt x="111" y="443"/>
                </a:lnTo>
                <a:lnTo>
                  <a:pt x="114" y="441"/>
                </a:lnTo>
                <a:lnTo>
                  <a:pt x="159" y="408"/>
                </a:lnTo>
                <a:lnTo>
                  <a:pt x="173" y="414"/>
                </a:lnTo>
                <a:lnTo>
                  <a:pt x="187" y="419"/>
                </a:lnTo>
                <a:lnTo>
                  <a:pt x="196" y="478"/>
                </a:lnTo>
                <a:lnTo>
                  <a:pt x="197" y="481"/>
                </a:lnTo>
                <a:lnTo>
                  <a:pt x="200" y="484"/>
                </a:lnTo>
                <a:lnTo>
                  <a:pt x="204" y="486"/>
                </a:lnTo>
                <a:lnTo>
                  <a:pt x="208" y="487"/>
                </a:lnTo>
                <a:lnTo>
                  <a:pt x="278" y="487"/>
                </a:lnTo>
                <a:lnTo>
                  <a:pt x="282" y="486"/>
                </a:lnTo>
                <a:lnTo>
                  <a:pt x="286" y="484"/>
                </a:lnTo>
                <a:lnTo>
                  <a:pt x="288" y="482"/>
                </a:lnTo>
                <a:lnTo>
                  <a:pt x="290" y="478"/>
                </a:lnTo>
                <a:lnTo>
                  <a:pt x="292" y="467"/>
                </a:lnTo>
                <a:lnTo>
                  <a:pt x="294" y="454"/>
                </a:lnTo>
                <a:lnTo>
                  <a:pt x="297" y="438"/>
                </a:lnTo>
                <a:lnTo>
                  <a:pt x="299" y="418"/>
                </a:lnTo>
                <a:lnTo>
                  <a:pt x="314" y="414"/>
                </a:lnTo>
                <a:lnTo>
                  <a:pt x="328" y="408"/>
                </a:lnTo>
                <a:lnTo>
                  <a:pt x="371" y="441"/>
                </a:lnTo>
                <a:lnTo>
                  <a:pt x="375" y="443"/>
                </a:lnTo>
                <a:lnTo>
                  <a:pt x="380" y="444"/>
                </a:lnTo>
                <a:lnTo>
                  <a:pt x="384" y="442"/>
                </a:lnTo>
                <a:lnTo>
                  <a:pt x="390" y="438"/>
                </a:lnTo>
                <a:lnTo>
                  <a:pt x="399" y="431"/>
                </a:lnTo>
                <a:lnTo>
                  <a:pt x="410" y="422"/>
                </a:lnTo>
                <a:lnTo>
                  <a:pt x="420" y="411"/>
                </a:lnTo>
                <a:lnTo>
                  <a:pt x="428" y="401"/>
                </a:lnTo>
                <a:lnTo>
                  <a:pt x="436" y="394"/>
                </a:lnTo>
                <a:lnTo>
                  <a:pt x="441" y="387"/>
                </a:lnTo>
                <a:lnTo>
                  <a:pt x="442" y="384"/>
                </a:lnTo>
                <a:lnTo>
                  <a:pt x="443" y="381"/>
                </a:lnTo>
                <a:close/>
                <a:moveTo>
                  <a:pt x="312" y="313"/>
                </a:moveTo>
                <a:lnTo>
                  <a:pt x="304" y="319"/>
                </a:lnTo>
                <a:lnTo>
                  <a:pt x="297" y="324"/>
                </a:lnTo>
                <a:lnTo>
                  <a:pt x="289" y="330"/>
                </a:lnTo>
                <a:lnTo>
                  <a:pt x="280" y="334"/>
                </a:lnTo>
                <a:lnTo>
                  <a:pt x="272" y="337"/>
                </a:lnTo>
                <a:lnTo>
                  <a:pt x="262" y="340"/>
                </a:lnTo>
                <a:lnTo>
                  <a:pt x="253" y="341"/>
                </a:lnTo>
                <a:lnTo>
                  <a:pt x="243" y="341"/>
                </a:lnTo>
                <a:lnTo>
                  <a:pt x="233" y="341"/>
                </a:lnTo>
                <a:lnTo>
                  <a:pt x="223" y="340"/>
                </a:lnTo>
                <a:lnTo>
                  <a:pt x="214" y="337"/>
                </a:lnTo>
                <a:lnTo>
                  <a:pt x="206" y="334"/>
                </a:lnTo>
                <a:lnTo>
                  <a:pt x="197" y="330"/>
                </a:lnTo>
                <a:lnTo>
                  <a:pt x="190" y="324"/>
                </a:lnTo>
                <a:lnTo>
                  <a:pt x="181" y="319"/>
                </a:lnTo>
                <a:lnTo>
                  <a:pt x="174" y="313"/>
                </a:lnTo>
                <a:lnTo>
                  <a:pt x="167" y="305"/>
                </a:lnTo>
                <a:lnTo>
                  <a:pt x="162" y="297"/>
                </a:lnTo>
                <a:lnTo>
                  <a:pt x="157" y="289"/>
                </a:lnTo>
                <a:lnTo>
                  <a:pt x="153" y="281"/>
                </a:lnTo>
                <a:lnTo>
                  <a:pt x="150" y="273"/>
                </a:lnTo>
                <a:lnTo>
                  <a:pt x="147" y="263"/>
                </a:lnTo>
                <a:lnTo>
                  <a:pt x="146" y="253"/>
                </a:lnTo>
                <a:lnTo>
                  <a:pt x="145" y="243"/>
                </a:lnTo>
                <a:lnTo>
                  <a:pt x="146" y="234"/>
                </a:lnTo>
                <a:lnTo>
                  <a:pt x="147" y="224"/>
                </a:lnTo>
                <a:lnTo>
                  <a:pt x="150" y="215"/>
                </a:lnTo>
                <a:lnTo>
                  <a:pt x="153" y="206"/>
                </a:lnTo>
                <a:lnTo>
                  <a:pt x="157" y="198"/>
                </a:lnTo>
                <a:lnTo>
                  <a:pt x="162" y="189"/>
                </a:lnTo>
                <a:lnTo>
                  <a:pt x="167" y="182"/>
                </a:lnTo>
                <a:lnTo>
                  <a:pt x="174" y="174"/>
                </a:lnTo>
                <a:lnTo>
                  <a:pt x="181" y="168"/>
                </a:lnTo>
                <a:lnTo>
                  <a:pt x="190" y="162"/>
                </a:lnTo>
                <a:lnTo>
                  <a:pt x="197" y="157"/>
                </a:lnTo>
                <a:lnTo>
                  <a:pt x="206" y="153"/>
                </a:lnTo>
                <a:lnTo>
                  <a:pt x="214" y="151"/>
                </a:lnTo>
                <a:lnTo>
                  <a:pt x="223" y="147"/>
                </a:lnTo>
                <a:lnTo>
                  <a:pt x="233" y="146"/>
                </a:lnTo>
                <a:lnTo>
                  <a:pt x="243" y="146"/>
                </a:lnTo>
                <a:lnTo>
                  <a:pt x="253" y="146"/>
                </a:lnTo>
                <a:lnTo>
                  <a:pt x="262" y="147"/>
                </a:lnTo>
                <a:lnTo>
                  <a:pt x="272" y="151"/>
                </a:lnTo>
                <a:lnTo>
                  <a:pt x="280" y="153"/>
                </a:lnTo>
                <a:lnTo>
                  <a:pt x="289" y="157"/>
                </a:lnTo>
                <a:lnTo>
                  <a:pt x="297" y="162"/>
                </a:lnTo>
                <a:lnTo>
                  <a:pt x="304" y="168"/>
                </a:lnTo>
                <a:lnTo>
                  <a:pt x="312" y="174"/>
                </a:lnTo>
                <a:lnTo>
                  <a:pt x="318" y="182"/>
                </a:lnTo>
                <a:lnTo>
                  <a:pt x="325" y="189"/>
                </a:lnTo>
                <a:lnTo>
                  <a:pt x="329" y="198"/>
                </a:lnTo>
                <a:lnTo>
                  <a:pt x="333" y="206"/>
                </a:lnTo>
                <a:lnTo>
                  <a:pt x="336" y="215"/>
                </a:lnTo>
                <a:lnTo>
                  <a:pt x="339" y="224"/>
                </a:lnTo>
                <a:lnTo>
                  <a:pt x="340" y="234"/>
                </a:lnTo>
                <a:lnTo>
                  <a:pt x="341" y="243"/>
                </a:lnTo>
                <a:lnTo>
                  <a:pt x="340" y="253"/>
                </a:lnTo>
                <a:lnTo>
                  <a:pt x="339" y="263"/>
                </a:lnTo>
                <a:lnTo>
                  <a:pt x="336" y="273"/>
                </a:lnTo>
                <a:lnTo>
                  <a:pt x="333" y="281"/>
                </a:lnTo>
                <a:lnTo>
                  <a:pt x="329" y="289"/>
                </a:lnTo>
                <a:lnTo>
                  <a:pt x="325" y="297"/>
                </a:lnTo>
                <a:lnTo>
                  <a:pt x="318" y="305"/>
                </a:lnTo>
                <a:lnTo>
                  <a:pt x="312" y="313"/>
                </a:lnTo>
                <a:close/>
              </a:path>
            </a:pathLst>
          </a:custGeom>
          <a:solidFill>
            <a:srgbClr val="193768"/>
          </a:solidFill>
          <a:ln>
            <a:noFill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37" name="Freeform 67">
            <a:extLst>
              <a:ext uri="{FF2B5EF4-FFF2-40B4-BE49-F238E27FC236}">
                <a16:creationId xmlns:a16="http://schemas.microsoft.com/office/drawing/2014/main" id="{FCAFD2B7-D62A-BE4B-9FC7-004B04C5D101}"/>
              </a:ext>
            </a:extLst>
          </p:cNvPr>
          <p:cNvSpPr>
            <a:spLocks noEditPoints="1"/>
          </p:cNvSpPr>
          <p:nvPr/>
        </p:nvSpPr>
        <p:spPr bwMode="auto">
          <a:xfrm>
            <a:off x="11134487" y="3113264"/>
            <a:ext cx="406036" cy="389292"/>
          </a:xfrm>
          <a:custGeom>
            <a:avLst/>
            <a:gdLst>
              <a:gd name="T0" fmla="*/ 224 w 292"/>
              <a:gd name="T1" fmla="*/ 83 h 280"/>
              <a:gd name="T2" fmla="*/ 242 w 292"/>
              <a:gd name="T3" fmla="*/ 36 h 280"/>
              <a:gd name="T4" fmla="*/ 242 w 292"/>
              <a:gd name="T5" fmla="*/ 26 h 280"/>
              <a:gd name="T6" fmla="*/ 198 w 292"/>
              <a:gd name="T7" fmla="*/ 2 h 280"/>
              <a:gd name="T8" fmla="*/ 185 w 292"/>
              <a:gd name="T9" fmla="*/ 9 h 280"/>
              <a:gd name="T10" fmla="*/ 158 w 292"/>
              <a:gd name="T11" fmla="*/ 44 h 280"/>
              <a:gd name="T12" fmla="*/ 141 w 292"/>
              <a:gd name="T13" fmla="*/ 43 h 280"/>
              <a:gd name="T14" fmla="*/ 114 w 292"/>
              <a:gd name="T15" fmla="*/ 18 h 280"/>
              <a:gd name="T16" fmla="*/ 94 w 292"/>
              <a:gd name="T17" fmla="*/ 2 h 280"/>
              <a:gd name="T18" fmla="*/ 64 w 292"/>
              <a:gd name="T19" fmla="*/ 19 h 280"/>
              <a:gd name="T20" fmla="*/ 49 w 292"/>
              <a:gd name="T21" fmla="*/ 29 h 280"/>
              <a:gd name="T22" fmla="*/ 53 w 292"/>
              <a:gd name="T23" fmla="*/ 47 h 280"/>
              <a:gd name="T24" fmla="*/ 62 w 292"/>
              <a:gd name="T25" fmla="*/ 91 h 280"/>
              <a:gd name="T26" fmla="*/ 14 w 292"/>
              <a:gd name="T27" fmla="*/ 107 h 280"/>
              <a:gd name="T28" fmla="*/ 1 w 292"/>
              <a:gd name="T29" fmla="*/ 112 h 280"/>
              <a:gd name="T30" fmla="*/ 1 w 292"/>
              <a:gd name="T31" fmla="*/ 169 h 280"/>
              <a:gd name="T32" fmla="*/ 14 w 292"/>
              <a:gd name="T33" fmla="*/ 173 h 280"/>
              <a:gd name="T34" fmla="*/ 62 w 292"/>
              <a:gd name="T35" fmla="*/ 188 h 280"/>
              <a:gd name="T36" fmla="*/ 53 w 292"/>
              <a:gd name="T37" fmla="*/ 233 h 280"/>
              <a:gd name="T38" fmla="*/ 49 w 292"/>
              <a:gd name="T39" fmla="*/ 252 h 280"/>
              <a:gd name="T40" fmla="*/ 85 w 292"/>
              <a:gd name="T41" fmla="*/ 274 h 280"/>
              <a:gd name="T42" fmla="*/ 99 w 292"/>
              <a:gd name="T43" fmla="*/ 279 h 280"/>
              <a:gd name="T44" fmla="*/ 114 w 292"/>
              <a:gd name="T45" fmla="*/ 263 h 280"/>
              <a:gd name="T46" fmla="*/ 141 w 292"/>
              <a:gd name="T47" fmla="*/ 237 h 280"/>
              <a:gd name="T48" fmla="*/ 158 w 292"/>
              <a:gd name="T49" fmla="*/ 237 h 280"/>
              <a:gd name="T50" fmla="*/ 184 w 292"/>
              <a:gd name="T51" fmla="*/ 270 h 280"/>
              <a:gd name="T52" fmla="*/ 194 w 292"/>
              <a:gd name="T53" fmla="*/ 280 h 280"/>
              <a:gd name="T54" fmla="*/ 221 w 292"/>
              <a:gd name="T55" fmla="*/ 265 h 280"/>
              <a:gd name="T56" fmla="*/ 243 w 292"/>
              <a:gd name="T57" fmla="*/ 251 h 280"/>
              <a:gd name="T58" fmla="*/ 232 w 292"/>
              <a:gd name="T59" fmla="*/ 218 h 280"/>
              <a:gd name="T60" fmla="*/ 235 w 292"/>
              <a:gd name="T61" fmla="*/ 179 h 280"/>
              <a:gd name="T62" fmla="*/ 284 w 292"/>
              <a:gd name="T63" fmla="*/ 171 h 280"/>
              <a:gd name="T64" fmla="*/ 292 w 292"/>
              <a:gd name="T65" fmla="*/ 167 h 280"/>
              <a:gd name="T66" fmla="*/ 288 w 292"/>
              <a:gd name="T67" fmla="*/ 111 h 280"/>
              <a:gd name="T68" fmla="*/ 260 w 292"/>
              <a:gd name="T69" fmla="*/ 105 h 280"/>
              <a:gd name="T70" fmla="*/ 173 w 292"/>
              <a:gd name="T71" fmla="*/ 181 h 280"/>
              <a:gd name="T72" fmla="*/ 146 w 292"/>
              <a:gd name="T73" fmla="*/ 189 h 280"/>
              <a:gd name="T74" fmla="*/ 119 w 292"/>
              <a:gd name="T75" fmla="*/ 181 h 280"/>
              <a:gd name="T76" fmla="*/ 100 w 292"/>
              <a:gd name="T77" fmla="*/ 159 h 280"/>
              <a:gd name="T78" fmla="*/ 98 w 292"/>
              <a:gd name="T79" fmla="*/ 131 h 280"/>
              <a:gd name="T80" fmla="*/ 111 w 292"/>
              <a:gd name="T81" fmla="*/ 106 h 280"/>
              <a:gd name="T82" fmla="*/ 136 w 292"/>
              <a:gd name="T83" fmla="*/ 92 h 280"/>
              <a:gd name="T84" fmla="*/ 164 w 292"/>
              <a:gd name="T85" fmla="*/ 96 h 280"/>
              <a:gd name="T86" fmla="*/ 187 w 292"/>
              <a:gd name="T87" fmla="*/ 114 h 280"/>
              <a:gd name="T88" fmla="*/ 194 w 292"/>
              <a:gd name="T89" fmla="*/ 140 h 280"/>
              <a:gd name="T90" fmla="*/ 187 w 292"/>
              <a:gd name="T91" fmla="*/ 1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92" h="280">
                <a:moveTo>
                  <a:pt x="235" y="102"/>
                </a:moveTo>
                <a:lnTo>
                  <a:pt x="230" y="91"/>
                </a:lnTo>
                <a:lnTo>
                  <a:pt x="224" y="83"/>
                </a:lnTo>
                <a:lnTo>
                  <a:pt x="232" y="63"/>
                </a:lnTo>
                <a:lnTo>
                  <a:pt x="239" y="47"/>
                </a:lnTo>
                <a:lnTo>
                  <a:pt x="242" y="36"/>
                </a:lnTo>
                <a:lnTo>
                  <a:pt x="243" y="30"/>
                </a:lnTo>
                <a:lnTo>
                  <a:pt x="243" y="29"/>
                </a:lnTo>
                <a:lnTo>
                  <a:pt x="242" y="26"/>
                </a:lnTo>
                <a:lnTo>
                  <a:pt x="221" y="16"/>
                </a:lnTo>
                <a:lnTo>
                  <a:pt x="207" y="7"/>
                </a:lnTo>
                <a:lnTo>
                  <a:pt x="198" y="2"/>
                </a:lnTo>
                <a:lnTo>
                  <a:pt x="194" y="0"/>
                </a:lnTo>
                <a:lnTo>
                  <a:pt x="192" y="0"/>
                </a:lnTo>
                <a:lnTo>
                  <a:pt x="185" y="9"/>
                </a:lnTo>
                <a:lnTo>
                  <a:pt x="176" y="20"/>
                </a:lnTo>
                <a:lnTo>
                  <a:pt x="166" y="31"/>
                </a:lnTo>
                <a:lnTo>
                  <a:pt x="158" y="44"/>
                </a:lnTo>
                <a:lnTo>
                  <a:pt x="150" y="43"/>
                </a:lnTo>
                <a:lnTo>
                  <a:pt x="146" y="43"/>
                </a:lnTo>
                <a:lnTo>
                  <a:pt x="141" y="43"/>
                </a:lnTo>
                <a:lnTo>
                  <a:pt x="134" y="44"/>
                </a:lnTo>
                <a:lnTo>
                  <a:pt x="126" y="33"/>
                </a:lnTo>
                <a:lnTo>
                  <a:pt x="114" y="18"/>
                </a:lnTo>
                <a:lnTo>
                  <a:pt x="103" y="5"/>
                </a:lnTo>
                <a:lnTo>
                  <a:pt x="97" y="0"/>
                </a:lnTo>
                <a:lnTo>
                  <a:pt x="94" y="2"/>
                </a:lnTo>
                <a:lnTo>
                  <a:pt x="85" y="6"/>
                </a:lnTo>
                <a:lnTo>
                  <a:pt x="75" y="12"/>
                </a:lnTo>
                <a:lnTo>
                  <a:pt x="64" y="19"/>
                </a:lnTo>
                <a:lnTo>
                  <a:pt x="54" y="24"/>
                </a:lnTo>
                <a:lnTo>
                  <a:pt x="50" y="26"/>
                </a:lnTo>
                <a:lnTo>
                  <a:pt x="49" y="29"/>
                </a:lnTo>
                <a:lnTo>
                  <a:pt x="49" y="30"/>
                </a:lnTo>
                <a:lnTo>
                  <a:pt x="50" y="36"/>
                </a:lnTo>
                <a:lnTo>
                  <a:pt x="53" y="47"/>
                </a:lnTo>
                <a:lnTo>
                  <a:pt x="59" y="63"/>
                </a:lnTo>
                <a:lnTo>
                  <a:pt x="68" y="83"/>
                </a:lnTo>
                <a:lnTo>
                  <a:pt x="62" y="91"/>
                </a:lnTo>
                <a:lnTo>
                  <a:pt x="56" y="102"/>
                </a:lnTo>
                <a:lnTo>
                  <a:pt x="31" y="105"/>
                </a:lnTo>
                <a:lnTo>
                  <a:pt x="14" y="107"/>
                </a:lnTo>
                <a:lnTo>
                  <a:pt x="8" y="110"/>
                </a:lnTo>
                <a:lnTo>
                  <a:pt x="3" y="111"/>
                </a:lnTo>
                <a:lnTo>
                  <a:pt x="1" y="112"/>
                </a:lnTo>
                <a:lnTo>
                  <a:pt x="0" y="114"/>
                </a:lnTo>
                <a:lnTo>
                  <a:pt x="0" y="167"/>
                </a:lnTo>
                <a:lnTo>
                  <a:pt x="1" y="169"/>
                </a:lnTo>
                <a:lnTo>
                  <a:pt x="3" y="170"/>
                </a:lnTo>
                <a:lnTo>
                  <a:pt x="8" y="171"/>
                </a:lnTo>
                <a:lnTo>
                  <a:pt x="14" y="173"/>
                </a:lnTo>
                <a:lnTo>
                  <a:pt x="31" y="175"/>
                </a:lnTo>
                <a:lnTo>
                  <a:pt x="56" y="179"/>
                </a:lnTo>
                <a:lnTo>
                  <a:pt x="62" y="188"/>
                </a:lnTo>
                <a:lnTo>
                  <a:pt x="68" y="198"/>
                </a:lnTo>
                <a:lnTo>
                  <a:pt x="59" y="218"/>
                </a:lnTo>
                <a:lnTo>
                  <a:pt x="53" y="233"/>
                </a:lnTo>
                <a:lnTo>
                  <a:pt x="50" y="245"/>
                </a:lnTo>
                <a:lnTo>
                  <a:pt x="49" y="251"/>
                </a:lnTo>
                <a:lnTo>
                  <a:pt x="49" y="252"/>
                </a:lnTo>
                <a:lnTo>
                  <a:pt x="50" y="253"/>
                </a:lnTo>
                <a:lnTo>
                  <a:pt x="70" y="265"/>
                </a:lnTo>
                <a:lnTo>
                  <a:pt x="85" y="274"/>
                </a:lnTo>
                <a:lnTo>
                  <a:pt x="94" y="279"/>
                </a:lnTo>
                <a:lnTo>
                  <a:pt x="97" y="280"/>
                </a:lnTo>
                <a:lnTo>
                  <a:pt x="99" y="279"/>
                </a:lnTo>
                <a:lnTo>
                  <a:pt x="103" y="276"/>
                </a:lnTo>
                <a:lnTo>
                  <a:pt x="108" y="270"/>
                </a:lnTo>
                <a:lnTo>
                  <a:pt x="114" y="263"/>
                </a:lnTo>
                <a:lnTo>
                  <a:pt x="126" y="248"/>
                </a:lnTo>
                <a:lnTo>
                  <a:pt x="134" y="237"/>
                </a:lnTo>
                <a:lnTo>
                  <a:pt x="141" y="237"/>
                </a:lnTo>
                <a:lnTo>
                  <a:pt x="146" y="238"/>
                </a:lnTo>
                <a:lnTo>
                  <a:pt x="150" y="237"/>
                </a:lnTo>
                <a:lnTo>
                  <a:pt x="158" y="237"/>
                </a:lnTo>
                <a:lnTo>
                  <a:pt x="165" y="248"/>
                </a:lnTo>
                <a:lnTo>
                  <a:pt x="177" y="263"/>
                </a:lnTo>
                <a:lnTo>
                  <a:pt x="184" y="270"/>
                </a:lnTo>
                <a:lnTo>
                  <a:pt x="189" y="276"/>
                </a:lnTo>
                <a:lnTo>
                  <a:pt x="192" y="279"/>
                </a:lnTo>
                <a:lnTo>
                  <a:pt x="194" y="280"/>
                </a:lnTo>
                <a:lnTo>
                  <a:pt x="198" y="279"/>
                </a:lnTo>
                <a:lnTo>
                  <a:pt x="206" y="274"/>
                </a:lnTo>
                <a:lnTo>
                  <a:pt x="221" y="265"/>
                </a:lnTo>
                <a:lnTo>
                  <a:pt x="242" y="253"/>
                </a:lnTo>
                <a:lnTo>
                  <a:pt x="243" y="252"/>
                </a:lnTo>
                <a:lnTo>
                  <a:pt x="243" y="251"/>
                </a:lnTo>
                <a:lnTo>
                  <a:pt x="242" y="245"/>
                </a:lnTo>
                <a:lnTo>
                  <a:pt x="239" y="233"/>
                </a:lnTo>
                <a:lnTo>
                  <a:pt x="232" y="218"/>
                </a:lnTo>
                <a:lnTo>
                  <a:pt x="224" y="198"/>
                </a:lnTo>
                <a:lnTo>
                  <a:pt x="230" y="188"/>
                </a:lnTo>
                <a:lnTo>
                  <a:pt x="235" y="179"/>
                </a:lnTo>
                <a:lnTo>
                  <a:pt x="260" y="175"/>
                </a:lnTo>
                <a:lnTo>
                  <a:pt x="278" y="173"/>
                </a:lnTo>
                <a:lnTo>
                  <a:pt x="284" y="171"/>
                </a:lnTo>
                <a:lnTo>
                  <a:pt x="288" y="170"/>
                </a:lnTo>
                <a:lnTo>
                  <a:pt x="292" y="169"/>
                </a:lnTo>
                <a:lnTo>
                  <a:pt x="292" y="167"/>
                </a:lnTo>
                <a:lnTo>
                  <a:pt x="292" y="114"/>
                </a:lnTo>
                <a:lnTo>
                  <a:pt x="292" y="112"/>
                </a:lnTo>
                <a:lnTo>
                  <a:pt x="288" y="111"/>
                </a:lnTo>
                <a:lnTo>
                  <a:pt x="284" y="110"/>
                </a:lnTo>
                <a:lnTo>
                  <a:pt x="278" y="107"/>
                </a:lnTo>
                <a:lnTo>
                  <a:pt x="260" y="105"/>
                </a:lnTo>
                <a:lnTo>
                  <a:pt x="235" y="102"/>
                </a:lnTo>
                <a:close/>
                <a:moveTo>
                  <a:pt x="180" y="174"/>
                </a:moveTo>
                <a:lnTo>
                  <a:pt x="173" y="181"/>
                </a:lnTo>
                <a:lnTo>
                  <a:pt x="164" y="185"/>
                </a:lnTo>
                <a:lnTo>
                  <a:pt x="156" y="188"/>
                </a:lnTo>
                <a:lnTo>
                  <a:pt x="146" y="189"/>
                </a:lnTo>
                <a:lnTo>
                  <a:pt x="136" y="188"/>
                </a:lnTo>
                <a:lnTo>
                  <a:pt x="127" y="185"/>
                </a:lnTo>
                <a:lnTo>
                  <a:pt x="119" y="181"/>
                </a:lnTo>
                <a:lnTo>
                  <a:pt x="111" y="174"/>
                </a:lnTo>
                <a:lnTo>
                  <a:pt x="105" y="167"/>
                </a:lnTo>
                <a:lnTo>
                  <a:pt x="100" y="159"/>
                </a:lnTo>
                <a:lnTo>
                  <a:pt x="98" y="149"/>
                </a:lnTo>
                <a:lnTo>
                  <a:pt x="97" y="140"/>
                </a:lnTo>
                <a:lnTo>
                  <a:pt x="98" y="131"/>
                </a:lnTo>
                <a:lnTo>
                  <a:pt x="100" y="121"/>
                </a:lnTo>
                <a:lnTo>
                  <a:pt x="105" y="114"/>
                </a:lnTo>
                <a:lnTo>
                  <a:pt x="111" y="106"/>
                </a:lnTo>
                <a:lnTo>
                  <a:pt x="119" y="100"/>
                </a:lnTo>
                <a:lnTo>
                  <a:pt x="127" y="96"/>
                </a:lnTo>
                <a:lnTo>
                  <a:pt x="136" y="92"/>
                </a:lnTo>
                <a:lnTo>
                  <a:pt x="146" y="91"/>
                </a:lnTo>
                <a:lnTo>
                  <a:pt x="156" y="92"/>
                </a:lnTo>
                <a:lnTo>
                  <a:pt x="164" y="96"/>
                </a:lnTo>
                <a:lnTo>
                  <a:pt x="173" y="100"/>
                </a:lnTo>
                <a:lnTo>
                  <a:pt x="180" y="106"/>
                </a:lnTo>
                <a:lnTo>
                  <a:pt x="187" y="114"/>
                </a:lnTo>
                <a:lnTo>
                  <a:pt x="191" y="121"/>
                </a:lnTo>
                <a:lnTo>
                  <a:pt x="193" y="131"/>
                </a:lnTo>
                <a:lnTo>
                  <a:pt x="194" y="140"/>
                </a:lnTo>
                <a:lnTo>
                  <a:pt x="193" y="149"/>
                </a:lnTo>
                <a:lnTo>
                  <a:pt x="191" y="159"/>
                </a:lnTo>
                <a:lnTo>
                  <a:pt x="187" y="167"/>
                </a:lnTo>
                <a:lnTo>
                  <a:pt x="180" y="174"/>
                </a:lnTo>
                <a:close/>
              </a:path>
            </a:pathLst>
          </a:custGeom>
          <a:solidFill>
            <a:srgbClr val="193768"/>
          </a:solidFill>
          <a:ln>
            <a:noFill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39" name="Freeform 68">
            <a:extLst>
              <a:ext uri="{FF2B5EF4-FFF2-40B4-BE49-F238E27FC236}">
                <a16:creationId xmlns:a16="http://schemas.microsoft.com/office/drawing/2014/main" id="{F5065E25-C29A-ED41-8E9E-1F4850323CFF}"/>
              </a:ext>
            </a:extLst>
          </p:cNvPr>
          <p:cNvSpPr>
            <a:spLocks noEditPoints="1"/>
          </p:cNvSpPr>
          <p:nvPr/>
        </p:nvSpPr>
        <p:spPr bwMode="auto">
          <a:xfrm>
            <a:off x="10996896" y="2723972"/>
            <a:ext cx="406036" cy="389292"/>
          </a:xfrm>
          <a:custGeom>
            <a:avLst/>
            <a:gdLst>
              <a:gd name="T0" fmla="*/ 224 w 292"/>
              <a:gd name="T1" fmla="*/ 82 h 280"/>
              <a:gd name="T2" fmla="*/ 242 w 292"/>
              <a:gd name="T3" fmla="*/ 35 h 280"/>
              <a:gd name="T4" fmla="*/ 242 w 292"/>
              <a:gd name="T5" fmla="*/ 27 h 280"/>
              <a:gd name="T6" fmla="*/ 198 w 292"/>
              <a:gd name="T7" fmla="*/ 2 h 280"/>
              <a:gd name="T8" fmla="*/ 185 w 292"/>
              <a:gd name="T9" fmla="*/ 9 h 280"/>
              <a:gd name="T10" fmla="*/ 158 w 292"/>
              <a:gd name="T11" fmla="*/ 43 h 280"/>
              <a:gd name="T12" fmla="*/ 141 w 292"/>
              <a:gd name="T13" fmla="*/ 43 h 280"/>
              <a:gd name="T14" fmla="*/ 114 w 292"/>
              <a:gd name="T15" fmla="*/ 17 h 280"/>
              <a:gd name="T16" fmla="*/ 94 w 292"/>
              <a:gd name="T17" fmla="*/ 1 h 280"/>
              <a:gd name="T18" fmla="*/ 64 w 292"/>
              <a:gd name="T19" fmla="*/ 19 h 280"/>
              <a:gd name="T20" fmla="*/ 49 w 292"/>
              <a:gd name="T21" fmla="*/ 28 h 280"/>
              <a:gd name="T22" fmla="*/ 53 w 292"/>
              <a:gd name="T23" fmla="*/ 47 h 280"/>
              <a:gd name="T24" fmla="*/ 62 w 292"/>
              <a:gd name="T25" fmla="*/ 90 h 280"/>
              <a:gd name="T26" fmla="*/ 14 w 292"/>
              <a:gd name="T27" fmla="*/ 107 h 280"/>
              <a:gd name="T28" fmla="*/ 1 w 292"/>
              <a:gd name="T29" fmla="*/ 112 h 280"/>
              <a:gd name="T30" fmla="*/ 1 w 292"/>
              <a:gd name="T31" fmla="*/ 168 h 280"/>
              <a:gd name="T32" fmla="*/ 14 w 292"/>
              <a:gd name="T33" fmla="*/ 172 h 280"/>
              <a:gd name="T34" fmla="*/ 62 w 292"/>
              <a:gd name="T35" fmla="*/ 189 h 280"/>
              <a:gd name="T36" fmla="*/ 53 w 292"/>
              <a:gd name="T37" fmla="*/ 233 h 280"/>
              <a:gd name="T38" fmla="*/ 49 w 292"/>
              <a:gd name="T39" fmla="*/ 251 h 280"/>
              <a:gd name="T40" fmla="*/ 85 w 292"/>
              <a:gd name="T41" fmla="*/ 273 h 280"/>
              <a:gd name="T42" fmla="*/ 99 w 292"/>
              <a:gd name="T43" fmla="*/ 279 h 280"/>
              <a:gd name="T44" fmla="*/ 114 w 292"/>
              <a:gd name="T45" fmla="*/ 262 h 280"/>
              <a:gd name="T46" fmla="*/ 141 w 292"/>
              <a:gd name="T47" fmla="*/ 237 h 280"/>
              <a:gd name="T48" fmla="*/ 158 w 292"/>
              <a:gd name="T49" fmla="*/ 236 h 280"/>
              <a:gd name="T50" fmla="*/ 184 w 292"/>
              <a:gd name="T51" fmla="*/ 270 h 280"/>
              <a:gd name="T52" fmla="*/ 194 w 292"/>
              <a:gd name="T53" fmla="*/ 280 h 280"/>
              <a:gd name="T54" fmla="*/ 221 w 292"/>
              <a:gd name="T55" fmla="*/ 265 h 280"/>
              <a:gd name="T56" fmla="*/ 243 w 292"/>
              <a:gd name="T57" fmla="*/ 250 h 280"/>
              <a:gd name="T58" fmla="*/ 232 w 292"/>
              <a:gd name="T59" fmla="*/ 218 h 280"/>
              <a:gd name="T60" fmla="*/ 235 w 292"/>
              <a:gd name="T61" fmla="*/ 178 h 280"/>
              <a:gd name="T62" fmla="*/ 284 w 292"/>
              <a:gd name="T63" fmla="*/ 170 h 280"/>
              <a:gd name="T64" fmla="*/ 292 w 292"/>
              <a:gd name="T65" fmla="*/ 166 h 280"/>
              <a:gd name="T66" fmla="*/ 288 w 292"/>
              <a:gd name="T67" fmla="*/ 110 h 280"/>
              <a:gd name="T68" fmla="*/ 260 w 292"/>
              <a:gd name="T69" fmla="*/ 104 h 280"/>
              <a:gd name="T70" fmla="*/ 173 w 292"/>
              <a:gd name="T71" fmla="*/ 180 h 280"/>
              <a:gd name="T72" fmla="*/ 146 w 292"/>
              <a:gd name="T73" fmla="*/ 189 h 280"/>
              <a:gd name="T74" fmla="*/ 119 w 292"/>
              <a:gd name="T75" fmla="*/ 180 h 280"/>
              <a:gd name="T76" fmla="*/ 100 w 292"/>
              <a:gd name="T77" fmla="*/ 158 h 280"/>
              <a:gd name="T78" fmla="*/ 98 w 292"/>
              <a:gd name="T79" fmla="*/ 130 h 280"/>
              <a:gd name="T80" fmla="*/ 111 w 292"/>
              <a:gd name="T81" fmla="*/ 106 h 280"/>
              <a:gd name="T82" fmla="*/ 136 w 292"/>
              <a:gd name="T83" fmla="*/ 91 h 280"/>
              <a:gd name="T84" fmla="*/ 164 w 292"/>
              <a:gd name="T85" fmla="*/ 95 h 280"/>
              <a:gd name="T86" fmla="*/ 187 w 292"/>
              <a:gd name="T87" fmla="*/ 113 h 280"/>
              <a:gd name="T88" fmla="*/ 194 w 292"/>
              <a:gd name="T89" fmla="*/ 140 h 280"/>
              <a:gd name="T90" fmla="*/ 187 w 292"/>
              <a:gd name="T91" fmla="*/ 1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92" h="280">
                <a:moveTo>
                  <a:pt x="235" y="101"/>
                </a:moveTo>
                <a:lnTo>
                  <a:pt x="230" y="90"/>
                </a:lnTo>
                <a:lnTo>
                  <a:pt x="224" y="82"/>
                </a:lnTo>
                <a:lnTo>
                  <a:pt x="232" y="62"/>
                </a:lnTo>
                <a:lnTo>
                  <a:pt x="239" y="47"/>
                </a:lnTo>
                <a:lnTo>
                  <a:pt x="242" y="35"/>
                </a:lnTo>
                <a:lnTo>
                  <a:pt x="243" y="29"/>
                </a:lnTo>
                <a:lnTo>
                  <a:pt x="243" y="28"/>
                </a:lnTo>
                <a:lnTo>
                  <a:pt x="242" y="27"/>
                </a:lnTo>
                <a:lnTo>
                  <a:pt x="221" y="15"/>
                </a:lnTo>
                <a:lnTo>
                  <a:pt x="207" y="6"/>
                </a:lnTo>
                <a:lnTo>
                  <a:pt x="198" y="2"/>
                </a:lnTo>
                <a:lnTo>
                  <a:pt x="194" y="0"/>
                </a:lnTo>
                <a:lnTo>
                  <a:pt x="192" y="1"/>
                </a:lnTo>
                <a:lnTo>
                  <a:pt x="185" y="9"/>
                </a:lnTo>
                <a:lnTo>
                  <a:pt x="176" y="19"/>
                </a:lnTo>
                <a:lnTo>
                  <a:pt x="166" y="30"/>
                </a:lnTo>
                <a:lnTo>
                  <a:pt x="158" y="43"/>
                </a:lnTo>
                <a:lnTo>
                  <a:pt x="150" y="43"/>
                </a:lnTo>
                <a:lnTo>
                  <a:pt x="146" y="42"/>
                </a:lnTo>
                <a:lnTo>
                  <a:pt x="141" y="43"/>
                </a:lnTo>
                <a:lnTo>
                  <a:pt x="134" y="43"/>
                </a:lnTo>
                <a:lnTo>
                  <a:pt x="126" y="33"/>
                </a:lnTo>
                <a:lnTo>
                  <a:pt x="114" y="17"/>
                </a:lnTo>
                <a:lnTo>
                  <a:pt x="103" y="4"/>
                </a:lnTo>
                <a:lnTo>
                  <a:pt x="97" y="0"/>
                </a:lnTo>
                <a:lnTo>
                  <a:pt x="94" y="1"/>
                </a:lnTo>
                <a:lnTo>
                  <a:pt x="85" y="6"/>
                </a:lnTo>
                <a:lnTo>
                  <a:pt x="75" y="12"/>
                </a:lnTo>
                <a:lnTo>
                  <a:pt x="64" y="19"/>
                </a:lnTo>
                <a:lnTo>
                  <a:pt x="54" y="25"/>
                </a:lnTo>
                <a:lnTo>
                  <a:pt x="50" y="27"/>
                </a:lnTo>
                <a:lnTo>
                  <a:pt x="49" y="28"/>
                </a:lnTo>
                <a:lnTo>
                  <a:pt x="49" y="29"/>
                </a:lnTo>
                <a:lnTo>
                  <a:pt x="50" y="35"/>
                </a:lnTo>
                <a:lnTo>
                  <a:pt x="53" y="47"/>
                </a:lnTo>
                <a:lnTo>
                  <a:pt x="59" y="62"/>
                </a:lnTo>
                <a:lnTo>
                  <a:pt x="68" y="82"/>
                </a:lnTo>
                <a:lnTo>
                  <a:pt x="62" y="90"/>
                </a:lnTo>
                <a:lnTo>
                  <a:pt x="56" y="101"/>
                </a:lnTo>
                <a:lnTo>
                  <a:pt x="31" y="104"/>
                </a:lnTo>
                <a:lnTo>
                  <a:pt x="14" y="107"/>
                </a:lnTo>
                <a:lnTo>
                  <a:pt x="8" y="109"/>
                </a:lnTo>
                <a:lnTo>
                  <a:pt x="3" y="110"/>
                </a:lnTo>
                <a:lnTo>
                  <a:pt x="1" y="112"/>
                </a:lnTo>
                <a:lnTo>
                  <a:pt x="0" y="113"/>
                </a:lnTo>
                <a:lnTo>
                  <a:pt x="0" y="166"/>
                </a:lnTo>
                <a:lnTo>
                  <a:pt x="1" y="168"/>
                </a:lnTo>
                <a:lnTo>
                  <a:pt x="3" y="169"/>
                </a:lnTo>
                <a:lnTo>
                  <a:pt x="8" y="170"/>
                </a:lnTo>
                <a:lnTo>
                  <a:pt x="14" y="172"/>
                </a:lnTo>
                <a:lnTo>
                  <a:pt x="31" y="176"/>
                </a:lnTo>
                <a:lnTo>
                  <a:pt x="56" y="178"/>
                </a:lnTo>
                <a:lnTo>
                  <a:pt x="62" y="189"/>
                </a:lnTo>
                <a:lnTo>
                  <a:pt x="68" y="198"/>
                </a:lnTo>
                <a:lnTo>
                  <a:pt x="59" y="218"/>
                </a:lnTo>
                <a:lnTo>
                  <a:pt x="53" y="233"/>
                </a:lnTo>
                <a:lnTo>
                  <a:pt x="50" y="244"/>
                </a:lnTo>
                <a:lnTo>
                  <a:pt x="49" y="250"/>
                </a:lnTo>
                <a:lnTo>
                  <a:pt x="49" y="251"/>
                </a:lnTo>
                <a:lnTo>
                  <a:pt x="50" y="253"/>
                </a:lnTo>
                <a:lnTo>
                  <a:pt x="70" y="265"/>
                </a:lnTo>
                <a:lnTo>
                  <a:pt x="85" y="273"/>
                </a:lnTo>
                <a:lnTo>
                  <a:pt x="94" y="278"/>
                </a:lnTo>
                <a:lnTo>
                  <a:pt x="97" y="280"/>
                </a:lnTo>
                <a:lnTo>
                  <a:pt x="99" y="279"/>
                </a:lnTo>
                <a:lnTo>
                  <a:pt x="103" y="276"/>
                </a:lnTo>
                <a:lnTo>
                  <a:pt x="108" y="270"/>
                </a:lnTo>
                <a:lnTo>
                  <a:pt x="114" y="262"/>
                </a:lnTo>
                <a:lnTo>
                  <a:pt x="126" y="247"/>
                </a:lnTo>
                <a:lnTo>
                  <a:pt x="134" y="236"/>
                </a:lnTo>
                <a:lnTo>
                  <a:pt x="141" y="237"/>
                </a:lnTo>
                <a:lnTo>
                  <a:pt x="146" y="237"/>
                </a:lnTo>
                <a:lnTo>
                  <a:pt x="150" y="237"/>
                </a:lnTo>
                <a:lnTo>
                  <a:pt x="158" y="236"/>
                </a:lnTo>
                <a:lnTo>
                  <a:pt x="165" y="247"/>
                </a:lnTo>
                <a:lnTo>
                  <a:pt x="177" y="262"/>
                </a:lnTo>
                <a:lnTo>
                  <a:pt x="184" y="270"/>
                </a:lnTo>
                <a:lnTo>
                  <a:pt x="189" y="276"/>
                </a:lnTo>
                <a:lnTo>
                  <a:pt x="192" y="279"/>
                </a:lnTo>
                <a:lnTo>
                  <a:pt x="194" y="280"/>
                </a:lnTo>
                <a:lnTo>
                  <a:pt x="198" y="278"/>
                </a:lnTo>
                <a:lnTo>
                  <a:pt x="206" y="273"/>
                </a:lnTo>
                <a:lnTo>
                  <a:pt x="221" y="265"/>
                </a:lnTo>
                <a:lnTo>
                  <a:pt x="242" y="253"/>
                </a:lnTo>
                <a:lnTo>
                  <a:pt x="243" y="251"/>
                </a:lnTo>
                <a:lnTo>
                  <a:pt x="243" y="250"/>
                </a:lnTo>
                <a:lnTo>
                  <a:pt x="242" y="244"/>
                </a:lnTo>
                <a:lnTo>
                  <a:pt x="239" y="233"/>
                </a:lnTo>
                <a:lnTo>
                  <a:pt x="232" y="218"/>
                </a:lnTo>
                <a:lnTo>
                  <a:pt x="224" y="198"/>
                </a:lnTo>
                <a:lnTo>
                  <a:pt x="230" y="189"/>
                </a:lnTo>
                <a:lnTo>
                  <a:pt x="235" y="178"/>
                </a:lnTo>
                <a:lnTo>
                  <a:pt x="260" y="176"/>
                </a:lnTo>
                <a:lnTo>
                  <a:pt x="278" y="172"/>
                </a:lnTo>
                <a:lnTo>
                  <a:pt x="284" y="170"/>
                </a:lnTo>
                <a:lnTo>
                  <a:pt x="288" y="169"/>
                </a:lnTo>
                <a:lnTo>
                  <a:pt x="292" y="168"/>
                </a:lnTo>
                <a:lnTo>
                  <a:pt x="292" y="166"/>
                </a:lnTo>
                <a:lnTo>
                  <a:pt x="292" y="113"/>
                </a:lnTo>
                <a:lnTo>
                  <a:pt x="292" y="112"/>
                </a:lnTo>
                <a:lnTo>
                  <a:pt x="288" y="110"/>
                </a:lnTo>
                <a:lnTo>
                  <a:pt x="284" y="109"/>
                </a:lnTo>
                <a:lnTo>
                  <a:pt x="278" y="107"/>
                </a:lnTo>
                <a:lnTo>
                  <a:pt x="260" y="104"/>
                </a:lnTo>
                <a:lnTo>
                  <a:pt x="235" y="101"/>
                </a:lnTo>
                <a:close/>
                <a:moveTo>
                  <a:pt x="180" y="175"/>
                </a:moveTo>
                <a:lnTo>
                  <a:pt x="173" y="180"/>
                </a:lnTo>
                <a:lnTo>
                  <a:pt x="164" y="184"/>
                </a:lnTo>
                <a:lnTo>
                  <a:pt x="156" y="188"/>
                </a:lnTo>
                <a:lnTo>
                  <a:pt x="146" y="189"/>
                </a:lnTo>
                <a:lnTo>
                  <a:pt x="136" y="188"/>
                </a:lnTo>
                <a:lnTo>
                  <a:pt x="127" y="184"/>
                </a:lnTo>
                <a:lnTo>
                  <a:pt x="119" y="180"/>
                </a:lnTo>
                <a:lnTo>
                  <a:pt x="111" y="175"/>
                </a:lnTo>
                <a:lnTo>
                  <a:pt x="105" y="167"/>
                </a:lnTo>
                <a:lnTo>
                  <a:pt x="100" y="158"/>
                </a:lnTo>
                <a:lnTo>
                  <a:pt x="98" y="150"/>
                </a:lnTo>
                <a:lnTo>
                  <a:pt x="97" y="140"/>
                </a:lnTo>
                <a:lnTo>
                  <a:pt x="98" y="130"/>
                </a:lnTo>
                <a:lnTo>
                  <a:pt x="100" y="122"/>
                </a:lnTo>
                <a:lnTo>
                  <a:pt x="105" y="113"/>
                </a:lnTo>
                <a:lnTo>
                  <a:pt x="111" y="106"/>
                </a:lnTo>
                <a:lnTo>
                  <a:pt x="119" y="99"/>
                </a:lnTo>
                <a:lnTo>
                  <a:pt x="127" y="95"/>
                </a:lnTo>
                <a:lnTo>
                  <a:pt x="136" y="91"/>
                </a:lnTo>
                <a:lnTo>
                  <a:pt x="146" y="91"/>
                </a:lnTo>
                <a:lnTo>
                  <a:pt x="156" y="91"/>
                </a:lnTo>
                <a:lnTo>
                  <a:pt x="164" y="95"/>
                </a:lnTo>
                <a:lnTo>
                  <a:pt x="173" y="99"/>
                </a:lnTo>
                <a:lnTo>
                  <a:pt x="180" y="106"/>
                </a:lnTo>
                <a:lnTo>
                  <a:pt x="187" y="113"/>
                </a:lnTo>
                <a:lnTo>
                  <a:pt x="191" y="122"/>
                </a:lnTo>
                <a:lnTo>
                  <a:pt x="193" y="130"/>
                </a:lnTo>
                <a:lnTo>
                  <a:pt x="194" y="140"/>
                </a:lnTo>
                <a:lnTo>
                  <a:pt x="193" y="150"/>
                </a:lnTo>
                <a:lnTo>
                  <a:pt x="191" y="158"/>
                </a:lnTo>
                <a:lnTo>
                  <a:pt x="187" y="167"/>
                </a:lnTo>
                <a:lnTo>
                  <a:pt x="180" y="175"/>
                </a:lnTo>
                <a:close/>
              </a:path>
            </a:pathLst>
          </a:custGeom>
          <a:solidFill>
            <a:srgbClr val="193768"/>
          </a:solidFill>
          <a:ln>
            <a:noFill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72629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B85C621-E17F-4E41-A143-0D4736F05802}"/>
              </a:ext>
            </a:extLst>
          </p:cNvPr>
          <p:cNvSpPr txBox="1"/>
          <p:nvPr/>
        </p:nvSpPr>
        <p:spPr>
          <a:xfrm>
            <a:off x="6533042" y="297215"/>
            <a:ext cx="16195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900" b="1" dirty="0">
                <a:solidFill>
                  <a:srgbClr val="003353"/>
                </a:solidFill>
                <a:latin typeface="Montserrat" pitchFamily="2" charset="77"/>
              </a:rPr>
              <a:t>MINISTERIO </a:t>
            </a:r>
          </a:p>
          <a:p>
            <a:r>
              <a:rPr lang="es-GT" sz="900" b="1" dirty="0">
                <a:solidFill>
                  <a:srgbClr val="003353"/>
                </a:solidFill>
                <a:latin typeface="Montserrat" pitchFamily="2" charset="77"/>
              </a:rPr>
              <a:t>DE FINANZAS</a:t>
            </a:r>
          </a:p>
          <a:p>
            <a:r>
              <a:rPr lang="es-GT" sz="900" b="1" dirty="0">
                <a:solidFill>
                  <a:srgbClr val="003353"/>
                </a:solidFill>
                <a:latin typeface="Montserrat" pitchFamily="2" charset="77"/>
              </a:rPr>
              <a:t>PÚBLICAS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CE1CC5-54D2-A544-84CA-A9D3ACF28E46}"/>
              </a:ext>
            </a:extLst>
          </p:cNvPr>
          <p:cNvSpPr txBox="1"/>
          <p:nvPr/>
        </p:nvSpPr>
        <p:spPr>
          <a:xfrm>
            <a:off x="7643466" y="6161568"/>
            <a:ext cx="2395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400" b="1">
                <a:solidFill>
                  <a:schemeClr val="bg1"/>
                </a:solidFill>
                <a:latin typeface="Montserrat Black" pitchFamily="2" charset="77"/>
              </a:rPr>
              <a:t>/MinfinGT</a:t>
            </a:r>
            <a:endParaRPr lang="es-GT" sz="1400" b="1" dirty="0">
              <a:solidFill>
                <a:schemeClr val="bg1"/>
              </a:solidFill>
              <a:latin typeface="Montserrat Blac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0266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44280"/>
            <a:ext cx="4939146" cy="715530"/>
          </a:xfrm>
        </p:spPr>
        <p:txBody>
          <a:bodyPr>
            <a:normAutofit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EJECUCIÓN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D764665-8E4C-A44B-9BD6-5D0B7607C2FC}"/>
              </a:ext>
            </a:extLst>
          </p:cNvPr>
          <p:cNvSpPr txBox="1">
            <a:spLocks/>
          </p:cNvSpPr>
          <p:nvPr/>
        </p:nvSpPr>
        <p:spPr>
          <a:xfrm>
            <a:off x="408709" y="416088"/>
            <a:ext cx="6349900" cy="813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1800" dirty="0">
                <a:solidFill>
                  <a:srgbClr val="00568B"/>
                </a:solidFill>
                <a:latin typeface="Montserrat Medium" pitchFamily="2" charset="77"/>
              </a:rPr>
              <a:t>DEL PRESUPUESTO GENERAL DE LA NACIÓN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6AD42C8-74C5-2E41-B9AF-2249B7394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194" y="7971277"/>
            <a:ext cx="46730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Fuente: Sistema de Información de Inversión Pública (</a:t>
            </a:r>
            <a:r>
              <a:rPr kumimoji="0" lang="es-GT" altLang="es-GT" sz="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Sinip</a:t>
            </a:r>
            <a:r>
              <a:rPr kumimoji="0" lang="es-GT" altLang="es-GT" sz="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)</a:t>
            </a:r>
            <a:endParaRPr kumimoji="0" lang="es-GT" altLang="es-GT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elvetic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* En los gobiernos locales se incluyen proyectos que forman capital fijo y que no forman capital fijo</a:t>
            </a:r>
            <a:endParaRPr kumimoji="0" lang="es-GT" altLang="es-GT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elvetica" pitchFamily="2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5C2708FB-96C0-C14F-9392-AA9D3D192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2736" y="1250459"/>
            <a:ext cx="38465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2000" b="1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Ejercicio fiscal 2021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1600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(Montos en millones de Quetzales)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FE2AFB82-1BE1-394C-8F80-E5FDE4CE65D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199542" y="6361612"/>
            <a:ext cx="723878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900" b="0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Fuente: Sistema de Contabilidad Integrada (</a:t>
            </a:r>
            <a:r>
              <a:rPr kumimoji="0" lang="es-GT" altLang="es-GT" sz="900" b="0" i="0" u="none" strike="noStrike" cap="none" normalizeH="0" baseline="0" dirty="0" err="1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Sicoin</a:t>
            </a:r>
            <a:r>
              <a:rPr kumimoji="0" lang="es-GT" altLang="es-GT" sz="900" b="0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) y Dirección Técnica del Presupuesto del Ministerio de Finanzas Públicas</a:t>
            </a:r>
            <a:endParaRPr kumimoji="0" lang="es-GT" altLang="es-GT" sz="900" b="0" i="0" u="none" strike="noStrike" cap="none" normalizeH="0" baseline="0" dirty="0">
              <a:ln>
                <a:noFill/>
              </a:ln>
              <a:solidFill>
                <a:srgbClr val="003353"/>
              </a:solidFill>
              <a:effectLst/>
              <a:latin typeface="Montserrat" pitchFamily="2" charset="77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900" b="0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* Corresponde a los ajustes presupuestarios </a:t>
            </a:r>
            <a:r>
              <a:rPr lang="es-GT" altLang="es-GT" sz="900" dirty="0">
                <a:solidFill>
                  <a:srgbClr val="003353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realizados </a:t>
            </a:r>
            <a:r>
              <a:rPr kumimoji="0" lang="es-GT" altLang="es-GT" sz="900" b="0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durante el ejercicio fiscal 2021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900" b="0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** Calculado sobre el vigente ajustado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B9592980-B72A-2444-89B5-7A13352616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470028"/>
              </p:ext>
            </p:extLst>
          </p:nvPr>
        </p:nvGraphicFramePr>
        <p:xfrm>
          <a:off x="1035361" y="1881401"/>
          <a:ext cx="9631018" cy="4263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449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A6AD42C8-74C5-2E41-B9AF-2249B7394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194" y="7971277"/>
            <a:ext cx="46730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Fuente: Sistema de Información de Inversión Pública (</a:t>
            </a:r>
            <a:r>
              <a:rPr kumimoji="0" lang="es-GT" altLang="es-GT" sz="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Sinip</a:t>
            </a:r>
            <a:r>
              <a:rPr kumimoji="0" lang="es-GT" altLang="es-GT" sz="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)</a:t>
            </a:r>
            <a:endParaRPr kumimoji="0" lang="es-GT" altLang="es-GT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elvetic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* En los gobiernos locales se incluyen proyectos que forman capital fijo y que no forman capital fijo</a:t>
            </a:r>
            <a:endParaRPr kumimoji="0" lang="es-GT" altLang="es-GT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elvetica" pitchFamily="2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C5C3732-C282-4843-B53A-60CE33C241A8}"/>
              </a:ext>
            </a:extLst>
          </p:cNvPr>
          <p:cNvSpPr/>
          <p:nvPr/>
        </p:nvSpPr>
        <p:spPr>
          <a:xfrm>
            <a:off x="8652283" y="1917201"/>
            <a:ext cx="2857230" cy="3927007"/>
          </a:xfrm>
          <a:prstGeom prst="rect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017FA89-AE1F-C147-8253-6E4D8CE2ECCB}"/>
              </a:ext>
            </a:extLst>
          </p:cNvPr>
          <p:cNvSpPr txBox="1"/>
          <p:nvPr/>
        </p:nvSpPr>
        <p:spPr>
          <a:xfrm>
            <a:off x="8777653" y="3341021"/>
            <a:ext cx="252632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latin typeface="Montserrat" pitchFamily="2" charset="77"/>
                <a:cs typeface="Arial" panose="020B0604020202020204" pitchFamily="34" charset="0"/>
              </a:rPr>
              <a:t>Se ha ejecutado </a:t>
            </a:r>
            <a:r>
              <a:rPr lang="es-MX" sz="2000" b="1" dirty="0">
                <a:solidFill>
                  <a:srgbClr val="0070C0"/>
                </a:solidFill>
                <a:latin typeface="Montserrat" pitchFamily="2" charset="77"/>
                <a:cs typeface="Arial" panose="020B0604020202020204" pitchFamily="34" charset="0"/>
              </a:rPr>
              <a:t>Q.</a:t>
            </a:r>
            <a:r>
              <a:rPr lang="es-GT" sz="2000" b="1" dirty="0">
                <a:solidFill>
                  <a:srgbClr val="0070C0"/>
                </a:solidFill>
                <a:latin typeface="Montserrat" pitchFamily="2" charset="77"/>
                <a:cs typeface="Arial" panose="020B0604020202020204" pitchFamily="34" charset="0"/>
              </a:rPr>
              <a:t>57,608.4 millones</a:t>
            </a:r>
            <a:r>
              <a:rPr lang="es-GT" sz="2000" b="1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 </a:t>
            </a:r>
            <a:r>
              <a:rPr lang="es-GT" sz="2000" dirty="0">
                <a:latin typeface="Montserrat" pitchFamily="2" charset="77"/>
                <a:cs typeface="Arial" panose="020B0604020202020204" pitchFamily="34" charset="0"/>
              </a:rPr>
              <a:t>quedando pendiente de ejecutar </a:t>
            </a:r>
            <a:r>
              <a:rPr lang="es-GT" sz="2000" b="1" dirty="0">
                <a:solidFill>
                  <a:srgbClr val="0070C0"/>
                </a:solidFill>
                <a:latin typeface="Montserrat" pitchFamily="2" charset="77"/>
                <a:cs typeface="Arial" panose="020B0604020202020204" pitchFamily="34" charset="0"/>
              </a:rPr>
              <a:t>Q.36,745.6 millones</a:t>
            </a:r>
            <a:endParaRPr lang="es-MX" sz="2000" b="1" dirty="0">
              <a:solidFill>
                <a:srgbClr val="0070C0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1F68CFDF-CEDA-AD47-BFE2-505F0CB3E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298" y="1218984"/>
            <a:ext cx="741835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b="1" i="0" u="none" strike="noStrike" cap="none" normalizeH="0" baseline="0" dirty="0">
                <a:ln>
                  <a:noFill/>
                </a:ln>
                <a:solidFill>
                  <a:srgbClr val="00568B"/>
                </a:solidFill>
                <a:effectLst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Porcentaje de ejecución presupuestaria al segundo cuatrimestre</a:t>
            </a:r>
            <a:endParaRPr kumimoji="0" lang="es-GT" altLang="es-GT" b="0" i="0" u="none" strike="noStrike" cap="none" normalizeH="0" baseline="0" dirty="0">
              <a:ln>
                <a:noFill/>
              </a:ln>
              <a:solidFill>
                <a:srgbClr val="00568B"/>
              </a:solidFill>
              <a:effectLst/>
              <a:latin typeface="Montserrat" pitchFamily="2" charset="77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1600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Ejercicio fiscal 2021</a:t>
            </a:r>
            <a:endParaRPr kumimoji="0" lang="es-GT" altLang="es-GT" sz="1600" i="0" u="none" strike="noStrike" cap="none" normalizeH="0" baseline="0" dirty="0">
              <a:ln>
                <a:noFill/>
              </a:ln>
              <a:solidFill>
                <a:srgbClr val="003353"/>
              </a:solidFill>
              <a:effectLst/>
              <a:latin typeface="Montserrat" pitchFamily="2" charset="77"/>
              <a:cs typeface="Arial" panose="020B0604020202020204" pitchFamily="34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4489E532-AE6D-244B-9032-CBE0B2C04A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0936037"/>
              </p:ext>
            </p:extLst>
          </p:nvPr>
        </p:nvGraphicFramePr>
        <p:xfrm>
          <a:off x="79513" y="1727685"/>
          <a:ext cx="9837650" cy="4491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3">
            <a:extLst>
              <a:ext uri="{FF2B5EF4-FFF2-40B4-BE49-F238E27FC236}">
                <a16:creationId xmlns:a16="http://schemas.microsoft.com/office/drawing/2014/main" id="{16B17032-E018-584E-A4A6-D1CA1B8F2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194" y="6435039"/>
            <a:ext cx="79047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900" b="0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Fuente: Sistema de Contabilidad Integrada (</a:t>
            </a:r>
            <a:r>
              <a:rPr kumimoji="0" lang="es-GT" altLang="es-GT" sz="900" b="0" i="0" u="none" strike="noStrike" cap="none" normalizeH="0" baseline="0" dirty="0" err="1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Sicoin</a:t>
            </a:r>
            <a:r>
              <a:rPr kumimoji="0" lang="es-GT" altLang="es-GT" sz="900" b="0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) y Dirección Técnica del Presupuesto del Ministerio de Finanzas Públicas</a:t>
            </a:r>
            <a:endParaRPr kumimoji="0" lang="es-GT" altLang="es-GT" sz="1400" b="0" i="0" u="none" strike="noStrike" cap="none" normalizeH="0" baseline="0" dirty="0">
              <a:ln>
                <a:noFill/>
              </a:ln>
              <a:solidFill>
                <a:srgbClr val="003353"/>
              </a:solidFill>
              <a:effectLst/>
              <a:latin typeface="Montserrat" pitchFamily="2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900" b="0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*Calculado sobre el presupuesto vigente ajustado</a:t>
            </a:r>
            <a:endParaRPr kumimoji="0" lang="es-GT" altLang="es-GT" sz="2400" b="0" i="0" u="none" strike="noStrike" cap="none" normalizeH="0" baseline="0" dirty="0">
              <a:ln>
                <a:noFill/>
              </a:ln>
              <a:solidFill>
                <a:srgbClr val="003353"/>
              </a:solidFill>
              <a:effectLst/>
              <a:latin typeface="Montserrat" pitchFamily="2" charset="77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C0DDBA8-A137-D549-8B70-0B08972A0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48" y="145146"/>
            <a:ext cx="4939146" cy="715530"/>
          </a:xfrm>
        </p:spPr>
        <p:txBody>
          <a:bodyPr>
            <a:normAutofit/>
          </a:bodyPr>
          <a:lstStyle/>
          <a:p>
            <a:r>
              <a:rPr lang="es-GT" sz="2800" b="1" dirty="0">
                <a:solidFill>
                  <a:srgbClr val="003353"/>
                </a:solidFill>
                <a:latin typeface="Montserrat" pitchFamily="2" charset="77"/>
              </a:rPr>
              <a:t>EJECUCIÓN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14FA1636-42FB-B549-B7FB-F76932FEBE78}"/>
              </a:ext>
            </a:extLst>
          </p:cNvPr>
          <p:cNvSpPr txBox="1">
            <a:spLocks/>
          </p:cNvSpPr>
          <p:nvPr/>
        </p:nvSpPr>
        <p:spPr>
          <a:xfrm>
            <a:off x="418648" y="508272"/>
            <a:ext cx="5763491" cy="715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1800" dirty="0">
                <a:solidFill>
                  <a:srgbClr val="00568B"/>
                </a:solidFill>
                <a:latin typeface="Montserrat Medium" pitchFamily="2" charset="77"/>
              </a:rPr>
              <a:t>DEL PRESUPUESTO GENERAL DE LA NACIÓN</a:t>
            </a:r>
          </a:p>
        </p:txBody>
      </p:sp>
      <p:sp>
        <p:nvSpPr>
          <p:cNvPr id="17" name="Freeform 116">
            <a:extLst>
              <a:ext uri="{FF2B5EF4-FFF2-40B4-BE49-F238E27FC236}">
                <a16:creationId xmlns:a16="http://schemas.microsoft.com/office/drawing/2014/main" id="{00358864-4A7D-FB42-9AC6-BAF04D9C0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2703" y="1973365"/>
            <a:ext cx="1067866" cy="1110152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rgbClr val="193768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5866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A6AD42C8-74C5-2E41-B9AF-2249B7394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194" y="7971277"/>
            <a:ext cx="46730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Fuente: Sistema de Información de Inversión Pública (</a:t>
            </a:r>
            <a:r>
              <a:rPr kumimoji="0" lang="es-GT" altLang="es-GT" sz="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Sinip</a:t>
            </a:r>
            <a:r>
              <a:rPr kumimoji="0" lang="es-GT" altLang="es-GT" sz="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)</a:t>
            </a:r>
            <a:endParaRPr kumimoji="0" lang="es-GT" altLang="es-GT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elvetic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* En los gobiernos locales se incluyen proyectos que forman capital fijo y que no forman capital fijo</a:t>
            </a:r>
            <a:endParaRPr kumimoji="0" lang="es-GT" altLang="es-GT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elvetica" pitchFamily="2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C0DDBA8-A137-D549-8B70-0B08972A0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53" y="237184"/>
            <a:ext cx="4939146" cy="715530"/>
          </a:xfrm>
        </p:spPr>
        <p:txBody>
          <a:bodyPr>
            <a:normAutofit/>
          </a:bodyPr>
          <a:lstStyle/>
          <a:p>
            <a:r>
              <a:rPr lang="es-GT" sz="2800" b="1" dirty="0">
                <a:solidFill>
                  <a:srgbClr val="003353"/>
                </a:solidFill>
                <a:latin typeface="Montserrat" pitchFamily="2" charset="77"/>
              </a:rPr>
              <a:t>EJECUCIÓN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14FA1636-42FB-B549-B7FB-F76932FEBE78}"/>
              </a:ext>
            </a:extLst>
          </p:cNvPr>
          <p:cNvSpPr txBox="1">
            <a:spLocks/>
          </p:cNvSpPr>
          <p:nvPr/>
        </p:nvSpPr>
        <p:spPr>
          <a:xfrm>
            <a:off x="446453" y="594949"/>
            <a:ext cx="6359950" cy="715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1800" dirty="0">
                <a:solidFill>
                  <a:srgbClr val="00568B"/>
                </a:solidFill>
                <a:latin typeface="Montserrat Medium" pitchFamily="2" charset="77"/>
              </a:rPr>
              <a:t>DEL PRESUPUESTO GENERAL DE LA NACIÓN</a:t>
            </a: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DF4625B1-1847-5344-AE4A-DD3B91175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226057"/>
              </p:ext>
            </p:extLst>
          </p:nvPr>
        </p:nvGraphicFramePr>
        <p:xfrm>
          <a:off x="685799" y="2739710"/>
          <a:ext cx="10820401" cy="180150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74865">
                  <a:extLst>
                    <a:ext uri="{9D8B030D-6E8A-4147-A177-3AD203B41FA5}">
                      <a16:colId xmlns:a16="http://schemas.microsoft.com/office/drawing/2014/main" val="4046956993"/>
                    </a:ext>
                  </a:extLst>
                </a:gridCol>
                <a:gridCol w="3270738">
                  <a:extLst>
                    <a:ext uri="{9D8B030D-6E8A-4147-A177-3AD203B41FA5}">
                      <a16:colId xmlns:a16="http://schemas.microsoft.com/office/drawing/2014/main" val="51157590"/>
                    </a:ext>
                  </a:extLst>
                </a:gridCol>
                <a:gridCol w="2297723">
                  <a:extLst>
                    <a:ext uri="{9D8B030D-6E8A-4147-A177-3AD203B41FA5}">
                      <a16:colId xmlns:a16="http://schemas.microsoft.com/office/drawing/2014/main" val="1477710190"/>
                    </a:ext>
                  </a:extLst>
                </a:gridCol>
                <a:gridCol w="3477075">
                  <a:extLst>
                    <a:ext uri="{9D8B030D-6E8A-4147-A177-3AD203B41FA5}">
                      <a16:colId xmlns:a16="http://schemas.microsoft.com/office/drawing/2014/main" val="3376686310"/>
                    </a:ext>
                  </a:extLst>
                </a:gridCol>
              </a:tblGrid>
              <a:tr h="537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b="1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Año</a:t>
                      </a:r>
                      <a:endParaRPr lang="es-GT" sz="1600" b="1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D39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b="1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Presupuesto Vigente</a:t>
                      </a:r>
                      <a:endParaRPr lang="es-GT" sz="1600" b="1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D39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b="1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Ejecutado</a:t>
                      </a:r>
                      <a:endParaRPr lang="es-GT" sz="1600" b="1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D39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b="1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Porcentaje de Ejecución</a:t>
                      </a:r>
                      <a:endParaRPr lang="es-GT" sz="1600" b="1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D39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179527"/>
                  </a:ext>
                </a:extLst>
              </a:tr>
              <a:tr h="6321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0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</a:rPr>
                        <a:t>2020</a:t>
                      </a:r>
                      <a:endParaRPr lang="es-GT" sz="20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000" b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</a:rPr>
                        <a:t>107,760.70</a:t>
                      </a:r>
                      <a:endParaRPr lang="es-GT" sz="2000" b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0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</a:rPr>
                        <a:t>58,435.20</a:t>
                      </a:r>
                      <a:endParaRPr lang="es-GT" sz="20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000" b="1" dirty="0">
                          <a:solidFill>
                            <a:srgbClr val="00568B"/>
                          </a:solidFill>
                          <a:effectLst/>
                          <a:latin typeface="Montserrat" pitchFamily="2" charset="77"/>
                        </a:rPr>
                        <a:t>54.2%</a:t>
                      </a:r>
                      <a:endParaRPr lang="es-GT" sz="2000" b="1" dirty="0">
                        <a:solidFill>
                          <a:srgbClr val="00568B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29807709"/>
                  </a:ext>
                </a:extLst>
              </a:tr>
              <a:tr h="6321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0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</a:rPr>
                        <a:t>2021</a:t>
                      </a:r>
                      <a:endParaRPr lang="es-GT" sz="20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0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</a:rPr>
                        <a:t> 94,354.0* </a:t>
                      </a:r>
                      <a:endParaRPr lang="es-GT" sz="20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0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</a:rPr>
                        <a:t>57,608.40</a:t>
                      </a:r>
                      <a:endParaRPr lang="es-GT" sz="20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000" b="1" dirty="0">
                          <a:solidFill>
                            <a:srgbClr val="00568B"/>
                          </a:solidFill>
                          <a:effectLst/>
                          <a:latin typeface="Montserrat" pitchFamily="2" charset="77"/>
                        </a:rPr>
                        <a:t>61.1%</a:t>
                      </a:r>
                      <a:endParaRPr lang="es-GT" sz="2000" b="1" dirty="0">
                        <a:solidFill>
                          <a:srgbClr val="00568B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90671973"/>
                  </a:ext>
                </a:extLst>
              </a:tr>
            </a:tbl>
          </a:graphicData>
        </a:graphic>
      </p:graphicFrame>
      <p:sp>
        <p:nvSpPr>
          <p:cNvPr id="20" name="Rectangle 2">
            <a:extLst>
              <a:ext uri="{FF2B5EF4-FFF2-40B4-BE49-F238E27FC236}">
                <a16:creationId xmlns:a16="http://schemas.microsoft.com/office/drawing/2014/main" id="{E4582213-4477-AF45-9A5A-A9F0E4C5E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264" y="5770392"/>
            <a:ext cx="81195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1000" b="0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Fuente: Sistema de Contabilidad Integrada (</a:t>
            </a:r>
            <a:r>
              <a:rPr kumimoji="0" lang="es-GT" altLang="es-GT" sz="1000" b="0" i="0" u="none" strike="noStrike" cap="none" normalizeH="0" baseline="0" dirty="0" err="1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Sicoin</a:t>
            </a:r>
            <a:r>
              <a:rPr kumimoji="0" lang="es-GT" altLang="es-GT" sz="1000" b="0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) y Dirección Técnica del Presupuesto del Ministerio de Finanzas Públicas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GT" altLang="es-GT" sz="1000" dirty="0">
                <a:solidFill>
                  <a:srgbClr val="003353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* Corresponde a los ajustes presupuestarios realizados durante el ejercicio fiscal 2021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4BD79A2-F4B0-F34F-A4A1-2A7C0FD275FC}"/>
              </a:ext>
            </a:extLst>
          </p:cNvPr>
          <p:cNvSpPr/>
          <p:nvPr/>
        </p:nvSpPr>
        <p:spPr>
          <a:xfrm>
            <a:off x="1663020" y="1947689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GT" altLang="es-GT" b="1" dirty="0">
                <a:solidFill>
                  <a:srgbClr val="00568B"/>
                </a:solidFill>
                <a:latin typeface="Montserra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Al segundo cuatrimestre de los ejercicios fiscales 2020 - 2021</a:t>
            </a:r>
            <a:endParaRPr lang="es-GT" altLang="es-GT" b="1" dirty="0">
              <a:solidFill>
                <a:srgbClr val="00568B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GT" altLang="es-GT" dirty="0">
                <a:solidFill>
                  <a:srgbClr val="00568B"/>
                </a:solidFill>
                <a:latin typeface="Montserra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(Montos en millones de Quetzales)</a:t>
            </a:r>
            <a:endParaRPr lang="es-GT" altLang="es-GT" dirty="0">
              <a:solidFill>
                <a:srgbClr val="00568B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62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A6AD42C8-74C5-2E41-B9AF-2249B7394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194" y="7971277"/>
            <a:ext cx="46730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Fuente: Sistema de Información de Inversión Pública (</a:t>
            </a:r>
            <a:r>
              <a:rPr kumimoji="0" lang="es-GT" altLang="es-GT" sz="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Sinip</a:t>
            </a:r>
            <a:r>
              <a:rPr kumimoji="0" lang="es-GT" altLang="es-GT" sz="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)</a:t>
            </a:r>
            <a:endParaRPr kumimoji="0" lang="es-GT" altLang="es-GT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elvetic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* En los gobiernos locales se incluyen proyectos que forman capital fijo y que no forman capital fijo</a:t>
            </a:r>
            <a:endParaRPr kumimoji="0" lang="es-GT" altLang="es-GT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elvetica" pitchFamily="2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C0DDBA8-A137-D549-8B70-0B08972A0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22" y="25495"/>
            <a:ext cx="4939146" cy="715530"/>
          </a:xfrm>
        </p:spPr>
        <p:txBody>
          <a:bodyPr>
            <a:normAutofit/>
          </a:bodyPr>
          <a:lstStyle/>
          <a:p>
            <a:r>
              <a:rPr lang="es-GT" sz="2800" b="1" dirty="0">
                <a:solidFill>
                  <a:srgbClr val="003353"/>
                </a:solidFill>
                <a:latin typeface="Montserrat" pitchFamily="2" charset="77"/>
              </a:rPr>
              <a:t>EJECUCIÓN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14FA1636-42FB-B549-B7FB-F76932FEBE78}"/>
              </a:ext>
            </a:extLst>
          </p:cNvPr>
          <p:cNvSpPr txBox="1">
            <a:spLocks/>
          </p:cNvSpPr>
          <p:nvPr/>
        </p:nvSpPr>
        <p:spPr>
          <a:xfrm>
            <a:off x="337122" y="339132"/>
            <a:ext cx="6578612" cy="715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2000" dirty="0">
                <a:solidFill>
                  <a:srgbClr val="00568B"/>
                </a:solidFill>
                <a:latin typeface="Montserrat Medium" pitchFamily="2" charset="77"/>
              </a:rPr>
              <a:t>DEL PRESUPUESTO GENERAL DE LA NACIÓN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359F0BD-AEF7-254C-915E-7E4665ADD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332202"/>
              </p:ext>
            </p:extLst>
          </p:nvPr>
        </p:nvGraphicFramePr>
        <p:xfrm>
          <a:off x="331864" y="1600960"/>
          <a:ext cx="9131560" cy="4465391"/>
        </p:xfrm>
        <a:graphic>
          <a:graphicData uri="http://schemas.openxmlformats.org/drawingml/2006/table">
            <a:tbl>
              <a:tblPr firstRow="1" firstCol="1" bandRow="1"/>
              <a:tblGrid>
                <a:gridCol w="1927473">
                  <a:extLst>
                    <a:ext uri="{9D8B030D-6E8A-4147-A177-3AD203B41FA5}">
                      <a16:colId xmlns:a16="http://schemas.microsoft.com/office/drawing/2014/main" val="3958059204"/>
                    </a:ext>
                  </a:extLst>
                </a:gridCol>
                <a:gridCol w="1160519">
                  <a:extLst>
                    <a:ext uri="{9D8B030D-6E8A-4147-A177-3AD203B41FA5}">
                      <a16:colId xmlns:a16="http://schemas.microsoft.com/office/drawing/2014/main" val="1603430276"/>
                    </a:ext>
                  </a:extLst>
                </a:gridCol>
                <a:gridCol w="1054021">
                  <a:extLst>
                    <a:ext uri="{9D8B030D-6E8A-4147-A177-3AD203B41FA5}">
                      <a16:colId xmlns:a16="http://schemas.microsoft.com/office/drawing/2014/main" val="2421489304"/>
                    </a:ext>
                  </a:extLst>
                </a:gridCol>
                <a:gridCol w="1120939">
                  <a:extLst>
                    <a:ext uri="{9D8B030D-6E8A-4147-A177-3AD203B41FA5}">
                      <a16:colId xmlns:a16="http://schemas.microsoft.com/office/drawing/2014/main" val="159378263"/>
                    </a:ext>
                  </a:extLst>
                </a:gridCol>
                <a:gridCol w="1394340">
                  <a:extLst>
                    <a:ext uri="{9D8B030D-6E8A-4147-A177-3AD203B41FA5}">
                      <a16:colId xmlns:a16="http://schemas.microsoft.com/office/drawing/2014/main" val="3882336965"/>
                    </a:ext>
                  </a:extLst>
                </a:gridCol>
                <a:gridCol w="1091474">
                  <a:extLst>
                    <a:ext uri="{9D8B030D-6E8A-4147-A177-3AD203B41FA5}">
                      <a16:colId xmlns:a16="http://schemas.microsoft.com/office/drawing/2014/main" val="1897316262"/>
                    </a:ext>
                  </a:extLst>
                </a:gridCol>
                <a:gridCol w="1382794">
                  <a:extLst>
                    <a:ext uri="{9D8B030D-6E8A-4147-A177-3AD203B41FA5}">
                      <a16:colId xmlns:a16="http://schemas.microsoft.com/office/drawing/2014/main" val="3825994245"/>
                    </a:ext>
                  </a:extLst>
                </a:gridCol>
              </a:tblGrid>
              <a:tr h="862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150" b="1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Entidad</a:t>
                      </a:r>
                      <a:endParaRPr lang="es-GT" sz="1150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150" b="1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Vigente ajustado*</a:t>
                      </a:r>
                      <a:endParaRPr lang="es-GT" sz="1150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150" b="1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Estructura porcentual</a:t>
                      </a:r>
                      <a:endParaRPr lang="es-GT" sz="1150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150" b="1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Ejecutado</a:t>
                      </a:r>
                      <a:endParaRPr lang="es-GT" sz="1150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150" b="1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de ejecución**</a:t>
                      </a:r>
                      <a:endParaRPr lang="es-GT" sz="115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150" b="1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Saldo por ejecutar **</a:t>
                      </a:r>
                      <a:endParaRPr lang="es-GT" sz="1150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150" b="1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de saldo por ejecutar </a:t>
                      </a:r>
                      <a:endParaRPr lang="es-GT" sz="1150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38285"/>
                  </a:ext>
                </a:extLst>
              </a:tr>
              <a:tr h="322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Presidencia</a:t>
                      </a:r>
                      <a:endParaRPr lang="es-GT" sz="12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207.0</a:t>
                      </a:r>
                      <a:endParaRPr lang="es-GT" sz="15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0.2%</a:t>
                      </a:r>
                      <a:endParaRPr lang="es-GT" sz="15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118.5</a:t>
                      </a:r>
                      <a:endParaRPr lang="es-GT" sz="15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57.2%</a:t>
                      </a:r>
                      <a:endParaRPr lang="es-GT" sz="15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88.5</a:t>
                      </a:r>
                      <a:endParaRPr lang="es-GT" sz="1500" b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42.8%</a:t>
                      </a:r>
                      <a:endParaRPr lang="es-GT" sz="15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082974"/>
                  </a:ext>
                </a:extLst>
              </a:tr>
              <a:tr h="322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Ministerios</a:t>
                      </a:r>
                      <a:endParaRPr lang="es-GT" sz="12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49,046.5</a:t>
                      </a:r>
                      <a:endParaRPr lang="es-GT" sz="15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52.0%</a:t>
                      </a:r>
                      <a:endParaRPr lang="es-GT" sz="15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29,770.2</a:t>
                      </a:r>
                      <a:endParaRPr lang="es-GT" sz="15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60.7%</a:t>
                      </a:r>
                      <a:endParaRPr lang="es-GT" sz="15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19,276.3</a:t>
                      </a:r>
                      <a:endParaRPr lang="es-GT" sz="1500" b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39.3%</a:t>
                      </a:r>
                      <a:endParaRPr lang="es-GT" sz="15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885196"/>
                  </a:ext>
                </a:extLst>
              </a:tr>
              <a:tr h="775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Secretarías y otras dependencias del Ejecutivo</a:t>
                      </a:r>
                      <a:endParaRPr lang="es-GT" sz="12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1,367.6</a:t>
                      </a:r>
                      <a:endParaRPr lang="es-GT" sz="15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1.4%</a:t>
                      </a:r>
                      <a:endParaRPr lang="es-GT" sz="15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666.7</a:t>
                      </a:r>
                      <a:endParaRPr lang="es-GT" sz="15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48.7%</a:t>
                      </a:r>
                      <a:endParaRPr lang="es-GT" sz="15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700.9</a:t>
                      </a:r>
                      <a:endParaRPr lang="es-GT" sz="15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51.3%</a:t>
                      </a:r>
                      <a:endParaRPr lang="es-GT" sz="15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843700"/>
                  </a:ext>
                </a:extLst>
              </a:tr>
              <a:tr h="775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Obligaciones del Estado a cargo del Tesoro </a:t>
                      </a:r>
                      <a:endParaRPr lang="es-GT" sz="12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28,989.8</a:t>
                      </a:r>
                      <a:endParaRPr lang="es-GT" sz="15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30.7%</a:t>
                      </a:r>
                      <a:endParaRPr lang="es-GT" sz="15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17,887.5</a:t>
                      </a:r>
                      <a:endParaRPr lang="es-GT" sz="1500" b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61.7%</a:t>
                      </a:r>
                      <a:endParaRPr lang="es-GT" sz="15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11,102.3</a:t>
                      </a:r>
                      <a:endParaRPr lang="es-GT" sz="15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38.3%</a:t>
                      </a:r>
                      <a:endParaRPr lang="es-GT" sz="15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248515"/>
                  </a:ext>
                </a:extLst>
              </a:tr>
              <a:tr h="516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Servicios de la deuda pública</a:t>
                      </a:r>
                      <a:endParaRPr lang="es-GT" sz="12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14,611.0</a:t>
                      </a:r>
                      <a:endParaRPr lang="es-GT" sz="1500" b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15.5%</a:t>
                      </a:r>
                      <a:endParaRPr lang="es-GT" sz="15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9,077.2</a:t>
                      </a:r>
                      <a:endParaRPr lang="es-GT" sz="1500" b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62.1%</a:t>
                      </a:r>
                      <a:endParaRPr lang="es-GT" sz="15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5,533.8</a:t>
                      </a:r>
                      <a:endParaRPr lang="es-GT" sz="15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37.9%</a:t>
                      </a:r>
                      <a:endParaRPr lang="es-GT" sz="15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07805"/>
                  </a:ext>
                </a:extLst>
              </a:tr>
              <a:tr h="567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Procuraduría General de la Nación </a:t>
                      </a:r>
                      <a:endParaRPr lang="es-GT" sz="12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132.1</a:t>
                      </a:r>
                      <a:endParaRPr lang="es-GT" sz="15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0.1%</a:t>
                      </a:r>
                      <a:endParaRPr lang="es-GT" sz="15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88.4</a:t>
                      </a:r>
                      <a:endParaRPr lang="es-GT" sz="1500" b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66.9%</a:t>
                      </a:r>
                      <a:endParaRPr lang="es-GT" sz="15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43.7</a:t>
                      </a:r>
                      <a:endParaRPr lang="es-GT" sz="15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500" b="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33.1%</a:t>
                      </a:r>
                      <a:endParaRPr lang="es-GT" sz="1500" b="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788694"/>
                  </a:ext>
                </a:extLst>
              </a:tr>
              <a:tr h="322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b="1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b="1" dirty="0">
                          <a:solidFill>
                            <a:srgbClr val="00568B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94,354.00</a:t>
                      </a:r>
                      <a:endParaRPr lang="es-GT" sz="1600" dirty="0">
                        <a:solidFill>
                          <a:srgbClr val="00568B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b="1" dirty="0">
                          <a:solidFill>
                            <a:srgbClr val="00568B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es-GT" sz="1600" dirty="0">
                        <a:solidFill>
                          <a:srgbClr val="00568B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b="1" dirty="0">
                          <a:solidFill>
                            <a:srgbClr val="00568B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57,608.5</a:t>
                      </a:r>
                      <a:endParaRPr lang="es-GT" sz="1600" dirty="0">
                        <a:solidFill>
                          <a:srgbClr val="00568B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b="1" dirty="0">
                          <a:solidFill>
                            <a:srgbClr val="00568B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61.1%</a:t>
                      </a:r>
                      <a:endParaRPr lang="es-GT" sz="1600" dirty="0">
                        <a:solidFill>
                          <a:srgbClr val="00568B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b="1" dirty="0">
                          <a:solidFill>
                            <a:srgbClr val="00568B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36,745.5</a:t>
                      </a:r>
                      <a:endParaRPr lang="es-GT" sz="1600" dirty="0">
                        <a:solidFill>
                          <a:srgbClr val="00568B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b="1" dirty="0">
                          <a:solidFill>
                            <a:srgbClr val="00568B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38.9%</a:t>
                      </a:r>
                      <a:endParaRPr lang="es-GT" sz="1600" dirty="0">
                        <a:solidFill>
                          <a:srgbClr val="00568B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058737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75A84F88-D7AE-394B-91DF-72E77DDF2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194" y="6350169"/>
            <a:ext cx="913156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s-GT" altLang="es-GT" sz="900" b="0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Fuente: Sistema de Contabilidad Integrada (</a:t>
            </a:r>
            <a:r>
              <a:rPr kumimoji="0" lang="es-GT" altLang="es-GT" sz="900" b="0" i="0" u="none" strike="noStrike" cap="none" normalizeH="0" baseline="0" dirty="0" err="1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Sicoin</a:t>
            </a:r>
            <a:r>
              <a:rPr kumimoji="0" lang="es-GT" altLang="es-GT" sz="900" b="0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) y Dirección Técnica del Presupuesto del Ministerio de Finanzas Públicas</a:t>
            </a:r>
            <a:endParaRPr kumimoji="0" lang="es-GT" altLang="es-GT" sz="1400" b="0" i="0" u="none" strike="noStrike" cap="none" normalizeH="0" baseline="0" dirty="0">
              <a:ln>
                <a:noFill/>
              </a:ln>
              <a:solidFill>
                <a:srgbClr val="003353"/>
              </a:solidFill>
              <a:effectLst/>
              <a:latin typeface="Montserrat" pitchFamily="2" charset="77"/>
            </a:endParaRPr>
          </a:p>
          <a:p>
            <a:pPr lvl="0">
              <a:tabLst/>
            </a:pPr>
            <a:r>
              <a:rPr lang="es-GT" altLang="es-GT" sz="900" dirty="0">
                <a:solidFill>
                  <a:srgbClr val="003353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* Corresponde a los ajustes presupuestarios realizados durante el ejercicio fiscal 2021</a:t>
            </a:r>
          </a:p>
          <a:p>
            <a:pPr lvl="0">
              <a:tabLst/>
            </a:pPr>
            <a:r>
              <a:rPr lang="es-GT" altLang="es-GT" sz="900" dirty="0">
                <a:solidFill>
                  <a:srgbClr val="003353"/>
                </a:solidFill>
                <a:latin typeface="Montserrat" pitchFamily="2" charset="77"/>
                <a:cs typeface="Arial" panose="020B0604020202020204" pitchFamily="34" charset="0"/>
              </a:rPr>
              <a:t>** Calculado sobre el presupuesto vigente ajustado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89A1A9B9-BAD3-4546-B6D0-E3CD6FB4D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5295" y="1059211"/>
            <a:ext cx="53591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GT" altLang="es-GT" sz="1600" b="1" dirty="0">
                <a:solidFill>
                  <a:srgbClr val="00568B"/>
                </a:solidFill>
                <a:latin typeface="Montserrat" pitchFamily="2" charset="77"/>
                <a:cs typeface="Arial" panose="020B0604020202020204" pitchFamily="34" charset="0"/>
              </a:rPr>
              <a:t>Al segundo cuatrimestre del ejercicio fiscal 2021</a:t>
            </a:r>
            <a:endParaRPr lang="es-GT" altLang="es-GT" sz="1600" b="1" dirty="0">
              <a:solidFill>
                <a:srgbClr val="00568B"/>
              </a:solidFill>
              <a:latin typeface="Montserrat" pitchFamily="2" charset="77"/>
            </a:endParaRPr>
          </a:p>
          <a:p>
            <a:pPr lvl="0" algn="ctr"/>
            <a:r>
              <a:rPr lang="es-GT" altLang="es-GT" sz="1600" dirty="0">
                <a:solidFill>
                  <a:srgbClr val="00568B"/>
                </a:solidFill>
                <a:latin typeface="Montserrat" pitchFamily="2" charset="77"/>
                <a:cs typeface="Arial" panose="020B0604020202020204" pitchFamily="34" charset="0"/>
              </a:rPr>
              <a:t>(Montos en millones de Quetzales)</a:t>
            </a:r>
            <a:endParaRPr lang="es-GT" altLang="es-GT" sz="1600" dirty="0">
              <a:solidFill>
                <a:srgbClr val="00568B"/>
              </a:solidFill>
              <a:latin typeface="Montserrat" pitchFamily="2" charset="77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E4BD8C1-226A-FA41-B8DD-385EFB1EFBCA}"/>
              </a:ext>
            </a:extLst>
          </p:cNvPr>
          <p:cNvSpPr/>
          <p:nvPr/>
        </p:nvSpPr>
        <p:spPr>
          <a:xfrm>
            <a:off x="9929192" y="1800512"/>
            <a:ext cx="2098748" cy="3864792"/>
          </a:xfrm>
          <a:prstGeom prst="rect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003353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algn="ctr"/>
            <a:endParaRPr lang="es-MX" sz="1700" dirty="0">
              <a:solidFill>
                <a:srgbClr val="003353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algn="ctr"/>
            <a:r>
              <a:rPr lang="es-MX" sz="1700" dirty="0">
                <a:solidFill>
                  <a:srgbClr val="003353"/>
                </a:solidFill>
                <a:latin typeface="Montserrat" pitchFamily="2" charset="77"/>
                <a:cs typeface="Arial" panose="020B0604020202020204" pitchFamily="34" charset="0"/>
              </a:rPr>
              <a:t>El Organismo Ejecutivo tiene un presupuesto vigente de </a:t>
            </a:r>
            <a:r>
              <a:rPr lang="es-MX" sz="1700" b="1" dirty="0">
                <a:solidFill>
                  <a:srgbClr val="00568B"/>
                </a:solidFill>
                <a:latin typeface="Montserrat" pitchFamily="2" charset="77"/>
                <a:cs typeface="Arial" panose="020B0604020202020204" pitchFamily="34" charset="0"/>
              </a:rPr>
              <a:t>Q.50</a:t>
            </a:r>
            <a:r>
              <a:rPr lang="es-GT" sz="1700" b="1" dirty="0">
                <a:solidFill>
                  <a:srgbClr val="00568B"/>
                </a:solidFill>
                <a:latin typeface="Montserrat" pitchFamily="2" charset="77"/>
                <a:cs typeface="Arial" panose="020B0604020202020204" pitchFamily="34" charset="0"/>
              </a:rPr>
              <a:t>,621.1 millones </a:t>
            </a:r>
            <a:r>
              <a:rPr lang="es-MX" sz="1700" dirty="0">
                <a:solidFill>
                  <a:srgbClr val="003353"/>
                </a:solidFill>
                <a:latin typeface="Montserrat" pitchFamily="2" charset="77"/>
                <a:cs typeface="Arial" panose="020B0604020202020204" pitchFamily="34" charset="0"/>
              </a:rPr>
              <a:t>que corresponde al </a:t>
            </a:r>
            <a:r>
              <a:rPr lang="es-MX" sz="1700" b="1" dirty="0">
                <a:solidFill>
                  <a:srgbClr val="00568B"/>
                </a:solidFill>
                <a:latin typeface="Montserrat" pitchFamily="2" charset="77"/>
                <a:cs typeface="Arial" panose="020B0604020202020204" pitchFamily="34" charset="0"/>
              </a:rPr>
              <a:t>53.7%</a:t>
            </a:r>
            <a:r>
              <a:rPr lang="es-MX" sz="1700" b="1" dirty="0">
                <a:solidFill>
                  <a:srgbClr val="003353"/>
                </a:solidFill>
                <a:latin typeface="Montserrat" pitchFamily="2" charset="77"/>
                <a:cs typeface="Arial" panose="020B0604020202020204" pitchFamily="34" charset="0"/>
              </a:rPr>
              <a:t> </a:t>
            </a:r>
            <a:r>
              <a:rPr lang="es-GT" sz="1700" dirty="0">
                <a:solidFill>
                  <a:srgbClr val="003353"/>
                </a:solidFill>
                <a:latin typeface="Montserrat" pitchFamily="2" charset="77"/>
                <a:cs typeface="Arial" panose="020B0604020202020204" pitchFamily="34" charset="0"/>
              </a:rPr>
              <a:t>del presupuesto total.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79FC4CC-588B-A148-81B9-8CF3BD724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870" y="1221830"/>
            <a:ext cx="1343391" cy="134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7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A6AD42C8-74C5-2E41-B9AF-2249B7394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194" y="7971277"/>
            <a:ext cx="46730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Fuente: Sistema de Información de Inversión Pública (</a:t>
            </a:r>
            <a:r>
              <a:rPr kumimoji="0" lang="es-GT" altLang="es-GT" sz="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Sinip</a:t>
            </a:r>
            <a:r>
              <a:rPr kumimoji="0" lang="es-GT" altLang="es-GT" sz="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)</a:t>
            </a:r>
            <a:endParaRPr kumimoji="0" lang="es-GT" altLang="es-GT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elvetic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* En los gobiernos locales se incluyen proyectos que forman capital fijo y que no forman capital fijo</a:t>
            </a:r>
            <a:endParaRPr kumimoji="0" lang="es-GT" altLang="es-GT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elvetica" pitchFamily="2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C0DDBA8-A137-D549-8B70-0B08972A0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123" y="1662286"/>
            <a:ext cx="5921753" cy="715530"/>
          </a:xfrm>
        </p:spPr>
        <p:txBody>
          <a:bodyPr>
            <a:normAutofit fontScale="90000"/>
          </a:bodyPr>
          <a:lstStyle/>
          <a:p>
            <a:pPr algn="ctr"/>
            <a:r>
              <a:rPr lang="es-GT" sz="3500" b="1" dirty="0">
                <a:solidFill>
                  <a:srgbClr val="003353"/>
                </a:solidFill>
                <a:latin typeface="Montserrat" pitchFamily="2" charset="77"/>
              </a:rPr>
              <a:t>RENDICIÓN DE CUENTAS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14FA1636-42FB-B549-B7FB-F76932FEBE78}"/>
              </a:ext>
            </a:extLst>
          </p:cNvPr>
          <p:cNvSpPr txBox="1">
            <a:spLocks/>
          </p:cNvSpPr>
          <p:nvPr/>
        </p:nvSpPr>
        <p:spPr>
          <a:xfrm>
            <a:off x="1458722" y="2241011"/>
            <a:ext cx="9274554" cy="1796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4000" b="1" dirty="0">
                <a:solidFill>
                  <a:srgbClr val="00568B"/>
                </a:solidFill>
                <a:latin typeface="Montserrat Medium" pitchFamily="2" charset="77"/>
              </a:rPr>
              <a:t>EJECUCIÓN PRESUPUESTARIA DEL ORGANISMOEJECUTIVO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45905DDC-602E-7048-8B51-3B6E4EA4C7C9}"/>
              </a:ext>
            </a:extLst>
          </p:cNvPr>
          <p:cNvSpPr txBox="1">
            <a:spLocks/>
          </p:cNvSpPr>
          <p:nvPr/>
        </p:nvSpPr>
        <p:spPr>
          <a:xfrm>
            <a:off x="2534753" y="3820349"/>
            <a:ext cx="7118839" cy="13196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2000" i="1" dirty="0">
                <a:solidFill>
                  <a:srgbClr val="00568B"/>
                </a:solidFill>
                <a:latin typeface="Montserrat" pitchFamily="2" charset="77"/>
                <a:cs typeface="Arial" panose="020B0604020202020204" pitchFamily="34" charset="0"/>
              </a:rPr>
              <a:t>El análisis de la información de este apartado se basa en el presupuesto ajustado de </a:t>
            </a:r>
            <a:r>
              <a:rPr lang="es-GT" sz="2000" b="1" i="1" dirty="0">
                <a:solidFill>
                  <a:srgbClr val="00568B"/>
                </a:solidFill>
                <a:latin typeface="Montserrat" pitchFamily="2" charset="77"/>
                <a:cs typeface="Arial" panose="020B0604020202020204" pitchFamily="34" charset="0"/>
              </a:rPr>
              <a:t>Q50,621.1</a:t>
            </a:r>
            <a:r>
              <a:rPr lang="es-GT" sz="2000" i="1" dirty="0">
                <a:solidFill>
                  <a:srgbClr val="00568B"/>
                </a:solidFill>
                <a:latin typeface="Montserrat" pitchFamily="2" charset="77"/>
                <a:cs typeface="Arial" panose="020B0604020202020204" pitchFamily="34" charset="0"/>
              </a:rPr>
              <a:t> de Presidencia, Ministerios, Secretarías y otras Dependencias del Ejecutivo</a:t>
            </a:r>
          </a:p>
        </p:txBody>
      </p:sp>
      <p:sp>
        <p:nvSpPr>
          <p:cNvPr id="19" name="Freeform 34">
            <a:extLst>
              <a:ext uri="{FF2B5EF4-FFF2-40B4-BE49-F238E27FC236}">
                <a16:creationId xmlns:a16="http://schemas.microsoft.com/office/drawing/2014/main" id="{40FD9AA1-1BFA-4B4F-AD84-8968AB32D1EE}"/>
              </a:ext>
            </a:extLst>
          </p:cNvPr>
          <p:cNvSpPr>
            <a:spLocks/>
          </p:cNvSpPr>
          <p:nvPr/>
        </p:nvSpPr>
        <p:spPr bwMode="auto">
          <a:xfrm rot="16200000">
            <a:off x="2010714" y="4035871"/>
            <a:ext cx="428159" cy="249478"/>
          </a:xfrm>
          <a:custGeom>
            <a:avLst/>
            <a:gdLst>
              <a:gd name="T0" fmla="*/ 182 w 380"/>
              <a:gd name="T1" fmla="*/ 217 h 221"/>
              <a:gd name="T2" fmla="*/ 185 w 380"/>
              <a:gd name="T3" fmla="*/ 220 h 221"/>
              <a:gd name="T4" fmla="*/ 190 w 380"/>
              <a:gd name="T5" fmla="*/ 221 h 221"/>
              <a:gd name="T6" fmla="*/ 195 w 380"/>
              <a:gd name="T7" fmla="*/ 220 h 221"/>
              <a:gd name="T8" fmla="*/ 199 w 380"/>
              <a:gd name="T9" fmla="*/ 217 h 221"/>
              <a:gd name="T10" fmla="*/ 376 w 380"/>
              <a:gd name="T11" fmla="*/ 40 h 221"/>
              <a:gd name="T12" fmla="*/ 379 w 380"/>
              <a:gd name="T13" fmla="*/ 35 h 221"/>
              <a:gd name="T14" fmla="*/ 380 w 380"/>
              <a:gd name="T15" fmla="*/ 31 h 221"/>
              <a:gd name="T16" fmla="*/ 379 w 380"/>
              <a:gd name="T17" fmla="*/ 27 h 221"/>
              <a:gd name="T18" fmla="*/ 376 w 380"/>
              <a:gd name="T19" fmla="*/ 22 h 221"/>
              <a:gd name="T20" fmla="*/ 357 w 380"/>
              <a:gd name="T21" fmla="*/ 3 h 221"/>
              <a:gd name="T22" fmla="*/ 353 w 380"/>
              <a:gd name="T23" fmla="*/ 1 h 221"/>
              <a:gd name="T24" fmla="*/ 348 w 380"/>
              <a:gd name="T25" fmla="*/ 0 h 221"/>
              <a:gd name="T26" fmla="*/ 344 w 380"/>
              <a:gd name="T27" fmla="*/ 1 h 221"/>
              <a:gd name="T28" fmla="*/ 339 w 380"/>
              <a:gd name="T29" fmla="*/ 3 h 221"/>
              <a:gd name="T30" fmla="*/ 190 w 380"/>
              <a:gd name="T31" fmla="*/ 153 h 221"/>
              <a:gd name="T32" fmla="*/ 40 w 380"/>
              <a:gd name="T33" fmla="*/ 3 h 221"/>
              <a:gd name="T34" fmla="*/ 36 w 380"/>
              <a:gd name="T35" fmla="*/ 1 h 221"/>
              <a:gd name="T36" fmla="*/ 32 w 380"/>
              <a:gd name="T37" fmla="*/ 0 h 221"/>
              <a:gd name="T38" fmla="*/ 27 w 380"/>
              <a:gd name="T39" fmla="*/ 1 h 221"/>
              <a:gd name="T40" fmla="*/ 23 w 380"/>
              <a:gd name="T41" fmla="*/ 3 h 221"/>
              <a:gd name="T42" fmla="*/ 3 w 380"/>
              <a:gd name="T43" fmla="*/ 22 h 221"/>
              <a:gd name="T44" fmla="*/ 1 w 380"/>
              <a:gd name="T45" fmla="*/ 27 h 221"/>
              <a:gd name="T46" fmla="*/ 0 w 380"/>
              <a:gd name="T47" fmla="*/ 31 h 221"/>
              <a:gd name="T48" fmla="*/ 1 w 380"/>
              <a:gd name="T49" fmla="*/ 35 h 221"/>
              <a:gd name="T50" fmla="*/ 3 w 380"/>
              <a:gd name="T51" fmla="*/ 40 h 221"/>
              <a:gd name="T52" fmla="*/ 182 w 380"/>
              <a:gd name="T53" fmla="*/ 217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80" h="221">
                <a:moveTo>
                  <a:pt x="182" y="217"/>
                </a:moveTo>
                <a:lnTo>
                  <a:pt x="185" y="220"/>
                </a:lnTo>
                <a:lnTo>
                  <a:pt x="190" y="221"/>
                </a:lnTo>
                <a:lnTo>
                  <a:pt x="195" y="220"/>
                </a:lnTo>
                <a:lnTo>
                  <a:pt x="199" y="217"/>
                </a:lnTo>
                <a:lnTo>
                  <a:pt x="376" y="40"/>
                </a:lnTo>
                <a:lnTo>
                  <a:pt x="379" y="35"/>
                </a:lnTo>
                <a:lnTo>
                  <a:pt x="380" y="31"/>
                </a:lnTo>
                <a:lnTo>
                  <a:pt x="379" y="27"/>
                </a:lnTo>
                <a:lnTo>
                  <a:pt x="376" y="22"/>
                </a:lnTo>
                <a:lnTo>
                  <a:pt x="357" y="3"/>
                </a:lnTo>
                <a:lnTo>
                  <a:pt x="353" y="1"/>
                </a:lnTo>
                <a:lnTo>
                  <a:pt x="348" y="0"/>
                </a:lnTo>
                <a:lnTo>
                  <a:pt x="344" y="1"/>
                </a:lnTo>
                <a:lnTo>
                  <a:pt x="339" y="3"/>
                </a:lnTo>
                <a:lnTo>
                  <a:pt x="190" y="153"/>
                </a:lnTo>
                <a:lnTo>
                  <a:pt x="40" y="3"/>
                </a:lnTo>
                <a:lnTo>
                  <a:pt x="36" y="1"/>
                </a:lnTo>
                <a:lnTo>
                  <a:pt x="32" y="0"/>
                </a:lnTo>
                <a:lnTo>
                  <a:pt x="27" y="1"/>
                </a:lnTo>
                <a:lnTo>
                  <a:pt x="23" y="3"/>
                </a:lnTo>
                <a:lnTo>
                  <a:pt x="3" y="22"/>
                </a:lnTo>
                <a:lnTo>
                  <a:pt x="1" y="27"/>
                </a:lnTo>
                <a:lnTo>
                  <a:pt x="0" y="31"/>
                </a:lnTo>
                <a:lnTo>
                  <a:pt x="1" y="35"/>
                </a:lnTo>
                <a:lnTo>
                  <a:pt x="3" y="40"/>
                </a:lnTo>
                <a:lnTo>
                  <a:pt x="182" y="217"/>
                </a:lnTo>
                <a:close/>
              </a:path>
            </a:pathLst>
          </a:custGeom>
          <a:solidFill>
            <a:srgbClr val="193768"/>
          </a:solidFill>
          <a:ln>
            <a:noFill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20" name="Freeform 35">
            <a:extLst>
              <a:ext uri="{FF2B5EF4-FFF2-40B4-BE49-F238E27FC236}">
                <a16:creationId xmlns:a16="http://schemas.microsoft.com/office/drawing/2014/main" id="{0F8A3FD8-D3AF-1141-8C23-353721F50940}"/>
              </a:ext>
            </a:extLst>
          </p:cNvPr>
          <p:cNvSpPr>
            <a:spLocks/>
          </p:cNvSpPr>
          <p:nvPr/>
        </p:nvSpPr>
        <p:spPr bwMode="auto">
          <a:xfrm rot="16200000">
            <a:off x="2195935" y="4035871"/>
            <a:ext cx="428159" cy="249478"/>
          </a:xfrm>
          <a:custGeom>
            <a:avLst/>
            <a:gdLst>
              <a:gd name="T0" fmla="*/ 357 w 380"/>
              <a:gd name="T1" fmla="*/ 5 h 222"/>
              <a:gd name="T2" fmla="*/ 353 w 380"/>
              <a:gd name="T3" fmla="*/ 1 h 222"/>
              <a:gd name="T4" fmla="*/ 348 w 380"/>
              <a:gd name="T5" fmla="*/ 0 h 222"/>
              <a:gd name="T6" fmla="*/ 344 w 380"/>
              <a:gd name="T7" fmla="*/ 1 h 222"/>
              <a:gd name="T8" fmla="*/ 339 w 380"/>
              <a:gd name="T9" fmla="*/ 5 h 222"/>
              <a:gd name="T10" fmla="*/ 190 w 380"/>
              <a:gd name="T11" fmla="*/ 154 h 222"/>
              <a:gd name="T12" fmla="*/ 40 w 380"/>
              <a:gd name="T13" fmla="*/ 5 h 222"/>
              <a:gd name="T14" fmla="*/ 36 w 380"/>
              <a:gd name="T15" fmla="*/ 1 h 222"/>
              <a:gd name="T16" fmla="*/ 32 w 380"/>
              <a:gd name="T17" fmla="*/ 0 h 222"/>
              <a:gd name="T18" fmla="*/ 27 w 380"/>
              <a:gd name="T19" fmla="*/ 1 h 222"/>
              <a:gd name="T20" fmla="*/ 23 w 380"/>
              <a:gd name="T21" fmla="*/ 5 h 222"/>
              <a:gd name="T22" fmla="*/ 3 w 380"/>
              <a:gd name="T23" fmla="*/ 23 h 222"/>
              <a:gd name="T24" fmla="*/ 1 w 380"/>
              <a:gd name="T25" fmla="*/ 27 h 222"/>
              <a:gd name="T26" fmla="*/ 0 w 380"/>
              <a:gd name="T27" fmla="*/ 32 h 222"/>
              <a:gd name="T28" fmla="*/ 1 w 380"/>
              <a:gd name="T29" fmla="*/ 37 h 222"/>
              <a:gd name="T30" fmla="*/ 3 w 380"/>
              <a:gd name="T31" fmla="*/ 41 h 222"/>
              <a:gd name="T32" fmla="*/ 182 w 380"/>
              <a:gd name="T33" fmla="*/ 218 h 222"/>
              <a:gd name="T34" fmla="*/ 185 w 380"/>
              <a:gd name="T35" fmla="*/ 221 h 222"/>
              <a:gd name="T36" fmla="*/ 190 w 380"/>
              <a:gd name="T37" fmla="*/ 222 h 222"/>
              <a:gd name="T38" fmla="*/ 195 w 380"/>
              <a:gd name="T39" fmla="*/ 221 h 222"/>
              <a:gd name="T40" fmla="*/ 199 w 380"/>
              <a:gd name="T41" fmla="*/ 218 h 222"/>
              <a:gd name="T42" fmla="*/ 376 w 380"/>
              <a:gd name="T43" fmla="*/ 41 h 222"/>
              <a:gd name="T44" fmla="*/ 379 w 380"/>
              <a:gd name="T45" fmla="*/ 37 h 222"/>
              <a:gd name="T46" fmla="*/ 380 w 380"/>
              <a:gd name="T47" fmla="*/ 32 h 222"/>
              <a:gd name="T48" fmla="*/ 379 w 380"/>
              <a:gd name="T49" fmla="*/ 27 h 222"/>
              <a:gd name="T50" fmla="*/ 376 w 380"/>
              <a:gd name="T51" fmla="*/ 23 h 222"/>
              <a:gd name="T52" fmla="*/ 357 w 380"/>
              <a:gd name="T53" fmla="*/ 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80" h="222">
                <a:moveTo>
                  <a:pt x="357" y="5"/>
                </a:moveTo>
                <a:lnTo>
                  <a:pt x="353" y="1"/>
                </a:lnTo>
                <a:lnTo>
                  <a:pt x="348" y="0"/>
                </a:lnTo>
                <a:lnTo>
                  <a:pt x="344" y="1"/>
                </a:lnTo>
                <a:lnTo>
                  <a:pt x="339" y="5"/>
                </a:lnTo>
                <a:lnTo>
                  <a:pt x="190" y="154"/>
                </a:lnTo>
                <a:lnTo>
                  <a:pt x="40" y="5"/>
                </a:lnTo>
                <a:lnTo>
                  <a:pt x="36" y="1"/>
                </a:lnTo>
                <a:lnTo>
                  <a:pt x="32" y="0"/>
                </a:lnTo>
                <a:lnTo>
                  <a:pt x="27" y="1"/>
                </a:lnTo>
                <a:lnTo>
                  <a:pt x="23" y="5"/>
                </a:lnTo>
                <a:lnTo>
                  <a:pt x="3" y="23"/>
                </a:lnTo>
                <a:lnTo>
                  <a:pt x="1" y="27"/>
                </a:lnTo>
                <a:lnTo>
                  <a:pt x="0" y="32"/>
                </a:lnTo>
                <a:lnTo>
                  <a:pt x="1" y="37"/>
                </a:lnTo>
                <a:lnTo>
                  <a:pt x="3" y="41"/>
                </a:lnTo>
                <a:lnTo>
                  <a:pt x="182" y="218"/>
                </a:lnTo>
                <a:lnTo>
                  <a:pt x="185" y="221"/>
                </a:lnTo>
                <a:lnTo>
                  <a:pt x="190" y="222"/>
                </a:lnTo>
                <a:lnTo>
                  <a:pt x="195" y="221"/>
                </a:lnTo>
                <a:lnTo>
                  <a:pt x="199" y="218"/>
                </a:lnTo>
                <a:lnTo>
                  <a:pt x="376" y="41"/>
                </a:lnTo>
                <a:lnTo>
                  <a:pt x="379" y="37"/>
                </a:lnTo>
                <a:lnTo>
                  <a:pt x="380" y="32"/>
                </a:lnTo>
                <a:lnTo>
                  <a:pt x="379" y="27"/>
                </a:lnTo>
                <a:lnTo>
                  <a:pt x="376" y="23"/>
                </a:lnTo>
                <a:lnTo>
                  <a:pt x="357" y="5"/>
                </a:lnTo>
                <a:close/>
              </a:path>
            </a:pathLst>
          </a:custGeom>
          <a:solidFill>
            <a:srgbClr val="193768"/>
          </a:solidFill>
          <a:ln>
            <a:noFill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48078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A6AD42C8-74C5-2E41-B9AF-2249B7394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194" y="7971277"/>
            <a:ext cx="46730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Fuente: Sistema de Información de Inversión Pública (</a:t>
            </a:r>
            <a:r>
              <a:rPr kumimoji="0" lang="es-GT" altLang="es-GT" sz="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Sinip</a:t>
            </a:r>
            <a:r>
              <a:rPr kumimoji="0" lang="es-GT" altLang="es-GT" sz="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)</a:t>
            </a:r>
            <a:endParaRPr kumimoji="0" lang="es-GT" altLang="es-GT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elvetic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* En los gobiernos locales se incluyen proyectos que forman capital fijo y que no forman capital fijo</a:t>
            </a:r>
            <a:endParaRPr kumimoji="0" lang="es-GT" altLang="es-GT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elvetica" pitchFamily="2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09D0E57-DCF9-4240-9383-77126962B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22" y="126443"/>
            <a:ext cx="4939146" cy="715530"/>
          </a:xfrm>
        </p:spPr>
        <p:txBody>
          <a:bodyPr>
            <a:normAutofit/>
          </a:bodyPr>
          <a:lstStyle/>
          <a:p>
            <a:r>
              <a:rPr lang="es-GT" sz="2800" b="1" dirty="0">
                <a:solidFill>
                  <a:srgbClr val="003353"/>
                </a:solidFill>
                <a:latin typeface="Montserrat" pitchFamily="2" charset="77"/>
              </a:rPr>
              <a:t>EJECUCIÓN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F7277D89-C4BF-5542-8B21-793CBAB04F38}"/>
              </a:ext>
            </a:extLst>
          </p:cNvPr>
          <p:cNvSpPr txBox="1">
            <a:spLocks/>
          </p:cNvSpPr>
          <p:nvPr/>
        </p:nvSpPr>
        <p:spPr>
          <a:xfrm>
            <a:off x="337122" y="484208"/>
            <a:ext cx="4939146" cy="715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2000" dirty="0">
                <a:solidFill>
                  <a:srgbClr val="00568B"/>
                </a:solidFill>
                <a:latin typeface="Montserrat Medium" pitchFamily="2" charset="77"/>
              </a:rPr>
              <a:t>DEL ORGANISMO EJECUTIVO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9D59B12E-13E3-084A-9196-DD962A39C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9111" y="1239505"/>
            <a:ext cx="53591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s-GT" altLang="es-GT" sz="1600" b="1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Al segundo cuatrimestre del ejercicio fiscal 2021</a:t>
            </a:r>
            <a:endParaRPr kumimoji="0" lang="es-GT" altLang="es-GT" sz="1600" b="1" i="0" u="none" strike="noStrike" cap="none" normalizeH="0" baseline="0" dirty="0">
              <a:ln>
                <a:noFill/>
              </a:ln>
              <a:solidFill>
                <a:srgbClr val="003353"/>
              </a:solidFill>
              <a:effectLst/>
              <a:latin typeface="Montserrat" pitchFamily="2" charset="77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s-GT" altLang="es-GT" sz="1400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(Montos en millones de Quetzales)</a:t>
            </a:r>
            <a:endParaRPr kumimoji="0" lang="es-GT" altLang="es-GT" sz="1400" i="0" u="none" strike="noStrike" cap="none" normalizeH="0" baseline="0" dirty="0">
              <a:ln>
                <a:noFill/>
              </a:ln>
              <a:solidFill>
                <a:srgbClr val="003353"/>
              </a:solidFill>
              <a:effectLst/>
              <a:latin typeface="Montserrat" pitchFamily="2" charset="77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3EEBD3BF-5707-FB45-AACA-1014A3BF4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6356" y="5890857"/>
            <a:ext cx="797338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tabLst/>
            </a:pPr>
            <a:r>
              <a:rPr lang="es-GT" altLang="es-GT" sz="900" dirty="0">
                <a:solidFill>
                  <a:srgbClr val="003353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Fuente: Sistema de Contabilidad Integrada (Sicoin) y Dirección Técnica del Presupuesto del Ministerio de Finanzas Públicas</a:t>
            </a:r>
            <a:endParaRPr lang="es-GT" altLang="es-GT" sz="900" dirty="0">
              <a:solidFill>
                <a:srgbClr val="003353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lvl="0">
              <a:tabLst/>
            </a:pPr>
            <a:r>
              <a:rPr lang="es-GT" altLang="es-GT" sz="900" dirty="0">
                <a:solidFill>
                  <a:srgbClr val="003353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* Corresponde a los ajustes presupuestarios realizados durante el ejercicio fiscal 2021</a:t>
            </a:r>
          </a:p>
          <a:p>
            <a:pPr lvl="0">
              <a:tabLst/>
            </a:pPr>
            <a:r>
              <a:rPr lang="es-GT" altLang="es-GT" sz="900" dirty="0">
                <a:solidFill>
                  <a:srgbClr val="003353"/>
                </a:solidFill>
                <a:latin typeface="Montserrat" pitchFamily="2" charset="77"/>
                <a:cs typeface="Arial" panose="020B0604020202020204" pitchFamily="34" charset="0"/>
              </a:rPr>
              <a:t>** Calculado sobre el presupuesto vigente ajustado</a:t>
            </a:r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22F37B61-FDED-9849-8B33-948966964D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8440560"/>
              </p:ext>
            </p:extLst>
          </p:nvPr>
        </p:nvGraphicFramePr>
        <p:xfrm>
          <a:off x="3156744" y="1837750"/>
          <a:ext cx="8712200" cy="3922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Rectángulo 25">
            <a:extLst>
              <a:ext uri="{FF2B5EF4-FFF2-40B4-BE49-F238E27FC236}">
                <a16:creationId xmlns:a16="http://schemas.microsoft.com/office/drawing/2014/main" id="{A3305A93-EADB-5146-9752-0C105B275A40}"/>
              </a:ext>
            </a:extLst>
          </p:cNvPr>
          <p:cNvSpPr/>
          <p:nvPr/>
        </p:nvSpPr>
        <p:spPr>
          <a:xfrm>
            <a:off x="713262" y="1719253"/>
            <a:ext cx="2048606" cy="868491"/>
          </a:xfrm>
          <a:prstGeom prst="rect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ABA30BB-5251-C249-8142-CCAE979672DA}"/>
              </a:ext>
            </a:extLst>
          </p:cNvPr>
          <p:cNvSpPr txBox="1"/>
          <p:nvPr/>
        </p:nvSpPr>
        <p:spPr>
          <a:xfrm>
            <a:off x="875986" y="1732835"/>
            <a:ext cx="170271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GT" sz="1300" b="1" dirty="0">
                <a:solidFill>
                  <a:srgbClr val="002060"/>
                </a:solidFill>
                <a:latin typeface="Montserrat" pitchFamily="2" charset="77"/>
              </a:rPr>
              <a:t>Vigente Ajustado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68FDF78-D3D2-6048-8378-05889AB8F450}"/>
              </a:ext>
            </a:extLst>
          </p:cNvPr>
          <p:cNvSpPr txBox="1"/>
          <p:nvPr/>
        </p:nvSpPr>
        <p:spPr>
          <a:xfrm>
            <a:off x="733802" y="1981496"/>
            <a:ext cx="1925528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GT" sz="3000" b="1" dirty="0">
                <a:solidFill>
                  <a:srgbClr val="00568B"/>
                </a:solidFill>
                <a:latin typeface="Helvetica" pitchFamily="2" charset="0"/>
              </a:rPr>
              <a:t>50,621.10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6A689ECA-51E8-7042-AA6C-3D22F8867267}"/>
              </a:ext>
            </a:extLst>
          </p:cNvPr>
          <p:cNvCxnSpPr>
            <a:cxnSpLocks/>
          </p:cNvCxnSpPr>
          <p:nvPr/>
        </p:nvCxnSpPr>
        <p:spPr>
          <a:xfrm>
            <a:off x="712664" y="2477157"/>
            <a:ext cx="2049203" cy="11749"/>
          </a:xfrm>
          <a:prstGeom prst="line">
            <a:avLst/>
          </a:prstGeom>
          <a:ln w="38100">
            <a:solidFill>
              <a:srgbClr val="0056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84">
            <a:extLst>
              <a:ext uri="{FF2B5EF4-FFF2-40B4-BE49-F238E27FC236}">
                <a16:creationId xmlns:a16="http://schemas.microsoft.com/office/drawing/2014/main" id="{43C24BEF-5DAE-514F-9372-F505FC7E2A0A}"/>
              </a:ext>
            </a:extLst>
          </p:cNvPr>
          <p:cNvSpPr>
            <a:spLocks/>
          </p:cNvSpPr>
          <p:nvPr/>
        </p:nvSpPr>
        <p:spPr bwMode="auto">
          <a:xfrm>
            <a:off x="509180" y="1728256"/>
            <a:ext cx="137755" cy="277211"/>
          </a:xfrm>
          <a:custGeom>
            <a:avLst/>
            <a:gdLst>
              <a:gd name="T0" fmla="*/ 243 w 244"/>
              <a:gd name="T1" fmla="*/ 447 h 487"/>
              <a:gd name="T2" fmla="*/ 243 w 244"/>
              <a:gd name="T3" fmla="*/ 443 h 487"/>
              <a:gd name="T4" fmla="*/ 238 w 244"/>
              <a:gd name="T5" fmla="*/ 441 h 487"/>
              <a:gd name="T6" fmla="*/ 237 w 244"/>
              <a:gd name="T7" fmla="*/ 439 h 487"/>
              <a:gd name="T8" fmla="*/ 230 w 244"/>
              <a:gd name="T9" fmla="*/ 439 h 487"/>
              <a:gd name="T10" fmla="*/ 111 w 244"/>
              <a:gd name="T11" fmla="*/ 439 h 487"/>
              <a:gd name="T12" fmla="*/ 99 w 244"/>
              <a:gd name="T13" fmla="*/ 438 h 487"/>
              <a:gd name="T14" fmla="*/ 87 w 244"/>
              <a:gd name="T15" fmla="*/ 433 h 487"/>
              <a:gd name="T16" fmla="*/ 77 w 244"/>
              <a:gd name="T17" fmla="*/ 428 h 487"/>
              <a:gd name="T18" fmla="*/ 67 w 244"/>
              <a:gd name="T19" fmla="*/ 420 h 487"/>
              <a:gd name="T20" fmla="*/ 60 w 244"/>
              <a:gd name="T21" fmla="*/ 411 h 487"/>
              <a:gd name="T22" fmla="*/ 54 w 244"/>
              <a:gd name="T23" fmla="*/ 401 h 487"/>
              <a:gd name="T24" fmla="*/ 50 w 244"/>
              <a:gd name="T25" fmla="*/ 389 h 487"/>
              <a:gd name="T26" fmla="*/ 49 w 244"/>
              <a:gd name="T27" fmla="*/ 377 h 487"/>
              <a:gd name="T28" fmla="*/ 50 w 244"/>
              <a:gd name="T29" fmla="*/ 103 h 487"/>
              <a:gd name="T30" fmla="*/ 52 w 244"/>
              <a:gd name="T31" fmla="*/ 92 h 487"/>
              <a:gd name="T32" fmla="*/ 57 w 244"/>
              <a:gd name="T33" fmla="*/ 81 h 487"/>
              <a:gd name="T34" fmla="*/ 63 w 244"/>
              <a:gd name="T35" fmla="*/ 72 h 487"/>
              <a:gd name="T36" fmla="*/ 72 w 244"/>
              <a:gd name="T37" fmla="*/ 62 h 487"/>
              <a:gd name="T38" fmla="*/ 81 w 244"/>
              <a:gd name="T39" fmla="*/ 56 h 487"/>
              <a:gd name="T40" fmla="*/ 92 w 244"/>
              <a:gd name="T41" fmla="*/ 51 h 487"/>
              <a:gd name="T42" fmla="*/ 104 w 244"/>
              <a:gd name="T43" fmla="*/ 49 h 487"/>
              <a:gd name="T44" fmla="*/ 233 w 244"/>
              <a:gd name="T45" fmla="*/ 49 h 487"/>
              <a:gd name="T46" fmla="*/ 240 w 244"/>
              <a:gd name="T47" fmla="*/ 47 h 487"/>
              <a:gd name="T48" fmla="*/ 243 w 244"/>
              <a:gd name="T49" fmla="*/ 39 h 487"/>
              <a:gd name="T50" fmla="*/ 244 w 244"/>
              <a:gd name="T51" fmla="*/ 30 h 487"/>
              <a:gd name="T52" fmla="*/ 244 w 244"/>
              <a:gd name="T53" fmla="*/ 20 h 487"/>
              <a:gd name="T54" fmla="*/ 244 w 244"/>
              <a:gd name="T55" fmla="*/ 12 h 487"/>
              <a:gd name="T56" fmla="*/ 240 w 244"/>
              <a:gd name="T57" fmla="*/ 4 h 487"/>
              <a:gd name="T58" fmla="*/ 233 w 244"/>
              <a:gd name="T59" fmla="*/ 0 h 487"/>
              <a:gd name="T60" fmla="*/ 99 w 244"/>
              <a:gd name="T61" fmla="*/ 0 h 487"/>
              <a:gd name="T62" fmla="*/ 78 w 244"/>
              <a:gd name="T63" fmla="*/ 5 h 487"/>
              <a:gd name="T64" fmla="*/ 59 w 244"/>
              <a:gd name="T65" fmla="*/ 12 h 487"/>
              <a:gd name="T66" fmla="*/ 41 w 244"/>
              <a:gd name="T67" fmla="*/ 25 h 487"/>
              <a:gd name="T68" fmla="*/ 25 w 244"/>
              <a:gd name="T69" fmla="*/ 40 h 487"/>
              <a:gd name="T70" fmla="*/ 13 w 244"/>
              <a:gd name="T71" fmla="*/ 59 h 487"/>
              <a:gd name="T72" fmla="*/ 5 w 244"/>
              <a:gd name="T73" fmla="*/ 77 h 487"/>
              <a:gd name="T74" fmla="*/ 1 w 244"/>
              <a:gd name="T75" fmla="*/ 99 h 487"/>
              <a:gd name="T76" fmla="*/ 0 w 244"/>
              <a:gd name="T77" fmla="*/ 377 h 487"/>
              <a:gd name="T78" fmla="*/ 3 w 244"/>
              <a:gd name="T79" fmla="*/ 399 h 487"/>
              <a:gd name="T80" fmla="*/ 9 w 244"/>
              <a:gd name="T81" fmla="*/ 419 h 487"/>
              <a:gd name="T82" fmla="*/ 19 w 244"/>
              <a:gd name="T83" fmla="*/ 438 h 487"/>
              <a:gd name="T84" fmla="*/ 33 w 244"/>
              <a:gd name="T85" fmla="*/ 455 h 487"/>
              <a:gd name="T86" fmla="*/ 50 w 244"/>
              <a:gd name="T87" fmla="*/ 469 h 487"/>
              <a:gd name="T88" fmla="*/ 68 w 244"/>
              <a:gd name="T89" fmla="*/ 479 h 487"/>
              <a:gd name="T90" fmla="*/ 89 w 244"/>
              <a:gd name="T91" fmla="*/ 485 h 487"/>
              <a:gd name="T92" fmla="*/ 111 w 244"/>
              <a:gd name="T93" fmla="*/ 487 h 487"/>
              <a:gd name="T94" fmla="*/ 237 w 244"/>
              <a:gd name="T95" fmla="*/ 486 h 487"/>
              <a:gd name="T96" fmla="*/ 242 w 244"/>
              <a:gd name="T97" fmla="*/ 482 h 487"/>
              <a:gd name="T98" fmla="*/ 244 w 244"/>
              <a:gd name="T99" fmla="*/ 472 h 487"/>
              <a:gd name="T100" fmla="*/ 244 w 244"/>
              <a:gd name="T101" fmla="*/ 464 h 487"/>
              <a:gd name="T102" fmla="*/ 244 w 244"/>
              <a:gd name="T103" fmla="*/ 453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7">
                <a:moveTo>
                  <a:pt x="244" y="451"/>
                </a:moveTo>
                <a:lnTo>
                  <a:pt x="243" y="447"/>
                </a:lnTo>
                <a:lnTo>
                  <a:pt x="243" y="445"/>
                </a:lnTo>
                <a:lnTo>
                  <a:pt x="243" y="443"/>
                </a:lnTo>
                <a:lnTo>
                  <a:pt x="241" y="442"/>
                </a:lnTo>
                <a:lnTo>
                  <a:pt x="238" y="441"/>
                </a:lnTo>
                <a:lnTo>
                  <a:pt x="238" y="440"/>
                </a:lnTo>
                <a:lnTo>
                  <a:pt x="237" y="439"/>
                </a:lnTo>
                <a:lnTo>
                  <a:pt x="234" y="439"/>
                </a:lnTo>
                <a:lnTo>
                  <a:pt x="230" y="439"/>
                </a:lnTo>
                <a:lnTo>
                  <a:pt x="229" y="439"/>
                </a:lnTo>
                <a:lnTo>
                  <a:pt x="111" y="439"/>
                </a:lnTo>
                <a:lnTo>
                  <a:pt x="104" y="438"/>
                </a:lnTo>
                <a:lnTo>
                  <a:pt x="99" y="438"/>
                </a:lnTo>
                <a:lnTo>
                  <a:pt x="92" y="436"/>
                </a:lnTo>
                <a:lnTo>
                  <a:pt x="87" y="433"/>
                </a:lnTo>
                <a:lnTo>
                  <a:pt x="81" y="431"/>
                </a:lnTo>
                <a:lnTo>
                  <a:pt x="77" y="428"/>
                </a:lnTo>
                <a:lnTo>
                  <a:pt x="72" y="425"/>
                </a:lnTo>
                <a:lnTo>
                  <a:pt x="67" y="420"/>
                </a:lnTo>
                <a:lnTo>
                  <a:pt x="63" y="416"/>
                </a:lnTo>
                <a:lnTo>
                  <a:pt x="60" y="411"/>
                </a:lnTo>
                <a:lnTo>
                  <a:pt x="57" y="406"/>
                </a:lnTo>
                <a:lnTo>
                  <a:pt x="54" y="401"/>
                </a:lnTo>
                <a:lnTo>
                  <a:pt x="52" y="396"/>
                </a:lnTo>
                <a:lnTo>
                  <a:pt x="50" y="389"/>
                </a:lnTo>
                <a:lnTo>
                  <a:pt x="50" y="384"/>
                </a:lnTo>
                <a:lnTo>
                  <a:pt x="49" y="377"/>
                </a:lnTo>
                <a:lnTo>
                  <a:pt x="49" y="110"/>
                </a:lnTo>
                <a:lnTo>
                  <a:pt x="50" y="103"/>
                </a:lnTo>
                <a:lnTo>
                  <a:pt x="50" y="98"/>
                </a:lnTo>
                <a:lnTo>
                  <a:pt x="52" y="92"/>
                </a:lnTo>
                <a:lnTo>
                  <a:pt x="54" y="87"/>
                </a:lnTo>
                <a:lnTo>
                  <a:pt x="57" y="81"/>
                </a:lnTo>
                <a:lnTo>
                  <a:pt x="60" y="76"/>
                </a:lnTo>
                <a:lnTo>
                  <a:pt x="63" y="72"/>
                </a:lnTo>
                <a:lnTo>
                  <a:pt x="67" y="66"/>
                </a:lnTo>
                <a:lnTo>
                  <a:pt x="72" y="62"/>
                </a:lnTo>
                <a:lnTo>
                  <a:pt x="77" y="59"/>
                </a:lnTo>
                <a:lnTo>
                  <a:pt x="81" y="56"/>
                </a:lnTo>
                <a:lnTo>
                  <a:pt x="87" y="53"/>
                </a:lnTo>
                <a:lnTo>
                  <a:pt x="92" y="51"/>
                </a:lnTo>
                <a:lnTo>
                  <a:pt x="99" y="50"/>
                </a:lnTo>
                <a:lnTo>
                  <a:pt x="104" y="49"/>
                </a:lnTo>
                <a:lnTo>
                  <a:pt x="111" y="49"/>
                </a:lnTo>
                <a:lnTo>
                  <a:pt x="233" y="49"/>
                </a:lnTo>
                <a:lnTo>
                  <a:pt x="237" y="48"/>
                </a:lnTo>
                <a:lnTo>
                  <a:pt x="240" y="47"/>
                </a:lnTo>
                <a:lnTo>
                  <a:pt x="242" y="44"/>
                </a:lnTo>
                <a:lnTo>
                  <a:pt x="243" y="39"/>
                </a:lnTo>
                <a:lnTo>
                  <a:pt x="244" y="34"/>
                </a:lnTo>
                <a:lnTo>
                  <a:pt x="244" y="30"/>
                </a:lnTo>
                <a:lnTo>
                  <a:pt x="244" y="25"/>
                </a:lnTo>
                <a:lnTo>
                  <a:pt x="244" y="20"/>
                </a:lnTo>
                <a:lnTo>
                  <a:pt x="244" y="15"/>
                </a:lnTo>
                <a:lnTo>
                  <a:pt x="244" y="12"/>
                </a:lnTo>
                <a:lnTo>
                  <a:pt x="243" y="8"/>
                </a:lnTo>
                <a:lnTo>
                  <a:pt x="240" y="4"/>
                </a:lnTo>
                <a:lnTo>
                  <a:pt x="237" y="2"/>
                </a:lnTo>
                <a:lnTo>
                  <a:pt x="233" y="0"/>
                </a:lnTo>
                <a:lnTo>
                  <a:pt x="111" y="0"/>
                </a:lnTo>
                <a:lnTo>
                  <a:pt x="99" y="0"/>
                </a:lnTo>
                <a:lnTo>
                  <a:pt x="89" y="3"/>
                </a:lnTo>
                <a:lnTo>
                  <a:pt x="78" y="5"/>
                </a:lnTo>
                <a:lnTo>
                  <a:pt x="68" y="8"/>
                </a:lnTo>
                <a:lnTo>
                  <a:pt x="59" y="12"/>
                </a:lnTo>
                <a:lnTo>
                  <a:pt x="50" y="18"/>
                </a:lnTo>
                <a:lnTo>
                  <a:pt x="41" y="25"/>
                </a:lnTo>
                <a:lnTo>
                  <a:pt x="33" y="32"/>
                </a:lnTo>
                <a:lnTo>
                  <a:pt x="25" y="40"/>
                </a:lnTo>
                <a:lnTo>
                  <a:pt x="19" y="49"/>
                </a:lnTo>
                <a:lnTo>
                  <a:pt x="13" y="59"/>
                </a:lnTo>
                <a:lnTo>
                  <a:pt x="9" y="67"/>
                </a:lnTo>
                <a:lnTo>
                  <a:pt x="5" y="77"/>
                </a:lnTo>
                <a:lnTo>
                  <a:pt x="3" y="88"/>
                </a:lnTo>
                <a:lnTo>
                  <a:pt x="1" y="99"/>
                </a:lnTo>
                <a:lnTo>
                  <a:pt x="0" y="110"/>
                </a:lnTo>
                <a:lnTo>
                  <a:pt x="0" y="377"/>
                </a:lnTo>
                <a:lnTo>
                  <a:pt x="1" y="389"/>
                </a:lnTo>
                <a:lnTo>
                  <a:pt x="3" y="399"/>
                </a:lnTo>
                <a:lnTo>
                  <a:pt x="5" y="410"/>
                </a:lnTo>
                <a:lnTo>
                  <a:pt x="9" y="419"/>
                </a:lnTo>
                <a:lnTo>
                  <a:pt x="13" y="429"/>
                </a:lnTo>
                <a:lnTo>
                  <a:pt x="19" y="438"/>
                </a:lnTo>
                <a:lnTo>
                  <a:pt x="25" y="446"/>
                </a:lnTo>
                <a:lnTo>
                  <a:pt x="33" y="455"/>
                </a:lnTo>
                <a:lnTo>
                  <a:pt x="41" y="463"/>
                </a:lnTo>
                <a:lnTo>
                  <a:pt x="50" y="469"/>
                </a:lnTo>
                <a:lnTo>
                  <a:pt x="59" y="474"/>
                </a:lnTo>
                <a:lnTo>
                  <a:pt x="68" y="479"/>
                </a:lnTo>
                <a:lnTo>
                  <a:pt x="78" y="483"/>
                </a:lnTo>
                <a:lnTo>
                  <a:pt x="89" y="485"/>
                </a:lnTo>
                <a:lnTo>
                  <a:pt x="99" y="486"/>
                </a:lnTo>
                <a:lnTo>
                  <a:pt x="111" y="487"/>
                </a:lnTo>
                <a:lnTo>
                  <a:pt x="233" y="487"/>
                </a:lnTo>
                <a:lnTo>
                  <a:pt x="237" y="486"/>
                </a:lnTo>
                <a:lnTo>
                  <a:pt x="240" y="484"/>
                </a:lnTo>
                <a:lnTo>
                  <a:pt x="242" y="482"/>
                </a:lnTo>
                <a:lnTo>
                  <a:pt x="243" y="478"/>
                </a:lnTo>
                <a:lnTo>
                  <a:pt x="244" y="472"/>
                </a:lnTo>
                <a:lnTo>
                  <a:pt x="244" y="468"/>
                </a:lnTo>
                <a:lnTo>
                  <a:pt x="244" y="464"/>
                </a:lnTo>
                <a:lnTo>
                  <a:pt x="244" y="458"/>
                </a:lnTo>
                <a:lnTo>
                  <a:pt x="244" y="453"/>
                </a:lnTo>
                <a:lnTo>
                  <a:pt x="244" y="451"/>
                </a:lnTo>
                <a:close/>
              </a:path>
            </a:pathLst>
          </a:custGeom>
          <a:solidFill>
            <a:srgbClr val="193768"/>
          </a:solidFill>
          <a:ln>
            <a:noFill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32" name="Freeform 85">
            <a:extLst>
              <a:ext uri="{FF2B5EF4-FFF2-40B4-BE49-F238E27FC236}">
                <a16:creationId xmlns:a16="http://schemas.microsoft.com/office/drawing/2014/main" id="{04C66D35-C404-0249-AE94-7CD12F9B5E2C}"/>
              </a:ext>
            </a:extLst>
          </p:cNvPr>
          <p:cNvSpPr>
            <a:spLocks/>
          </p:cNvSpPr>
          <p:nvPr/>
        </p:nvSpPr>
        <p:spPr bwMode="auto">
          <a:xfrm>
            <a:off x="612878" y="1736722"/>
            <a:ext cx="255101" cy="261904"/>
          </a:xfrm>
          <a:custGeom>
            <a:avLst/>
            <a:gdLst>
              <a:gd name="T0" fmla="*/ 443 w 451"/>
              <a:gd name="T1" fmla="*/ 214 h 462"/>
              <a:gd name="T2" fmla="*/ 236 w 451"/>
              <a:gd name="T3" fmla="*/ 8 h 462"/>
              <a:gd name="T4" fmla="*/ 232 w 451"/>
              <a:gd name="T5" fmla="*/ 5 h 462"/>
              <a:gd name="T6" fmla="*/ 228 w 451"/>
              <a:gd name="T7" fmla="*/ 3 h 462"/>
              <a:gd name="T8" fmla="*/ 224 w 451"/>
              <a:gd name="T9" fmla="*/ 0 h 462"/>
              <a:gd name="T10" fmla="*/ 220 w 451"/>
              <a:gd name="T11" fmla="*/ 0 h 462"/>
              <a:gd name="T12" fmla="*/ 214 w 451"/>
              <a:gd name="T13" fmla="*/ 0 h 462"/>
              <a:gd name="T14" fmla="*/ 210 w 451"/>
              <a:gd name="T15" fmla="*/ 3 h 462"/>
              <a:gd name="T16" fmla="*/ 205 w 451"/>
              <a:gd name="T17" fmla="*/ 5 h 462"/>
              <a:gd name="T18" fmla="*/ 202 w 451"/>
              <a:gd name="T19" fmla="*/ 8 h 462"/>
              <a:gd name="T20" fmla="*/ 199 w 451"/>
              <a:gd name="T21" fmla="*/ 11 h 462"/>
              <a:gd name="T22" fmla="*/ 197 w 451"/>
              <a:gd name="T23" fmla="*/ 15 h 462"/>
              <a:gd name="T24" fmla="*/ 195 w 451"/>
              <a:gd name="T25" fmla="*/ 20 h 462"/>
              <a:gd name="T26" fmla="*/ 195 w 451"/>
              <a:gd name="T27" fmla="*/ 25 h 462"/>
              <a:gd name="T28" fmla="*/ 195 w 451"/>
              <a:gd name="T29" fmla="*/ 134 h 462"/>
              <a:gd name="T30" fmla="*/ 24 w 451"/>
              <a:gd name="T31" fmla="*/ 134 h 462"/>
              <a:gd name="T32" fmla="*/ 20 w 451"/>
              <a:gd name="T33" fmla="*/ 134 h 462"/>
              <a:gd name="T34" fmla="*/ 15 w 451"/>
              <a:gd name="T35" fmla="*/ 136 h 462"/>
              <a:gd name="T36" fmla="*/ 11 w 451"/>
              <a:gd name="T37" fmla="*/ 139 h 462"/>
              <a:gd name="T38" fmla="*/ 7 w 451"/>
              <a:gd name="T39" fmla="*/ 142 h 462"/>
              <a:gd name="T40" fmla="*/ 4 w 451"/>
              <a:gd name="T41" fmla="*/ 145 h 462"/>
              <a:gd name="T42" fmla="*/ 1 w 451"/>
              <a:gd name="T43" fmla="*/ 149 h 462"/>
              <a:gd name="T44" fmla="*/ 0 w 451"/>
              <a:gd name="T45" fmla="*/ 154 h 462"/>
              <a:gd name="T46" fmla="*/ 0 w 451"/>
              <a:gd name="T47" fmla="*/ 159 h 462"/>
              <a:gd name="T48" fmla="*/ 0 w 451"/>
              <a:gd name="T49" fmla="*/ 305 h 462"/>
              <a:gd name="T50" fmla="*/ 0 w 451"/>
              <a:gd name="T51" fmla="*/ 309 h 462"/>
              <a:gd name="T52" fmla="*/ 1 w 451"/>
              <a:gd name="T53" fmla="*/ 313 h 462"/>
              <a:gd name="T54" fmla="*/ 4 w 451"/>
              <a:gd name="T55" fmla="*/ 318 h 462"/>
              <a:gd name="T56" fmla="*/ 7 w 451"/>
              <a:gd name="T57" fmla="*/ 322 h 462"/>
              <a:gd name="T58" fmla="*/ 11 w 451"/>
              <a:gd name="T59" fmla="*/ 325 h 462"/>
              <a:gd name="T60" fmla="*/ 15 w 451"/>
              <a:gd name="T61" fmla="*/ 328 h 462"/>
              <a:gd name="T62" fmla="*/ 20 w 451"/>
              <a:gd name="T63" fmla="*/ 329 h 462"/>
              <a:gd name="T64" fmla="*/ 24 w 451"/>
              <a:gd name="T65" fmla="*/ 329 h 462"/>
              <a:gd name="T66" fmla="*/ 195 w 451"/>
              <a:gd name="T67" fmla="*/ 329 h 462"/>
              <a:gd name="T68" fmla="*/ 195 w 451"/>
              <a:gd name="T69" fmla="*/ 439 h 462"/>
              <a:gd name="T70" fmla="*/ 195 w 451"/>
              <a:gd name="T71" fmla="*/ 443 h 462"/>
              <a:gd name="T72" fmla="*/ 197 w 451"/>
              <a:gd name="T73" fmla="*/ 447 h 462"/>
              <a:gd name="T74" fmla="*/ 199 w 451"/>
              <a:gd name="T75" fmla="*/ 452 h 462"/>
              <a:gd name="T76" fmla="*/ 202 w 451"/>
              <a:gd name="T77" fmla="*/ 456 h 462"/>
              <a:gd name="T78" fmla="*/ 205 w 451"/>
              <a:gd name="T79" fmla="*/ 459 h 462"/>
              <a:gd name="T80" fmla="*/ 210 w 451"/>
              <a:gd name="T81" fmla="*/ 461 h 462"/>
              <a:gd name="T82" fmla="*/ 214 w 451"/>
              <a:gd name="T83" fmla="*/ 462 h 462"/>
              <a:gd name="T84" fmla="*/ 220 w 451"/>
              <a:gd name="T85" fmla="*/ 462 h 462"/>
              <a:gd name="T86" fmla="*/ 224 w 451"/>
              <a:gd name="T87" fmla="*/ 462 h 462"/>
              <a:gd name="T88" fmla="*/ 228 w 451"/>
              <a:gd name="T89" fmla="*/ 461 h 462"/>
              <a:gd name="T90" fmla="*/ 232 w 451"/>
              <a:gd name="T91" fmla="*/ 459 h 462"/>
              <a:gd name="T92" fmla="*/ 236 w 451"/>
              <a:gd name="T93" fmla="*/ 456 h 462"/>
              <a:gd name="T94" fmla="*/ 443 w 451"/>
              <a:gd name="T95" fmla="*/ 249 h 462"/>
              <a:gd name="T96" fmla="*/ 446 w 451"/>
              <a:gd name="T97" fmla="*/ 245 h 462"/>
              <a:gd name="T98" fmla="*/ 448 w 451"/>
              <a:gd name="T99" fmla="*/ 241 h 462"/>
              <a:gd name="T100" fmla="*/ 450 w 451"/>
              <a:gd name="T101" fmla="*/ 237 h 462"/>
              <a:gd name="T102" fmla="*/ 451 w 451"/>
              <a:gd name="T103" fmla="*/ 231 h 462"/>
              <a:gd name="T104" fmla="*/ 450 w 451"/>
              <a:gd name="T105" fmla="*/ 227 h 462"/>
              <a:gd name="T106" fmla="*/ 448 w 451"/>
              <a:gd name="T107" fmla="*/ 223 h 462"/>
              <a:gd name="T108" fmla="*/ 446 w 451"/>
              <a:gd name="T109" fmla="*/ 218 h 462"/>
              <a:gd name="T110" fmla="*/ 443 w 451"/>
              <a:gd name="T111" fmla="*/ 21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51" h="462">
                <a:moveTo>
                  <a:pt x="443" y="214"/>
                </a:moveTo>
                <a:lnTo>
                  <a:pt x="236" y="8"/>
                </a:lnTo>
                <a:lnTo>
                  <a:pt x="232" y="5"/>
                </a:lnTo>
                <a:lnTo>
                  <a:pt x="228" y="3"/>
                </a:lnTo>
                <a:lnTo>
                  <a:pt x="224" y="0"/>
                </a:lnTo>
                <a:lnTo>
                  <a:pt x="220" y="0"/>
                </a:lnTo>
                <a:lnTo>
                  <a:pt x="214" y="0"/>
                </a:lnTo>
                <a:lnTo>
                  <a:pt x="210" y="3"/>
                </a:lnTo>
                <a:lnTo>
                  <a:pt x="205" y="5"/>
                </a:lnTo>
                <a:lnTo>
                  <a:pt x="202" y="8"/>
                </a:lnTo>
                <a:lnTo>
                  <a:pt x="199" y="11"/>
                </a:lnTo>
                <a:lnTo>
                  <a:pt x="197" y="15"/>
                </a:lnTo>
                <a:lnTo>
                  <a:pt x="195" y="20"/>
                </a:lnTo>
                <a:lnTo>
                  <a:pt x="195" y="25"/>
                </a:lnTo>
                <a:lnTo>
                  <a:pt x="195" y="134"/>
                </a:lnTo>
                <a:lnTo>
                  <a:pt x="24" y="134"/>
                </a:lnTo>
                <a:lnTo>
                  <a:pt x="20" y="134"/>
                </a:lnTo>
                <a:lnTo>
                  <a:pt x="15" y="136"/>
                </a:lnTo>
                <a:lnTo>
                  <a:pt x="11" y="139"/>
                </a:lnTo>
                <a:lnTo>
                  <a:pt x="7" y="142"/>
                </a:lnTo>
                <a:lnTo>
                  <a:pt x="4" y="145"/>
                </a:lnTo>
                <a:lnTo>
                  <a:pt x="1" y="149"/>
                </a:lnTo>
                <a:lnTo>
                  <a:pt x="0" y="154"/>
                </a:lnTo>
                <a:lnTo>
                  <a:pt x="0" y="159"/>
                </a:lnTo>
                <a:lnTo>
                  <a:pt x="0" y="305"/>
                </a:lnTo>
                <a:lnTo>
                  <a:pt x="0" y="309"/>
                </a:lnTo>
                <a:lnTo>
                  <a:pt x="1" y="313"/>
                </a:lnTo>
                <a:lnTo>
                  <a:pt x="4" y="318"/>
                </a:lnTo>
                <a:lnTo>
                  <a:pt x="7" y="322"/>
                </a:lnTo>
                <a:lnTo>
                  <a:pt x="11" y="325"/>
                </a:lnTo>
                <a:lnTo>
                  <a:pt x="15" y="328"/>
                </a:lnTo>
                <a:lnTo>
                  <a:pt x="20" y="329"/>
                </a:lnTo>
                <a:lnTo>
                  <a:pt x="24" y="329"/>
                </a:lnTo>
                <a:lnTo>
                  <a:pt x="195" y="329"/>
                </a:lnTo>
                <a:lnTo>
                  <a:pt x="195" y="439"/>
                </a:lnTo>
                <a:lnTo>
                  <a:pt x="195" y="443"/>
                </a:lnTo>
                <a:lnTo>
                  <a:pt x="197" y="447"/>
                </a:lnTo>
                <a:lnTo>
                  <a:pt x="199" y="452"/>
                </a:lnTo>
                <a:lnTo>
                  <a:pt x="202" y="456"/>
                </a:lnTo>
                <a:lnTo>
                  <a:pt x="205" y="459"/>
                </a:lnTo>
                <a:lnTo>
                  <a:pt x="210" y="461"/>
                </a:lnTo>
                <a:lnTo>
                  <a:pt x="214" y="462"/>
                </a:lnTo>
                <a:lnTo>
                  <a:pt x="220" y="462"/>
                </a:lnTo>
                <a:lnTo>
                  <a:pt x="224" y="462"/>
                </a:lnTo>
                <a:lnTo>
                  <a:pt x="228" y="461"/>
                </a:lnTo>
                <a:lnTo>
                  <a:pt x="232" y="459"/>
                </a:lnTo>
                <a:lnTo>
                  <a:pt x="236" y="456"/>
                </a:lnTo>
                <a:lnTo>
                  <a:pt x="443" y="249"/>
                </a:lnTo>
                <a:lnTo>
                  <a:pt x="446" y="245"/>
                </a:lnTo>
                <a:lnTo>
                  <a:pt x="448" y="241"/>
                </a:lnTo>
                <a:lnTo>
                  <a:pt x="450" y="237"/>
                </a:lnTo>
                <a:lnTo>
                  <a:pt x="451" y="231"/>
                </a:lnTo>
                <a:lnTo>
                  <a:pt x="450" y="227"/>
                </a:lnTo>
                <a:lnTo>
                  <a:pt x="448" y="223"/>
                </a:lnTo>
                <a:lnTo>
                  <a:pt x="446" y="218"/>
                </a:lnTo>
                <a:lnTo>
                  <a:pt x="443" y="214"/>
                </a:lnTo>
                <a:close/>
              </a:path>
            </a:pathLst>
          </a:custGeom>
          <a:solidFill>
            <a:srgbClr val="193768"/>
          </a:solidFill>
          <a:ln>
            <a:noFill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973C82E4-8E6E-5C49-B9B9-A43C6673402E}"/>
              </a:ext>
            </a:extLst>
          </p:cNvPr>
          <p:cNvCxnSpPr>
            <a:cxnSpLocks/>
          </p:cNvCxnSpPr>
          <p:nvPr/>
        </p:nvCxnSpPr>
        <p:spPr>
          <a:xfrm>
            <a:off x="712664" y="2545065"/>
            <a:ext cx="2049203" cy="11749"/>
          </a:xfrm>
          <a:prstGeom prst="line">
            <a:avLst/>
          </a:prstGeom>
          <a:ln w="38100">
            <a:solidFill>
              <a:srgbClr val="0056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9C4277DF-1FF5-8A47-A118-F132FCCBA6DE}"/>
              </a:ext>
            </a:extLst>
          </p:cNvPr>
          <p:cNvSpPr/>
          <p:nvPr/>
        </p:nvSpPr>
        <p:spPr>
          <a:xfrm>
            <a:off x="712664" y="2797737"/>
            <a:ext cx="2048606" cy="868491"/>
          </a:xfrm>
          <a:prstGeom prst="rect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0C043C7-2759-0646-82C0-1E03BF89C783}"/>
              </a:ext>
            </a:extLst>
          </p:cNvPr>
          <p:cNvSpPr txBox="1"/>
          <p:nvPr/>
        </p:nvSpPr>
        <p:spPr>
          <a:xfrm>
            <a:off x="1194388" y="2811319"/>
            <a:ext cx="10647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GT" sz="1300" b="1" dirty="0">
                <a:solidFill>
                  <a:srgbClr val="002060"/>
                </a:solidFill>
                <a:latin typeface="Montserrat" pitchFamily="2" charset="77"/>
              </a:rPr>
              <a:t>Ejecutado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9FE454D8-1A1D-484A-844D-601DC59DECAD}"/>
              </a:ext>
            </a:extLst>
          </p:cNvPr>
          <p:cNvSpPr txBox="1"/>
          <p:nvPr/>
        </p:nvSpPr>
        <p:spPr>
          <a:xfrm>
            <a:off x="649048" y="3059980"/>
            <a:ext cx="2093843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GT" sz="3000" b="1" dirty="0">
                <a:solidFill>
                  <a:srgbClr val="00568B"/>
                </a:solidFill>
                <a:latin typeface="Helvetica" pitchFamily="2" charset="0"/>
              </a:rPr>
              <a:t>30,555.40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6CB58BBC-C19D-7044-9FCB-EB4EFD4F1E42}"/>
              </a:ext>
            </a:extLst>
          </p:cNvPr>
          <p:cNvCxnSpPr>
            <a:cxnSpLocks/>
          </p:cNvCxnSpPr>
          <p:nvPr/>
        </p:nvCxnSpPr>
        <p:spPr>
          <a:xfrm>
            <a:off x="712066" y="3555641"/>
            <a:ext cx="2049203" cy="11749"/>
          </a:xfrm>
          <a:prstGeom prst="line">
            <a:avLst/>
          </a:prstGeom>
          <a:ln w="38100">
            <a:solidFill>
              <a:srgbClr val="0056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84">
            <a:extLst>
              <a:ext uri="{FF2B5EF4-FFF2-40B4-BE49-F238E27FC236}">
                <a16:creationId xmlns:a16="http://schemas.microsoft.com/office/drawing/2014/main" id="{C6513180-4DB1-514D-975F-C9C854AD23D0}"/>
              </a:ext>
            </a:extLst>
          </p:cNvPr>
          <p:cNvSpPr>
            <a:spLocks/>
          </p:cNvSpPr>
          <p:nvPr/>
        </p:nvSpPr>
        <p:spPr bwMode="auto">
          <a:xfrm>
            <a:off x="508582" y="2806740"/>
            <a:ext cx="137755" cy="277211"/>
          </a:xfrm>
          <a:custGeom>
            <a:avLst/>
            <a:gdLst>
              <a:gd name="T0" fmla="*/ 243 w 244"/>
              <a:gd name="T1" fmla="*/ 447 h 487"/>
              <a:gd name="T2" fmla="*/ 243 w 244"/>
              <a:gd name="T3" fmla="*/ 443 h 487"/>
              <a:gd name="T4" fmla="*/ 238 w 244"/>
              <a:gd name="T5" fmla="*/ 441 h 487"/>
              <a:gd name="T6" fmla="*/ 237 w 244"/>
              <a:gd name="T7" fmla="*/ 439 h 487"/>
              <a:gd name="T8" fmla="*/ 230 w 244"/>
              <a:gd name="T9" fmla="*/ 439 h 487"/>
              <a:gd name="T10" fmla="*/ 111 w 244"/>
              <a:gd name="T11" fmla="*/ 439 h 487"/>
              <a:gd name="T12" fmla="*/ 99 w 244"/>
              <a:gd name="T13" fmla="*/ 438 h 487"/>
              <a:gd name="T14" fmla="*/ 87 w 244"/>
              <a:gd name="T15" fmla="*/ 433 h 487"/>
              <a:gd name="T16" fmla="*/ 77 w 244"/>
              <a:gd name="T17" fmla="*/ 428 h 487"/>
              <a:gd name="T18" fmla="*/ 67 w 244"/>
              <a:gd name="T19" fmla="*/ 420 h 487"/>
              <a:gd name="T20" fmla="*/ 60 w 244"/>
              <a:gd name="T21" fmla="*/ 411 h 487"/>
              <a:gd name="T22" fmla="*/ 54 w 244"/>
              <a:gd name="T23" fmla="*/ 401 h 487"/>
              <a:gd name="T24" fmla="*/ 50 w 244"/>
              <a:gd name="T25" fmla="*/ 389 h 487"/>
              <a:gd name="T26" fmla="*/ 49 w 244"/>
              <a:gd name="T27" fmla="*/ 377 h 487"/>
              <a:gd name="T28" fmla="*/ 50 w 244"/>
              <a:gd name="T29" fmla="*/ 103 h 487"/>
              <a:gd name="T30" fmla="*/ 52 w 244"/>
              <a:gd name="T31" fmla="*/ 92 h 487"/>
              <a:gd name="T32" fmla="*/ 57 w 244"/>
              <a:gd name="T33" fmla="*/ 81 h 487"/>
              <a:gd name="T34" fmla="*/ 63 w 244"/>
              <a:gd name="T35" fmla="*/ 72 h 487"/>
              <a:gd name="T36" fmla="*/ 72 w 244"/>
              <a:gd name="T37" fmla="*/ 62 h 487"/>
              <a:gd name="T38" fmla="*/ 81 w 244"/>
              <a:gd name="T39" fmla="*/ 56 h 487"/>
              <a:gd name="T40" fmla="*/ 92 w 244"/>
              <a:gd name="T41" fmla="*/ 51 h 487"/>
              <a:gd name="T42" fmla="*/ 104 w 244"/>
              <a:gd name="T43" fmla="*/ 49 h 487"/>
              <a:gd name="T44" fmla="*/ 233 w 244"/>
              <a:gd name="T45" fmla="*/ 49 h 487"/>
              <a:gd name="T46" fmla="*/ 240 w 244"/>
              <a:gd name="T47" fmla="*/ 47 h 487"/>
              <a:gd name="T48" fmla="*/ 243 w 244"/>
              <a:gd name="T49" fmla="*/ 39 h 487"/>
              <a:gd name="T50" fmla="*/ 244 w 244"/>
              <a:gd name="T51" fmla="*/ 30 h 487"/>
              <a:gd name="T52" fmla="*/ 244 w 244"/>
              <a:gd name="T53" fmla="*/ 20 h 487"/>
              <a:gd name="T54" fmla="*/ 244 w 244"/>
              <a:gd name="T55" fmla="*/ 12 h 487"/>
              <a:gd name="T56" fmla="*/ 240 w 244"/>
              <a:gd name="T57" fmla="*/ 4 h 487"/>
              <a:gd name="T58" fmla="*/ 233 w 244"/>
              <a:gd name="T59" fmla="*/ 0 h 487"/>
              <a:gd name="T60" fmla="*/ 99 w 244"/>
              <a:gd name="T61" fmla="*/ 0 h 487"/>
              <a:gd name="T62" fmla="*/ 78 w 244"/>
              <a:gd name="T63" fmla="*/ 5 h 487"/>
              <a:gd name="T64" fmla="*/ 59 w 244"/>
              <a:gd name="T65" fmla="*/ 12 h 487"/>
              <a:gd name="T66" fmla="*/ 41 w 244"/>
              <a:gd name="T67" fmla="*/ 25 h 487"/>
              <a:gd name="T68" fmla="*/ 25 w 244"/>
              <a:gd name="T69" fmla="*/ 40 h 487"/>
              <a:gd name="T70" fmla="*/ 13 w 244"/>
              <a:gd name="T71" fmla="*/ 59 h 487"/>
              <a:gd name="T72" fmla="*/ 5 w 244"/>
              <a:gd name="T73" fmla="*/ 77 h 487"/>
              <a:gd name="T74" fmla="*/ 1 w 244"/>
              <a:gd name="T75" fmla="*/ 99 h 487"/>
              <a:gd name="T76" fmla="*/ 0 w 244"/>
              <a:gd name="T77" fmla="*/ 377 h 487"/>
              <a:gd name="T78" fmla="*/ 3 w 244"/>
              <a:gd name="T79" fmla="*/ 399 h 487"/>
              <a:gd name="T80" fmla="*/ 9 w 244"/>
              <a:gd name="T81" fmla="*/ 419 h 487"/>
              <a:gd name="T82" fmla="*/ 19 w 244"/>
              <a:gd name="T83" fmla="*/ 438 h 487"/>
              <a:gd name="T84" fmla="*/ 33 w 244"/>
              <a:gd name="T85" fmla="*/ 455 h 487"/>
              <a:gd name="T86" fmla="*/ 50 w 244"/>
              <a:gd name="T87" fmla="*/ 469 h 487"/>
              <a:gd name="T88" fmla="*/ 68 w 244"/>
              <a:gd name="T89" fmla="*/ 479 h 487"/>
              <a:gd name="T90" fmla="*/ 89 w 244"/>
              <a:gd name="T91" fmla="*/ 485 h 487"/>
              <a:gd name="T92" fmla="*/ 111 w 244"/>
              <a:gd name="T93" fmla="*/ 487 h 487"/>
              <a:gd name="T94" fmla="*/ 237 w 244"/>
              <a:gd name="T95" fmla="*/ 486 h 487"/>
              <a:gd name="T96" fmla="*/ 242 w 244"/>
              <a:gd name="T97" fmla="*/ 482 h 487"/>
              <a:gd name="T98" fmla="*/ 244 w 244"/>
              <a:gd name="T99" fmla="*/ 472 h 487"/>
              <a:gd name="T100" fmla="*/ 244 w 244"/>
              <a:gd name="T101" fmla="*/ 464 h 487"/>
              <a:gd name="T102" fmla="*/ 244 w 244"/>
              <a:gd name="T103" fmla="*/ 453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7">
                <a:moveTo>
                  <a:pt x="244" y="451"/>
                </a:moveTo>
                <a:lnTo>
                  <a:pt x="243" y="447"/>
                </a:lnTo>
                <a:lnTo>
                  <a:pt x="243" y="445"/>
                </a:lnTo>
                <a:lnTo>
                  <a:pt x="243" y="443"/>
                </a:lnTo>
                <a:lnTo>
                  <a:pt x="241" y="442"/>
                </a:lnTo>
                <a:lnTo>
                  <a:pt x="238" y="441"/>
                </a:lnTo>
                <a:lnTo>
                  <a:pt x="238" y="440"/>
                </a:lnTo>
                <a:lnTo>
                  <a:pt x="237" y="439"/>
                </a:lnTo>
                <a:lnTo>
                  <a:pt x="234" y="439"/>
                </a:lnTo>
                <a:lnTo>
                  <a:pt x="230" y="439"/>
                </a:lnTo>
                <a:lnTo>
                  <a:pt x="229" y="439"/>
                </a:lnTo>
                <a:lnTo>
                  <a:pt x="111" y="439"/>
                </a:lnTo>
                <a:lnTo>
                  <a:pt x="104" y="438"/>
                </a:lnTo>
                <a:lnTo>
                  <a:pt x="99" y="438"/>
                </a:lnTo>
                <a:lnTo>
                  <a:pt x="92" y="436"/>
                </a:lnTo>
                <a:lnTo>
                  <a:pt x="87" y="433"/>
                </a:lnTo>
                <a:lnTo>
                  <a:pt x="81" y="431"/>
                </a:lnTo>
                <a:lnTo>
                  <a:pt x="77" y="428"/>
                </a:lnTo>
                <a:lnTo>
                  <a:pt x="72" y="425"/>
                </a:lnTo>
                <a:lnTo>
                  <a:pt x="67" y="420"/>
                </a:lnTo>
                <a:lnTo>
                  <a:pt x="63" y="416"/>
                </a:lnTo>
                <a:lnTo>
                  <a:pt x="60" y="411"/>
                </a:lnTo>
                <a:lnTo>
                  <a:pt x="57" y="406"/>
                </a:lnTo>
                <a:lnTo>
                  <a:pt x="54" y="401"/>
                </a:lnTo>
                <a:lnTo>
                  <a:pt x="52" y="396"/>
                </a:lnTo>
                <a:lnTo>
                  <a:pt x="50" y="389"/>
                </a:lnTo>
                <a:lnTo>
                  <a:pt x="50" y="384"/>
                </a:lnTo>
                <a:lnTo>
                  <a:pt x="49" y="377"/>
                </a:lnTo>
                <a:lnTo>
                  <a:pt x="49" y="110"/>
                </a:lnTo>
                <a:lnTo>
                  <a:pt x="50" y="103"/>
                </a:lnTo>
                <a:lnTo>
                  <a:pt x="50" y="98"/>
                </a:lnTo>
                <a:lnTo>
                  <a:pt x="52" y="92"/>
                </a:lnTo>
                <a:lnTo>
                  <a:pt x="54" y="87"/>
                </a:lnTo>
                <a:lnTo>
                  <a:pt x="57" y="81"/>
                </a:lnTo>
                <a:lnTo>
                  <a:pt x="60" y="76"/>
                </a:lnTo>
                <a:lnTo>
                  <a:pt x="63" y="72"/>
                </a:lnTo>
                <a:lnTo>
                  <a:pt x="67" y="66"/>
                </a:lnTo>
                <a:lnTo>
                  <a:pt x="72" y="62"/>
                </a:lnTo>
                <a:lnTo>
                  <a:pt x="77" y="59"/>
                </a:lnTo>
                <a:lnTo>
                  <a:pt x="81" y="56"/>
                </a:lnTo>
                <a:lnTo>
                  <a:pt x="87" y="53"/>
                </a:lnTo>
                <a:lnTo>
                  <a:pt x="92" y="51"/>
                </a:lnTo>
                <a:lnTo>
                  <a:pt x="99" y="50"/>
                </a:lnTo>
                <a:lnTo>
                  <a:pt x="104" y="49"/>
                </a:lnTo>
                <a:lnTo>
                  <a:pt x="111" y="49"/>
                </a:lnTo>
                <a:lnTo>
                  <a:pt x="233" y="49"/>
                </a:lnTo>
                <a:lnTo>
                  <a:pt x="237" y="48"/>
                </a:lnTo>
                <a:lnTo>
                  <a:pt x="240" y="47"/>
                </a:lnTo>
                <a:lnTo>
                  <a:pt x="242" y="44"/>
                </a:lnTo>
                <a:lnTo>
                  <a:pt x="243" y="39"/>
                </a:lnTo>
                <a:lnTo>
                  <a:pt x="244" y="34"/>
                </a:lnTo>
                <a:lnTo>
                  <a:pt x="244" y="30"/>
                </a:lnTo>
                <a:lnTo>
                  <a:pt x="244" y="25"/>
                </a:lnTo>
                <a:lnTo>
                  <a:pt x="244" y="20"/>
                </a:lnTo>
                <a:lnTo>
                  <a:pt x="244" y="15"/>
                </a:lnTo>
                <a:lnTo>
                  <a:pt x="244" y="12"/>
                </a:lnTo>
                <a:lnTo>
                  <a:pt x="243" y="8"/>
                </a:lnTo>
                <a:lnTo>
                  <a:pt x="240" y="4"/>
                </a:lnTo>
                <a:lnTo>
                  <a:pt x="237" y="2"/>
                </a:lnTo>
                <a:lnTo>
                  <a:pt x="233" y="0"/>
                </a:lnTo>
                <a:lnTo>
                  <a:pt x="111" y="0"/>
                </a:lnTo>
                <a:lnTo>
                  <a:pt x="99" y="0"/>
                </a:lnTo>
                <a:lnTo>
                  <a:pt x="89" y="3"/>
                </a:lnTo>
                <a:lnTo>
                  <a:pt x="78" y="5"/>
                </a:lnTo>
                <a:lnTo>
                  <a:pt x="68" y="8"/>
                </a:lnTo>
                <a:lnTo>
                  <a:pt x="59" y="12"/>
                </a:lnTo>
                <a:lnTo>
                  <a:pt x="50" y="18"/>
                </a:lnTo>
                <a:lnTo>
                  <a:pt x="41" y="25"/>
                </a:lnTo>
                <a:lnTo>
                  <a:pt x="33" y="32"/>
                </a:lnTo>
                <a:lnTo>
                  <a:pt x="25" y="40"/>
                </a:lnTo>
                <a:lnTo>
                  <a:pt x="19" y="49"/>
                </a:lnTo>
                <a:lnTo>
                  <a:pt x="13" y="59"/>
                </a:lnTo>
                <a:lnTo>
                  <a:pt x="9" y="67"/>
                </a:lnTo>
                <a:lnTo>
                  <a:pt x="5" y="77"/>
                </a:lnTo>
                <a:lnTo>
                  <a:pt x="3" y="88"/>
                </a:lnTo>
                <a:lnTo>
                  <a:pt x="1" y="99"/>
                </a:lnTo>
                <a:lnTo>
                  <a:pt x="0" y="110"/>
                </a:lnTo>
                <a:lnTo>
                  <a:pt x="0" y="377"/>
                </a:lnTo>
                <a:lnTo>
                  <a:pt x="1" y="389"/>
                </a:lnTo>
                <a:lnTo>
                  <a:pt x="3" y="399"/>
                </a:lnTo>
                <a:lnTo>
                  <a:pt x="5" y="410"/>
                </a:lnTo>
                <a:lnTo>
                  <a:pt x="9" y="419"/>
                </a:lnTo>
                <a:lnTo>
                  <a:pt x="13" y="429"/>
                </a:lnTo>
                <a:lnTo>
                  <a:pt x="19" y="438"/>
                </a:lnTo>
                <a:lnTo>
                  <a:pt x="25" y="446"/>
                </a:lnTo>
                <a:lnTo>
                  <a:pt x="33" y="455"/>
                </a:lnTo>
                <a:lnTo>
                  <a:pt x="41" y="463"/>
                </a:lnTo>
                <a:lnTo>
                  <a:pt x="50" y="469"/>
                </a:lnTo>
                <a:lnTo>
                  <a:pt x="59" y="474"/>
                </a:lnTo>
                <a:lnTo>
                  <a:pt x="68" y="479"/>
                </a:lnTo>
                <a:lnTo>
                  <a:pt x="78" y="483"/>
                </a:lnTo>
                <a:lnTo>
                  <a:pt x="89" y="485"/>
                </a:lnTo>
                <a:lnTo>
                  <a:pt x="99" y="486"/>
                </a:lnTo>
                <a:lnTo>
                  <a:pt x="111" y="487"/>
                </a:lnTo>
                <a:lnTo>
                  <a:pt x="233" y="487"/>
                </a:lnTo>
                <a:lnTo>
                  <a:pt x="237" y="486"/>
                </a:lnTo>
                <a:lnTo>
                  <a:pt x="240" y="484"/>
                </a:lnTo>
                <a:lnTo>
                  <a:pt x="242" y="482"/>
                </a:lnTo>
                <a:lnTo>
                  <a:pt x="243" y="478"/>
                </a:lnTo>
                <a:lnTo>
                  <a:pt x="244" y="472"/>
                </a:lnTo>
                <a:lnTo>
                  <a:pt x="244" y="468"/>
                </a:lnTo>
                <a:lnTo>
                  <a:pt x="244" y="464"/>
                </a:lnTo>
                <a:lnTo>
                  <a:pt x="244" y="458"/>
                </a:lnTo>
                <a:lnTo>
                  <a:pt x="244" y="453"/>
                </a:lnTo>
                <a:lnTo>
                  <a:pt x="244" y="451"/>
                </a:lnTo>
                <a:close/>
              </a:path>
            </a:pathLst>
          </a:custGeom>
          <a:solidFill>
            <a:srgbClr val="193768"/>
          </a:solidFill>
          <a:ln>
            <a:noFill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39" name="Freeform 85">
            <a:extLst>
              <a:ext uri="{FF2B5EF4-FFF2-40B4-BE49-F238E27FC236}">
                <a16:creationId xmlns:a16="http://schemas.microsoft.com/office/drawing/2014/main" id="{E9385561-CF67-7540-84EB-DD6155F688CB}"/>
              </a:ext>
            </a:extLst>
          </p:cNvPr>
          <p:cNvSpPr>
            <a:spLocks/>
          </p:cNvSpPr>
          <p:nvPr/>
        </p:nvSpPr>
        <p:spPr bwMode="auto">
          <a:xfrm>
            <a:off x="612280" y="2815206"/>
            <a:ext cx="255101" cy="261904"/>
          </a:xfrm>
          <a:custGeom>
            <a:avLst/>
            <a:gdLst>
              <a:gd name="T0" fmla="*/ 443 w 451"/>
              <a:gd name="T1" fmla="*/ 214 h 462"/>
              <a:gd name="T2" fmla="*/ 236 w 451"/>
              <a:gd name="T3" fmla="*/ 8 h 462"/>
              <a:gd name="T4" fmla="*/ 232 w 451"/>
              <a:gd name="T5" fmla="*/ 5 h 462"/>
              <a:gd name="T6" fmla="*/ 228 w 451"/>
              <a:gd name="T7" fmla="*/ 3 h 462"/>
              <a:gd name="T8" fmla="*/ 224 w 451"/>
              <a:gd name="T9" fmla="*/ 0 h 462"/>
              <a:gd name="T10" fmla="*/ 220 w 451"/>
              <a:gd name="T11" fmla="*/ 0 h 462"/>
              <a:gd name="T12" fmla="*/ 214 w 451"/>
              <a:gd name="T13" fmla="*/ 0 h 462"/>
              <a:gd name="T14" fmla="*/ 210 w 451"/>
              <a:gd name="T15" fmla="*/ 3 h 462"/>
              <a:gd name="T16" fmla="*/ 205 w 451"/>
              <a:gd name="T17" fmla="*/ 5 h 462"/>
              <a:gd name="T18" fmla="*/ 202 w 451"/>
              <a:gd name="T19" fmla="*/ 8 h 462"/>
              <a:gd name="T20" fmla="*/ 199 w 451"/>
              <a:gd name="T21" fmla="*/ 11 h 462"/>
              <a:gd name="T22" fmla="*/ 197 w 451"/>
              <a:gd name="T23" fmla="*/ 15 h 462"/>
              <a:gd name="T24" fmla="*/ 195 w 451"/>
              <a:gd name="T25" fmla="*/ 20 h 462"/>
              <a:gd name="T26" fmla="*/ 195 w 451"/>
              <a:gd name="T27" fmla="*/ 25 h 462"/>
              <a:gd name="T28" fmla="*/ 195 w 451"/>
              <a:gd name="T29" fmla="*/ 134 h 462"/>
              <a:gd name="T30" fmla="*/ 24 w 451"/>
              <a:gd name="T31" fmla="*/ 134 h 462"/>
              <a:gd name="T32" fmla="*/ 20 w 451"/>
              <a:gd name="T33" fmla="*/ 134 h 462"/>
              <a:gd name="T34" fmla="*/ 15 w 451"/>
              <a:gd name="T35" fmla="*/ 136 h 462"/>
              <a:gd name="T36" fmla="*/ 11 w 451"/>
              <a:gd name="T37" fmla="*/ 139 h 462"/>
              <a:gd name="T38" fmla="*/ 7 w 451"/>
              <a:gd name="T39" fmla="*/ 142 h 462"/>
              <a:gd name="T40" fmla="*/ 4 w 451"/>
              <a:gd name="T41" fmla="*/ 145 h 462"/>
              <a:gd name="T42" fmla="*/ 1 w 451"/>
              <a:gd name="T43" fmla="*/ 149 h 462"/>
              <a:gd name="T44" fmla="*/ 0 w 451"/>
              <a:gd name="T45" fmla="*/ 154 h 462"/>
              <a:gd name="T46" fmla="*/ 0 w 451"/>
              <a:gd name="T47" fmla="*/ 159 h 462"/>
              <a:gd name="T48" fmla="*/ 0 w 451"/>
              <a:gd name="T49" fmla="*/ 305 h 462"/>
              <a:gd name="T50" fmla="*/ 0 w 451"/>
              <a:gd name="T51" fmla="*/ 309 h 462"/>
              <a:gd name="T52" fmla="*/ 1 w 451"/>
              <a:gd name="T53" fmla="*/ 313 h 462"/>
              <a:gd name="T54" fmla="*/ 4 w 451"/>
              <a:gd name="T55" fmla="*/ 318 h 462"/>
              <a:gd name="T56" fmla="*/ 7 w 451"/>
              <a:gd name="T57" fmla="*/ 322 h 462"/>
              <a:gd name="T58" fmla="*/ 11 w 451"/>
              <a:gd name="T59" fmla="*/ 325 h 462"/>
              <a:gd name="T60" fmla="*/ 15 w 451"/>
              <a:gd name="T61" fmla="*/ 328 h 462"/>
              <a:gd name="T62" fmla="*/ 20 w 451"/>
              <a:gd name="T63" fmla="*/ 329 h 462"/>
              <a:gd name="T64" fmla="*/ 24 w 451"/>
              <a:gd name="T65" fmla="*/ 329 h 462"/>
              <a:gd name="T66" fmla="*/ 195 w 451"/>
              <a:gd name="T67" fmla="*/ 329 h 462"/>
              <a:gd name="T68" fmla="*/ 195 w 451"/>
              <a:gd name="T69" fmla="*/ 439 h 462"/>
              <a:gd name="T70" fmla="*/ 195 w 451"/>
              <a:gd name="T71" fmla="*/ 443 h 462"/>
              <a:gd name="T72" fmla="*/ 197 w 451"/>
              <a:gd name="T73" fmla="*/ 447 h 462"/>
              <a:gd name="T74" fmla="*/ 199 w 451"/>
              <a:gd name="T75" fmla="*/ 452 h 462"/>
              <a:gd name="T76" fmla="*/ 202 w 451"/>
              <a:gd name="T77" fmla="*/ 456 h 462"/>
              <a:gd name="T78" fmla="*/ 205 w 451"/>
              <a:gd name="T79" fmla="*/ 459 h 462"/>
              <a:gd name="T80" fmla="*/ 210 w 451"/>
              <a:gd name="T81" fmla="*/ 461 h 462"/>
              <a:gd name="T82" fmla="*/ 214 w 451"/>
              <a:gd name="T83" fmla="*/ 462 h 462"/>
              <a:gd name="T84" fmla="*/ 220 w 451"/>
              <a:gd name="T85" fmla="*/ 462 h 462"/>
              <a:gd name="T86" fmla="*/ 224 w 451"/>
              <a:gd name="T87" fmla="*/ 462 h 462"/>
              <a:gd name="T88" fmla="*/ 228 w 451"/>
              <a:gd name="T89" fmla="*/ 461 h 462"/>
              <a:gd name="T90" fmla="*/ 232 w 451"/>
              <a:gd name="T91" fmla="*/ 459 h 462"/>
              <a:gd name="T92" fmla="*/ 236 w 451"/>
              <a:gd name="T93" fmla="*/ 456 h 462"/>
              <a:gd name="T94" fmla="*/ 443 w 451"/>
              <a:gd name="T95" fmla="*/ 249 h 462"/>
              <a:gd name="T96" fmla="*/ 446 w 451"/>
              <a:gd name="T97" fmla="*/ 245 h 462"/>
              <a:gd name="T98" fmla="*/ 448 w 451"/>
              <a:gd name="T99" fmla="*/ 241 h 462"/>
              <a:gd name="T100" fmla="*/ 450 w 451"/>
              <a:gd name="T101" fmla="*/ 237 h 462"/>
              <a:gd name="T102" fmla="*/ 451 w 451"/>
              <a:gd name="T103" fmla="*/ 231 h 462"/>
              <a:gd name="T104" fmla="*/ 450 w 451"/>
              <a:gd name="T105" fmla="*/ 227 h 462"/>
              <a:gd name="T106" fmla="*/ 448 w 451"/>
              <a:gd name="T107" fmla="*/ 223 h 462"/>
              <a:gd name="T108" fmla="*/ 446 w 451"/>
              <a:gd name="T109" fmla="*/ 218 h 462"/>
              <a:gd name="T110" fmla="*/ 443 w 451"/>
              <a:gd name="T111" fmla="*/ 21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51" h="462">
                <a:moveTo>
                  <a:pt x="443" y="214"/>
                </a:moveTo>
                <a:lnTo>
                  <a:pt x="236" y="8"/>
                </a:lnTo>
                <a:lnTo>
                  <a:pt x="232" y="5"/>
                </a:lnTo>
                <a:lnTo>
                  <a:pt x="228" y="3"/>
                </a:lnTo>
                <a:lnTo>
                  <a:pt x="224" y="0"/>
                </a:lnTo>
                <a:lnTo>
                  <a:pt x="220" y="0"/>
                </a:lnTo>
                <a:lnTo>
                  <a:pt x="214" y="0"/>
                </a:lnTo>
                <a:lnTo>
                  <a:pt x="210" y="3"/>
                </a:lnTo>
                <a:lnTo>
                  <a:pt x="205" y="5"/>
                </a:lnTo>
                <a:lnTo>
                  <a:pt x="202" y="8"/>
                </a:lnTo>
                <a:lnTo>
                  <a:pt x="199" y="11"/>
                </a:lnTo>
                <a:lnTo>
                  <a:pt x="197" y="15"/>
                </a:lnTo>
                <a:lnTo>
                  <a:pt x="195" y="20"/>
                </a:lnTo>
                <a:lnTo>
                  <a:pt x="195" y="25"/>
                </a:lnTo>
                <a:lnTo>
                  <a:pt x="195" y="134"/>
                </a:lnTo>
                <a:lnTo>
                  <a:pt x="24" y="134"/>
                </a:lnTo>
                <a:lnTo>
                  <a:pt x="20" y="134"/>
                </a:lnTo>
                <a:lnTo>
                  <a:pt x="15" y="136"/>
                </a:lnTo>
                <a:lnTo>
                  <a:pt x="11" y="139"/>
                </a:lnTo>
                <a:lnTo>
                  <a:pt x="7" y="142"/>
                </a:lnTo>
                <a:lnTo>
                  <a:pt x="4" y="145"/>
                </a:lnTo>
                <a:lnTo>
                  <a:pt x="1" y="149"/>
                </a:lnTo>
                <a:lnTo>
                  <a:pt x="0" y="154"/>
                </a:lnTo>
                <a:lnTo>
                  <a:pt x="0" y="159"/>
                </a:lnTo>
                <a:lnTo>
                  <a:pt x="0" y="305"/>
                </a:lnTo>
                <a:lnTo>
                  <a:pt x="0" y="309"/>
                </a:lnTo>
                <a:lnTo>
                  <a:pt x="1" y="313"/>
                </a:lnTo>
                <a:lnTo>
                  <a:pt x="4" y="318"/>
                </a:lnTo>
                <a:lnTo>
                  <a:pt x="7" y="322"/>
                </a:lnTo>
                <a:lnTo>
                  <a:pt x="11" y="325"/>
                </a:lnTo>
                <a:lnTo>
                  <a:pt x="15" y="328"/>
                </a:lnTo>
                <a:lnTo>
                  <a:pt x="20" y="329"/>
                </a:lnTo>
                <a:lnTo>
                  <a:pt x="24" y="329"/>
                </a:lnTo>
                <a:lnTo>
                  <a:pt x="195" y="329"/>
                </a:lnTo>
                <a:lnTo>
                  <a:pt x="195" y="439"/>
                </a:lnTo>
                <a:lnTo>
                  <a:pt x="195" y="443"/>
                </a:lnTo>
                <a:lnTo>
                  <a:pt x="197" y="447"/>
                </a:lnTo>
                <a:lnTo>
                  <a:pt x="199" y="452"/>
                </a:lnTo>
                <a:lnTo>
                  <a:pt x="202" y="456"/>
                </a:lnTo>
                <a:lnTo>
                  <a:pt x="205" y="459"/>
                </a:lnTo>
                <a:lnTo>
                  <a:pt x="210" y="461"/>
                </a:lnTo>
                <a:lnTo>
                  <a:pt x="214" y="462"/>
                </a:lnTo>
                <a:lnTo>
                  <a:pt x="220" y="462"/>
                </a:lnTo>
                <a:lnTo>
                  <a:pt x="224" y="462"/>
                </a:lnTo>
                <a:lnTo>
                  <a:pt x="228" y="461"/>
                </a:lnTo>
                <a:lnTo>
                  <a:pt x="232" y="459"/>
                </a:lnTo>
                <a:lnTo>
                  <a:pt x="236" y="456"/>
                </a:lnTo>
                <a:lnTo>
                  <a:pt x="443" y="249"/>
                </a:lnTo>
                <a:lnTo>
                  <a:pt x="446" y="245"/>
                </a:lnTo>
                <a:lnTo>
                  <a:pt x="448" y="241"/>
                </a:lnTo>
                <a:lnTo>
                  <a:pt x="450" y="237"/>
                </a:lnTo>
                <a:lnTo>
                  <a:pt x="451" y="231"/>
                </a:lnTo>
                <a:lnTo>
                  <a:pt x="450" y="227"/>
                </a:lnTo>
                <a:lnTo>
                  <a:pt x="448" y="223"/>
                </a:lnTo>
                <a:lnTo>
                  <a:pt x="446" y="218"/>
                </a:lnTo>
                <a:lnTo>
                  <a:pt x="443" y="214"/>
                </a:lnTo>
                <a:close/>
              </a:path>
            </a:pathLst>
          </a:custGeom>
          <a:solidFill>
            <a:srgbClr val="193768"/>
          </a:solidFill>
          <a:ln>
            <a:noFill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4D3AD8BB-FB7E-8446-A1E5-59492B1E3FAF}"/>
              </a:ext>
            </a:extLst>
          </p:cNvPr>
          <p:cNvCxnSpPr>
            <a:cxnSpLocks/>
          </p:cNvCxnSpPr>
          <p:nvPr/>
        </p:nvCxnSpPr>
        <p:spPr>
          <a:xfrm>
            <a:off x="712066" y="3623549"/>
            <a:ext cx="2049203" cy="11749"/>
          </a:xfrm>
          <a:prstGeom prst="line">
            <a:avLst/>
          </a:prstGeom>
          <a:ln w="38100">
            <a:solidFill>
              <a:srgbClr val="0056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ángulo 40">
            <a:extLst>
              <a:ext uri="{FF2B5EF4-FFF2-40B4-BE49-F238E27FC236}">
                <a16:creationId xmlns:a16="http://schemas.microsoft.com/office/drawing/2014/main" id="{A0088B23-79E4-584C-8E0F-77448E68DF39}"/>
              </a:ext>
            </a:extLst>
          </p:cNvPr>
          <p:cNvSpPr/>
          <p:nvPr/>
        </p:nvSpPr>
        <p:spPr>
          <a:xfrm>
            <a:off x="672263" y="3791151"/>
            <a:ext cx="2048606" cy="868491"/>
          </a:xfrm>
          <a:prstGeom prst="rect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48D4936C-145C-C641-A2E6-E4EE47FAA821}"/>
              </a:ext>
            </a:extLst>
          </p:cNvPr>
          <p:cNvSpPr txBox="1"/>
          <p:nvPr/>
        </p:nvSpPr>
        <p:spPr>
          <a:xfrm>
            <a:off x="797321" y="3804733"/>
            <a:ext cx="17780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GT" sz="1300" b="1" dirty="0">
                <a:solidFill>
                  <a:srgbClr val="002060"/>
                </a:solidFill>
                <a:latin typeface="Montserrat" pitchFamily="2" charset="77"/>
              </a:rPr>
              <a:t>Saldo por ejecutar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D50E72B1-61E8-7441-8300-B45947D92A3D}"/>
              </a:ext>
            </a:extLst>
          </p:cNvPr>
          <p:cNvSpPr txBox="1"/>
          <p:nvPr/>
        </p:nvSpPr>
        <p:spPr>
          <a:xfrm>
            <a:off x="615059" y="4053394"/>
            <a:ext cx="2081019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GT" sz="3000" b="1" dirty="0">
                <a:solidFill>
                  <a:srgbClr val="00568B"/>
                </a:solidFill>
                <a:latin typeface="Helvetica" pitchFamily="2" charset="0"/>
              </a:rPr>
              <a:t>20,065.70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45220E6A-02CC-0541-B9F4-B8107C0E7729}"/>
              </a:ext>
            </a:extLst>
          </p:cNvPr>
          <p:cNvCxnSpPr>
            <a:cxnSpLocks/>
          </p:cNvCxnSpPr>
          <p:nvPr/>
        </p:nvCxnSpPr>
        <p:spPr>
          <a:xfrm>
            <a:off x="671665" y="4549055"/>
            <a:ext cx="2049203" cy="11749"/>
          </a:xfrm>
          <a:prstGeom prst="line">
            <a:avLst/>
          </a:prstGeom>
          <a:ln w="38100">
            <a:solidFill>
              <a:srgbClr val="0056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84">
            <a:extLst>
              <a:ext uri="{FF2B5EF4-FFF2-40B4-BE49-F238E27FC236}">
                <a16:creationId xmlns:a16="http://schemas.microsoft.com/office/drawing/2014/main" id="{B344C5C0-4954-784A-8AA8-5393A9FBAB5E}"/>
              </a:ext>
            </a:extLst>
          </p:cNvPr>
          <p:cNvSpPr>
            <a:spLocks/>
          </p:cNvSpPr>
          <p:nvPr/>
        </p:nvSpPr>
        <p:spPr bwMode="auto">
          <a:xfrm>
            <a:off x="468181" y="3800154"/>
            <a:ext cx="137755" cy="277211"/>
          </a:xfrm>
          <a:custGeom>
            <a:avLst/>
            <a:gdLst>
              <a:gd name="T0" fmla="*/ 243 w 244"/>
              <a:gd name="T1" fmla="*/ 447 h 487"/>
              <a:gd name="T2" fmla="*/ 243 w 244"/>
              <a:gd name="T3" fmla="*/ 443 h 487"/>
              <a:gd name="T4" fmla="*/ 238 w 244"/>
              <a:gd name="T5" fmla="*/ 441 h 487"/>
              <a:gd name="T6" fmla="*/ 237 w 244"/>
              <a:gd name="T7" fmla="*/ 439 h 487"/>
              <a:gd name="T8" fmla="*/ 230 w 244"/>
              <a:gd name="T9" fmla="*/ 439 h 487"/>
              <a:gd name="T10" fmla="*/ 111 w 244"/>
              <a:gd name="T11" fmla="*/ 439 h 487"/>
              <a:gd name="T12" fmla="*/ 99 w 244"/>
              <a:gd name="T13" fmla="*/ 438 h 487"/>
              <a:gd name="T14" fmla="*/ 87 w 244"/>
              <a:gd name="T15" fmla="*/ 433 h 487"/>
              <a:gd name="T16" fmla="*/ 77 w 244"/>
              <a:gd name="T17" fmla="*/ 428 h 487"/>
              <a:gd name="T18" fmla="*/ 67 w 244"/>
              <a:gd name="T19" fmla="*/ 420 h 487"/>
              <a:gd name="T20" fmla="*/ 60 w 244"/>
              <a:gd name="T21" fmla="*/ 411 h 487"/>
              <a:gd name="T22" fmla="*/ 54 w 244"/>
              <a:gd name="T23" fmla="*/ 401 h 487"/>
              <a:gd name="T24" fmla="*/ 50 w 244"/>
              <a:gd name="T25" fmla="*/ 389 h 487"/>
              <a:gd name="T26" fmla="*/ 49 w 244"/>
              <a:gd name="T27" fmla="*/ 377 h 487"/>
              <a:gd name="T28" fmla="*/ 50 w 244"/>
              <a:gd name="T29" fmla="*/ 103 h 487"/>
              <a:gd name="T30" fmla="*/ 52 w 244"/>
              <a:gd name="T31" fmla="*/ 92 h 487"/>
              <a:gd name="T32" fmla="*/ 57 w 244"/>
              <a:gd name="T33" fmla="*/ 81 h 487"/>
              <a:gd name="T34" fmla="*/ 63 w 244"/>
              <a:gd name="T35" fmla="*/ 72 h 487"/>
              <a:gd name="T36" fmla="*/ 72 w 244"/>
              <a:gd name="T37" fmla="*/ 62 h 487"/>
              <a:gd name="T38" fmla="*/ 81 w 244"/>
              <a:gd name="T39" fmla="*/ 56 h 487"/>
              <a:gd name="T40" fmla="*/ 92 w 244"/>
              <a:gd name="T41" fmla="*/ 51 h 487"/>
              <a:gd name="T42" fmla="*/ 104 w 244"/>
              <a:gd name="T43" fmla="*/ 49 h 487"/>
              <a:gd name="T44" fmla="*/ 233 w 244"/>
              <a:gd name="T45" fmla="*/ 49 h 487"/>
              <a:gd name="T46" fmla="*/ 240 w 244"/>
              <a:gd name="T47" fmla="*/ 47 h 487"/>
              <a:gd name="T48" fmla="*/ 243 w 244"/>
              <a:gd name="T49" fmla="*/ 39 h 487"/>
              <a:gd name="T50" fmla="*/ 244 w 244"/>
              <a:gd name="T51" fmla="*/ 30 h 487"/>
              <a:gd name="T52" fmla="*/ 244 w 244"/>
              <a:gd name="T53" fmla="*/ 20 h 487"/>
              <a:gd name="T54" fmla="*/ 244 w 244"/>
              <a:gd name="T55" fmla="*/ 12 h 487"/>
              <a:gd name="T56" fmla="*/ 240 w 244"/>
              <a:gd name="T57" fmla="*/ 4 h 487"/>
              <a:gd name="T58" fmla="*/ 233 w 244"/>
              <a:gd name="T59" fmla="*/ 0 h 487"/>
              <a:gd name="T60" fmla="*/ 99 w 244"/>
              <a:gd name="T61" fmla="*/ 0 h 487"/>
              <a:gd name="T62" fmla="*/ 78 w 244"/>
              <a:gd name="T63" fmla="*/ 5 h 487"/>
              <a:gd name="T64" fmla="*/ 59 w 244"/>
              <a:gd name="T65" fmla="*/ 12 h 487"/>
              <a:gd name="T66" fmla="*/ 41 w 244"/>
              <a:gd name="T67" fmla="*/ 25 h 487"/>
              <a:gd name="T68" fmla="*/ 25 w 244"/>
              <a:gd name="T69" fmla="*/ 40 h 487"/>
              <a:gd name="T70" fmla="*/ 13 w 244"/>
              <a:gd name="T71" fmla="*/ 59 h 487"/>
              <a:gd name="T72" fmla="*/ 5 w 244"/>
              <a:gd name="T73" fmla="*/ 77 h 487"/>
              <a:gd name="T74" fmla="*/ 1 w 244"/>
              <a:gd name="T75" fmla="*/ 99 h 487"/>
              <a:gd name="T76" fmla="*/ 0 w 244"/>
              <a:gd name="T77" fmla="*/ 377 h 487"/>
              <a:gd name="T78" fmla="*/ 3 w 244"/>
              <a:gd name="T79" fmla="*/ 399 h 487"/>
              <a:gd name="T80" fmla="*/ 9 w 244"/>
              <a:gd name="T81" fmla="*/ 419 h 487"/>
              <a:gd name="T82" fmla="*/ 19 w 244"/>
              <a:gd name="T83" fmla="*/ 438 h 487"/>
              <a:gd name="T84" fmla="*/ 33 w 244"/>
              <a:gd name="T85" fmla="*/ 455 h 487"/>
              <a:gd name="T86" fmla="*/ 50 w 244"/>
              <a:gd name="T87" fmla="*/ 469 h 487"/>
              <a:gd name="T88" fmla="*/ 68 w 244"/>
              <a:gd name="T89" fmla="*/ 479 h 487"/>
              <a:gd name="T90" fmla="*/ 89 w 244"/>
              <a:gd name="T91" fmla="*/ 485 h 487"/>
              <a:gd name="T92" fmla="*/ 111 w 244"/>
              <a:gd name="T93" fmla="*/ 487 h 487"/>
              <a:gd name="T94" fmla="*/ 237 w 244"/>
              <a:gd name="T95" fmla="*/ 486 h 487"/>
              <a:gd name="T96" fmla="*/ 242 w 244"/>
              <a:gd name="T97" fmla="*/ 482 h 487"/>
              <a:gd name="T98" fmla="*/ 244 w 244"/>
              <a:gd name="T99" fmla="*/ 472 h 487"/>
              <a:gd name="T100" fmla="*/ 244 w 244"/>
              <a:gd name="T101" fmla="*/ 464 h 487"/>
              <a:gd name="T102" fmla="*/ 244 w 244"/>
              <a:gd name="T103" fmla="*/ 453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7">
                <a:moveTo>
                  <a:pt x="244" y="451"/>
                </a:moveTo>
                <a:lnTo>
                  <a:pt x="243" y="447"/>
                </a:lnTo>
                <a:lnTo>
                  <a:pt x="243" y="445"/>
                </a:lnTo>
                <a:lnTo>
                  <a:pt x="243" y="443"/>
                </a:lnTo>
                <a:lnTo>
                  <a:pt x="241" y="442"/>
                </a:lnTo>
                <a:lnTo>
                  <a:pt x="238" y="441"/>
                </a:lnTo>
                <a:lnTo>
                  <a:pt x="238" y="440"/>
                </a:lnTo>
                <a:lnTo>
                  <a:pt x="237" y="439"/>
                </a:lnTo>
                <a:lnTo>
                  <a:pt x="234" y="439"/>
                </a:lnTo>
                <a:lnTo>
                  <a:pt x="230" y="439"/>
                </a:lnTo>
                <a:lnTo>
                  <a:pt x="229" y="439"/>
                </a:lnTo>
                <a:lnTo>
                  <a:pt x="111" y="439"/>
                </a:lnTo>
                <a:lnTo>
                  <a:pt x="104" y="438"/>
                </a:lnTo>
                <a:lnTo>
                  <a:pt x="99" y="438"/>
                </a:lnTo>
                <a:lnTo>
                  <a:pt x="92" y="436"/>
                </a:lnTo>
                <a:lnTo>
                  <a:pt x="87" y="433"/>
                </a:lnTo>
                <a:lnTo>
                  <a:pt x="81" y="431"/>
                </a:lnTo>
                <a:lnTo>
                  <a:pt x="77" y="428"/>
                </a:lnTo>
                <a:lnTo>
                  <a:pt x="72" y="425"/>
                </a:lnTo>
                <a:lnTo>
                  <a:pt x="67" y="420"/>
                </a:lnTo>
                <a:lnTo>
                  <a:pt x="63" y="416"/>
                </a:lnTo>
                <a:lnTo>
                  <a:pt x="60" y="411"/>
                </a:lnTo>
                <a:lnTo>
                  <a:pt x="57" y="406"/>
                </a:lnTo>
                <a:lnTo>
                  <a:pt x="54" y="401"/>
                </a:lnTo>
                <a:lnTo>
                  <a:pt x="52" y="396"/>
                </a:lnTo>
                <a:lnTo>
                  <a:pt x="50" y="389"/>
                </a:lnTo>
                <a:lnTo>
                  <a:pt x="50" y="384"/>
                </a:lnTo>
                <a:lnTo>
                  <a:pt x="49" y="377"/>
                </a:lnTo>
                <a:lnTo>
                  <a:pt x="49" y="110"/>
                </a:lnTo>
                <a:lnTo>
                  <a:pt x="50" y="103"/>
                </a:lnTo>
                <a:lnTo>
                  <a:pt x="50" y="98"/>
                </a:lnTo>
                <a:lnTo>
                  <a:pt x="52" y="92"/>
                </a:lnTo>
                <a:lnTo>
                  <a:pt x="54" y="87"/>
                </a:lnTo>
                <a:lnTo>
                  <a:pt x="57" y="81"/>
                </a:lnTo>
                <a:lnTo>
                  <a:pt x="60" y="76"/>
                </a:lnTo>
                <a:lnTo>
                  <a:pt x="63" y="72"/>
                </a:lnTo>
                <a:lnTo>
                  <a:pt x="67" y="66"/>
                </a:lnTo>
                <a:lnTo>
                  <a:pt x="72" y="62"/>
                </a:lnTo>
                <a:lnTo>
                  <a:pt x="77" y="59"/>
                </a:lnTo>
                <a:lnTo>
                  <a:pt x="81" y="56"/>
                </a:lnTo>
                <a:lnTo>
                  <a:pt x="87" y="53"/>
                </a:lnTo>
                <a:lnTo>
                  <a:pt x="92" y="51"/>
                </a:lnTo>
                <a:lnTo>
                  <a:pt x="99" y="50"/>
                </a:lnTo>
                <a:lnTo>
                  <a:pt x="104" y="49"/>
                </a:lnTo>
                <a:lnTo>
                  <a:pt x="111" y="49"/>
                </a:lnTo>
                <a:lnTo>
                  <a:pt x="233" y="49"/>
                </a:lnTo>
                <a:lnTo>
                  <a:pt x="237" y="48"/>
                </a:lnTo>
                <a:lnTo>
                  <a:pt x="240" y="47"/>
                </a:lnTo>
                <a:lnTo>
                  <a:pt x="242" y="44"/>
                </a:lnTo>
                <a:lnTo>
                  <a:pt x="243" y="39"/>
                </a:lnTo>
                <a:lnTo>
                  <a:pt x="244" y="34"/>
                </a:lnTo>
                <a:lnTo>
                  <a:pt x="244" y="30"/>
                </a:lnTo>
                <a:lnTo>
                  <a:pt x="244" y="25"/>
                </a:lnTo>
                <a:lnTo>
                  <a:pt x="244" y="20"/>
                </a:lnTo>
                <a:lnTo>
                  <a:pt x="244" y="15"/>
                </a:lnTo>
                <a:lnTo>
                  <a:pt x="244" y="12"/>
                </a:lnTo>
                <a:lnTo>
                  <a:pt x="243" y="8"/>
                </a:lnTo>
                <a:lnTo>
                  <a:pt x="240" y="4"/>
                </a:lnTo>
                <a:lnTo>
                  <a:pt x="237" y="2"/>
                </a:lnTo>
                <a:lnTo>
                  <a:pt x="233" y="0"/>
                </a:lnTo>
                <a:lnTo>
                  <a:pt x="111" y="0"/>
                </a:lnTo>
                <a:lnTo>
                  <a:pt x="99" y="0"/>
                </a:lnTo>
                <a:lnTo>
                  <a:pt x="89" y="3"/>
                </a:lnTo>
                <a:lnTo>
                  <a:pt x="78" y="5"/>
                </a:lnTo>
                <a:lnTo>
                  <a:pt x="68" y="8"/>
                </a:lnTo>
                <a:lnTo>
                  <a:pt x="59" y="12"/>
                </a:lnTo>
                <a:lnTo>
                  <a:pt x="50" y="18"/>
                </a:lnTo>
                <a:lnTo>
                  <a:pt x="41" y="25"/>
                </a:lnTo>
                <a:lnTo>
                  <a:pt x="33" y="32"/>
                </a:lnTo>
                <a:lnTo>
                  <a:pt x="25" y="40"/>
                </a:lnTo>
                <a:lnTo>
                  <a:pt x="19" y="49"/>
                </a:lnTo>
                <a:lnTo>
                  <a:pt x="13" y="59"/>
                </a:lnTo>
                <a:lnTo>
                  <a:pt x="9" y="67"/>
                </a:lnTo>
                <a:lnTo>
                  <a:pt x="5" y="77"/>
                </a:lnTo>
                <a:lnTo>
                  <a:pt x="3" y="88"/>
                </a:lnTo>
                <a:lnTo>
                  <a:pt x="1" y="99"/>
                </a:lnTo>
                <a:lnTo>
                  <a:pt x="0" y="110"/>
                </a:lnTo>
                <a:lnTo>
                  <a:pt x="0" y="377"/>
                </a:lnTo>
                <a:lnTo>
                  <a:pt x="1" y="389"/>
                </a:lnTo>
                <a:lnTo>
                  <a:pt x="3" y="399"/>
                </a:lnTo>
                <a:lnTo>
                  <a:pt x="5" y="410"/>
                </a:lnTo>
                <a:lnTo>
                  <a:pt x="9" y="419"/>
                </a:lnTo>
                <a:lnTo>
                  <a:pt x="13" y="429"/>
                </a:lnTo>
                <a:lnTo>
                  <a:pt x="19" y="438"/>
                </a:lnTo>
                <a:lnTo>
                  <a:pt x="25" y="446"/>
                </a:lnTo>
                <a:lnTo>
                  <a:pt x="33" y="455"/>
                </a:lnTo>
                <a:lnTo>
                  <a:pt x="41" y="463"/>
                </a:lnTo>
                <a:lnTo>
                  <a:pt x="50" y="469"/>
                </a:lnTo>
                <a:lnTo>
                  <a:pt x="59" y="474"/>
                </a:lnTo>
                <a:lnTo>
                  <a:pt x="68" y="479"/>
                </a:lnTo>
                <a:lnTo>
                  <a:pt x="78" y="483"/>
                </a:lnTo>
                <a:lnTo>
                  <a:pt x="89" y="485"/>
                </a:lnTo>
                <a:lnTo>
                  <a:pt x="99" y="486"/>
                </a:lnTo>
                <a:lnTo>
                  <a:pt x="111" y="487"/>
                </a:lnTo>
                <a:lnTo>
                  <a:pt x="233" y="487"/>
                </a:lnTo>
                <a:lnTo>
                  <a:pt x="237" y="486"/>
                </a:lnTo>
                <a:lnTo>
                  <a:pt x="240" y="484"/>
                </a:lnTo>
                <a:lnTo>
                  <a:pt x="242" y="482"/>
                </a:lnTo>
                <a:lnTo>
                  <a:pt x="243" y="478"/>
                </a:lnTo>
                <a:lnTo>
                  <a:pt x="244" y="472"/>
                </a:lnTo>
                <a:lnTo>
                  <a:pt x="244" y="468"/>
                </a:lnTo>
                <a:lnTo>
                  <a:pt x="244" y="464"/>
                </a:lnTo>
                <a:lnTo>
                  <a:pt x="244" y="458"/>
                </a:lnTo>
                <a:lnTo>
                  <a:pt x="244" y="453"/>
                </a:lnTo>
                <a:lnTo>
                  <a:pt x="244" y="451"/>
                </a:lnTo>
                <a:close/>
              </a:path>
            </a:pathLst>
          </a:custGeom>
          <a:solidFill>
            <a:srgbClr val="193768"/>
          </a:solidFill>
          <a:ln>
            <a:noFill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46" name="Freeform 85">
            <a:extLst>
              <a:ext uri="{FF2B5EF4-FFF2-40B4-BE49-F238E27FC236}">
                <a16:creationId xmlns:a16="http://schemas.microsoft.com/office/drawing/2014/main" id="{3EF4E0E9-4341-4949-ACAD-DCF8B50D4A3B}"/>
              </a:ext>
            </a:extLst>
          </p:cNvPr>
          <p:cNvSpPr>
            <a:spLocks/>
          </p:cNvSpPr>
          <p:nvPr/>
        </p:nvSpPr>
        <p:spPr bwMode="auto">
          <a:xfrm>
            <a:off x="571879" y="3808620"/>
            <a:ext cx="255101" cy="261904"/>
          </a:xfrm>
          <a:custGeom>
            <a:avLst/>
            <a:gdLst>
              <a:gd name="T0" fmla="*/ 443 w 451"/>
              <a:gd name="T1" fmla="*/ 214 h 462"/>
              <a:gd name="T2" fmla="*/ 236 w 451"/>
              <a:gd name="T3" fmla="*/ 8 h 462"/>
              <a:gd name="T4" fmla="*/ 232 w 451"/>
              <a:gd name="T5" fmla="*/ 5 h 462"/>
              <a:gd name="T6" fmla="*/ 228 w 451"/>
              <a:gd name="T7" fmla="*/ 3 h 462"/>
              <a:gd name="T8" fmla="*/ 224 w 451"/>
              <a:gd name="T9" fmla="*/ 0 h 462"/>
              <a:gd name="T10" fmla="*/ 220 w 451"/>
              <a:gd name="T11" fmla="*/ 0 h 462"/>
              <a:gd name="T12" fmla="*/ 214 w 451"/>
              <a:gd name="T13" fmla="*/ 0 h 462"/>
              <a:gd name="T14" fmla="*/ 210 w 451"/>
              <a:gd name="T15" fmla="*/ 3 h 462"/>
              <a:gd name="T16" fmla="*/ 205 w 451"/>
              <a:gd name="T17" fmla="*/ 5 h 462"/>
              <a:gd name="T18" fmla="*/ 202 w 451"/>
              <a:gd name="T19" fmla="*/ 8 h 462"/>
              <a:gd name="T20" fmla="*/ 199 w 451"/>
              <a:gd name="T21" fmla="*/ 11 h 462"/>
              <a:gd name="T22" fmla="*/ 197 w 451"/>
              <a:gd name="T23" fmla="*/ 15 h 462"/>
              <a:gd name="T24" fmla="*/ 195 w 451"/>
              <a:gd name="T25" fmla="*/ 20 h 462"/>
              <a:gd name="T26" fmla="*/ 195 w 451"/>
              <a:gd name="T27" fmla="*/ 25 h 462"/>
              <a:gd name="T28" fmla="*/ 195 w 451"/>
              <a:gd name="T29" fmla="*/ 134 h 462"/>
              <a:gd name="T30" fmla="*/ 24 w 451"/>
              <a:gd name="T31" fmla="*/ 134 h 462"/>
              <a:gd name="T32" fmla="*/ 20 w 451"/>
              <a:gd name="T33" fmla="*/ 134 h 462"/>
              <a:gd name="T34" fmla="*/ 15 w 451"/>
              <a:gd name="T35" fmla="*/ 136 h 462"/>
              <a:gd name="T36" fmla="*/ 11 w 451"/>
              <a:gd name="T37" fmla="*/ 139 h 462"/>
              <a:gd name="T38" fmla="*/ 7 w 451"/>
              <a:gd name="T39" fmla="*/ 142 h 462"/>
              <a:gd name="T40" fmla="*/ 4 w 451"/>
              <a:gd name="T41" fmla="*/ 145 h 462"/>
              <a:gd name="T42" fmla="*/ 1 w 451"/>
              <a:gd name="T43" fmla="*/ 149 h 462"/>
              <a:gd name="T44" fmla="*/ 0 w 451"/>
              <a:gd name="T45" fmla="*/ 154 h 462"/>
              <a:gd name="T46" fmla="*/ 0 w 451"/>
              <a:gd name="T47" fmla="*/ 159 h 462"/>
              <a:gd name="T48" fmla="*/ 0 w 451"/>
              <a:gd name="T49" fmla="*/ 305 h 462"/>
              <a:gd name="T50" fmla="*/ 0 w 451"/>
              <a:gd name="T51" fmla="*/ 309 h 462"/>
              <a:gd name="T52" fmla="*/ 1 w 451"/>
              <a:gd name="T53" fmla="*/ 313 h 462"/>
              <a:gd name="T54" fmla="*/ 4 w 451"/>
              <a:gd name="T55" fmla="*/ 318 h 462"/>
              <a:gd name="T56" fmla="*/ 7 w 451"/>
              <a:gd name="T57" fmla="*/ 322 h 462"/>
              <a:gd name="T58" fmla="*/ 11 w 451"/>
              <a:gd name="T59" fmla="*/ 325 h 462"/>
              <a:gd name="T60" fmla="*/ 15 w 451"/>
              <a:gd name="T61" fmla="*/ 328 h 462"/>
              <a:gd name="T62" fmla="*/ 20 w 451"/>
              <a:gd name="T63" fmla="*/ 329 h 462"/>
              <a:gd name="T64" fmla="*/ 24 w 451"/>
              <a:gd name="T65" fmla="*/ 329 h 462"/>
              <a:gd name="T66" fmla="*/ 195 w 451"/>
              <a:gd name="T67" fmla="*/ 329 h 462"/>
              <a:gd name="T68" fmla="*/ 195 w 451"/>
              <a:gd name="T69" fmla="*/ 439 h 462"/>
              <a:gd name="T70" fmla="*/ 195 w 451"/>
              <a:gd name="T71" fmla="*/ 443 h 462"/>
              <a:gd name="T72" fmla="*/ 197 w 451"/>
              <a:gd name="T73" fmla="*/ 447 h 462"/>
              <a:gd name="T74" fmla="*/ 199 w 451"/>
              <a:gd name="T75" fmla="*/ 452 h 462"/>
              <a:gd name="T76" fmla="*/ 202 w 451"/>
              <a:gd name="T77" fmla="*/ 456 h 462"/>
              <a:gd name="T78" fmla="*/ 205 w 451"/>
              <a:gd name="T79" fmla="*/ 459 h 462"/>
              <a:gd name="T80" fmla="*/ 210 w 451"/>
              <a:gd name="T81" fmla="*/ 461 h 462"/>
              <a:gd name="T82" fmla="*/ 214 w 451"/>
              <a:gd name="T83" fmla="*/ 462 h 462"/>
              <a:gd name="T84" fmla="*/ 220 w 451"/>
              <a:gd name="T85" fmla="*/ 462 h 462"/>
              <a:gd name="T86" fmla="*/ 224 w 451"/>
              <a:gd name="T87" fmla="*/ 462 h 462"/>
              <a:gd name="T88" fmla="*/ 228 w 451"/>
              <a:gd name="T89" fmla="*/ 461 h 462"/>
              <a:gd name="T90" fmla="*/ 232 w 451"/>
              <a:gd name="T91" fmla="*/ 459 h 462"/>
              <a:gd name="T92" fmla="*/ 236 w 451"/>
              <a:gd name="T93" fmla="*/ 456 h 462"/>
              <a:gd name="T94" fmla="*/ 443 w 451"/>
              <a:gd name="T95" fmla="*/ 249 h 462"/>
              <a:gd name="T96" fmla="*/ 446 w 451"/>
              <a:gd name="T97" fmla="*/ 245 h 462"/>
              <a:gd name="T98" fmla="*/ 448 w 451"/>
              <a:gd name="T99" fmla="*/ 241 h 462"/>
              <a:gd name="T100" fmla="*/ 450 w 451"/>
              <a:gd name="T101" fmla="*/ 237 h 462"/>
              <a:gd name="T102" fmla="*/ 451 w 451"/>
              <a:gd name="T103" fmla="*/ 231 h 462"/>
              <a:gd name="T104" fmla="*/ 450 w 451"/>
              <a:gd name="T105" fmla="*/ 227 h 462"/>
              <a:gd name="T106" fmla="*/ 448 w 451"/>
              <a:gd name="T107" fmla="*/ 223 h 462"/>
              <a:gd name="T108" fmla="*/ 446 w 451"/>
              <a:gd name="T109" fmla="*/ 218 h 462"/>
              <a:gd name="T110" fmla="*/ 443 w 451"/>
              <a:gd name="T111" fmla="*/ 21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51" h="462">
                <a:moveTo>
                  <a:pt x="443" y="214"/>
                </a:moveTo>
                <a:lnTo>
                  <a:pt x="236" y="8"/>
                </a:lnTo>
                <a:lnTo>
                  <a:pt x="232" y="5"/>
                </a:lnTo>
                <a:lnTo>
                  <a:pt x="228" y="3"/>
                </a:lnTo>
                <a:lnTo>
                  <a:pt x="224" y="0"/>
                </a:lnTo>
                <a:lnTo>
                  <a:pt x="220" y="0"/>
                </a:lnTo>
                <a:lnTo>
                  <a:pt x="214" y="0"/>
                </a:lnTo>
                <a:lnTo>
                  <a:pt x="210" y="3"/>
                </a:lnTo>
                <a:lnTo>
                  <a:pt x="205" y="5"/>
                </a:lnTo>
                <a:lnTo>
                  <a:pt x="202" y="8"/>
                </a:lnTo>
                <a:lnTo>
                  <a:pt x="199" y="11"/>
                </a:lnTo>
                <a:lnTo>
                  <a:pt x="197" y="15"/>
                </a:lnTo>
                <a:lnTo>
                  <a:pt x="195" y="20"/>
                </a:lnTo>
                <a:lnTo>
                  <a:pt x="195" y="25"/>
                </a:lnTo>
                <a:lnTo>
                  <a:pt x="195" y="134"/>
                </a:lnTo>
                <a:lnTo>
                  <a:pt x="24" y="134"/>
                </a:lnTo>
                <a:lnTo>
                  <a:pt x="20" y="134"/>
                </a:lnTo>
                <a:lnTo>
                  <a:pt x="15" y="136"/>
                </a:lnTo>
                <a:lnTo>
                  <a:pt x="11" y="139"/>
                </a:lnTo>
                <a:lnTo>
                  <a:pt x="7" y="142"/>
                </a:lnTo>
                <a:lnTo>
                  <a:pt x="4" y="145"/>
                </a:lnTo>
                <a:lnTo>
                  <a:pt x="1" y="149"/>
                </a:lnTo>
                <a:lnTo>
                  <a:pt x="0" y="154"/>
                </a:lnTo>
                <a:lnTo>
                  <a:pt x="0" y="159"/>
                </a:lnTo>
                <a:lnTo>
                  <a:pt x="0" y="305"/>
                </a:lnTo>
                <a:lnTo>
                  <a:pt x="0" y="309"/>
                </a:lnTo>
                <a:lnTo>
                  <a:pt x="1" y="313"/>
                </a:lnTo>
                <a:lnTo>
                  <a:pt x="4" y="318"/>
                </a:lnTo>
                <a:lnTo>
                  <a:pt x="7" y="322"/>
                </a:lnTo>
                <a:lnTo>
                  <a:pt x="11" y="325"/>
                </a:lnTo>
                <a:lnTo>
                  <a:pt x="15" y="328"/>
                </a:lnTo>
                <a:lnTo>
                  <a:pt x="20" y="329"/>
                </a:lnTo>
                <a:lnTo>
                  <a:pt x="24" y="329"/>
                </a:lnTo>
                <a:lnTo>
                  <a:pt x="195" y="329"/>
                </a:lnTo>
                <a:lnTo>
                  <a:pt x="195" y="439"/>
                </a:lnTo>
                <a:lnTo>
                  <a:pt x="195" y="443"/>
                </a:lnTo>
                <a:lnTo>
                  <a:pt x="197" y="447"/>
                </a:lnTo>
                <a:lnTo>
                  <a:pt x="199" y="452"/>
                </a:lnTo>
                <a:lnTo>
                  <a:pt x="202" y="456"/>
                </a:lnTo>
                <a:lnTo>
                  <a:pt x="205" y="459"/>
                </a:lnTo>
                <a:lnTo>
                  <a:pt x="210" y="461"/>
                </a:lnTo>
                <a:lnTo>
                  <a:pt x="214" y="462"/>
                </a:lnTo>
                <a:lnTo>
                  <a:pt x="220" y="462"/>
                </a:lnTo>
                <a:lnTo>
                  <a:pt x="224" y="462"/>
                </a:lnTo>
                <a:lnTo>
                  <a:pt x="228" y="461"/>
                </a:lnTo>
                <a:lnTo>
                  <a:pt x="232" y="459"/>
                </a:lnTo>
                <a:lnTo>
                  <a:pt x="236" y="456"/>
                </a:lnTo>
                <a:lnTo>
                  <a:pt x="443" y="249"/>
                </a:lnTo>
                <a:lnTo>
                  <a:pt x="446" y="245"/>
                </a:lnTo>
                <a:lnTo>
                  <a:pt x="448" y="241"/>
                </a:lnTo>
                <a:lnTo>
                  <a:pt x="450" y="237"/>
                </a:lnTo>
                <a:lnTo>
                  <a:pt x="451" y="231"/>
                </a:lnTo>
                <a:lnTo>
                  <a:pt x="450" y="227"/>
                </a:lnTo>
                <a:lnTo>
                  <a:pt x="448" y="223"/>
                </a:lnTo>
                <a:lnTo>
                  <a:pt x="446" y="218"/>
                </a:lnTo>
                <a:lnTo>
                  <a:pt x="443" y="214"/>
                </a:lnTo>
                <a:close/>
              </a:path>
            </a:pathLst>
          </a:custGeom>
          <a:solidFill>
            <a:srgbClr val="193768"/>
          </a:solidFill>
          <a:ln>
            <a:noFill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F912CABB-EB4F-C441-A132-200D276BAD7E}"/>
              </a:ext>
            </a:extLst>
          </p:cNvPr>
          <p:cNvCxnSpPr>
            <a:cxnSpLocks/>
          </p:cNvCxnSpPr>
          <p:nvPr/>
        </p:nvCxnSpPr>
        <p:spPr>
          <a:xfrm>
            <a:off x="671665" y="4616963"/>
            <a:ext cx="2049203" cy="11749"/>
          </a:xfrm>
          <a:prstGeom prst="line">
            <a:avLst/>
          </a:prstGeom>
          <a:ln w="38100">
            <a:solidFill>
              <a:srgbClr val="0056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ángulo 47">
            <a:extLst>
              <a:ext uri="{FF2B5EF4-FFF2-40B4-BE49-F238E27FC236}">
                <a16:creationId xmlns:a16="http://schemas.microsoft.com/office/drawing/2014/main" id="{F2E8FB15-517A-2E4D-B20B-D090B40E5F6C}"/>
              </a:ext>
            </a:extLst>
          </p:cNvPr>
          <p:cNvSpPr/>
          <p:nvPr/>
        </p:nvSpPr>
        <p:spPr>
          <a:xfrm>
            <a:off x="672262" y="5224361"/>
            <a:ext cx="2048606" cy="868491"/>
          </a:xfrm>
          <a:prstGeom prst="rect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73F6597-13F3-1E4F-B32D-4D444C4CCD05}"/>
              </a:ext>
            </a:extLst>
          </p:cNvPr>
          <p:cNvSpPr txBox="1"/>
          <p:nvPr/>
        </p:nvSpPr>
        <p:spPr>
          <a:xfrm>
            <a:off x="1434038" y="5228084"/>
            <a:ext cx="120417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GT" sz="1300" b="1" dirty="0">
                <a:solidFill>
                  <a:srgbClr val="002060"/>
                </a:solidFill>
                <a:latin typeface="Montserrat" pitchFamily="2" charset="77"/>
              </a:rPr>
              <a:t>EJECUCIÓN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AD8A04C2-3A85-C248-9058-5E137F8854CA}"/>
              </a:ext>
            </a:extLst>
          </p:cNvPr>
          <p:cNvSpPr txBox="1"/>
          <p:nvPr/>
        </p:nvSpPr>
        <p:spPr>
          <a:xfrm>
            <a:off x="1306280" y="5476745"/>
            <a:ext cx="1398140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GT" sz="3000" b="1" dirty="0">
                <a:solidFill>
                  <a:srgbClr val="00568B"/>
                </a:solidFill>
                <a:latin typeface="Helvetica" pitchFamily="2" charset="0"/>
              </a:rPr>
              <a:t>60.4%</a:t>
            </a:r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133B67C3-54D3-6948-944D-AC071222E1C1}"/>
              </a:ext>
            </a:extLst>
          </p:cNvPr>
          <p:cNvCxnSpPr>
            <a:cxnSpLocks/>
          </p:cNvCxnSpPr>
          <p:nvPr/>
        </p:nvCxnSpPr>
        <p:spPr>
          <a:xfrm>
            <a:off x="671664" y="5982265"/>
            <a:ext cx="2049203" cy="11749"/>
          </a:xfrm>
          <a:prstGeom prst="line">
            <a:avLst/>
          </a:prstGeom>
          <a:ln w="38100">
            <a:solidFill>
              <a:srgbClr val="0056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BA053D48-94E9-854C-83F4-CC3910B88AA1}"/>
              </a:ext>
            </a:extLst>
          </p:cNvPr>
          <p:cNvCxnSpPr>
            <a:cxnSpLocks/>
          </p:cNvCxnSpPr>
          <p:nvPr/>
        </p:nvCxnSpPr>
        <p:spPr>
          <a:xfrm>
            <a:off x="671664" y="6050173"/>
            <a:ext cx="2049203" cy="11749"/>
          </a:xfrm>
          <a:prstGeom prst="line">
            <a:avLst/>
          </a:prstGeom>
          <a:ln w="38100">
            <a:solidFill>
              <a:srgbClr val="0056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 116">
            <a:extLst>
              <a:ext uri="{FF2B5EF4-FFF2-40B4-BE49-F238E27FC236}">
                <a16:creationId xmlns:a16="http://schemas.microsoft.com/office/drawing/2014/main" id="{E2446847-C65E-2646-B5AE-8D7AD3264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991" y="5035439"/>
            <a:ext cx="859002" cy="893018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rgbClr val="193768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6464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A6AD42C8-74C5-2E41-B9AF-2249B7394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194" y="7971277"/>
            <a:ext cx="46730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Fuente: Sistema de Información de Inversión Pública (</a:t>
            </a:r>
            <a:r>
              <a:rPr kumimoji="0" lang="es-GT" altLang="es-GT" sz="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Sinip</a:t>
            </a:r>
            <a:r>
              <a:rPr kumimoji="0" lang="es-GT" altLang="es-GT" sz="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)</a:t>
            </a:r>
            <a:endParaRPr kumimoji="0" lang="es-GT" altLang="es-GT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elvetic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* En los gobiernos locales se incluyen proyectos que forman capital fijo y que no forman capital fijo</a:t>
            </a:r>
            <a:endParaRPr kumimoji="0" lang="es-GT" altLang="es-GT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elvetica" pitchFamily="2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09D0E57-DCF9-4240-9383-77126962B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85" y="167555"/>
            <a:ext cx="4939146" cy="715530"/>
          </a:xfrm>
        </p:spPr>
        <p:txBody>
          <a:bodyPr>
            <a:normAutofit/>
          </a:bodyPr>
          <a:lstStyle/>
          <a:p>
            <a:r>
              <a:rPr lang="es-GT" sz="2800" b="1" dirty="0">
                <a:solidFill>
                  <a:srgbClr val="003353"/>
                </a:solidFill>
                <a:latin typeface="Montserrat" pitchFamily="2" charset="77"/>
              </a:rPr>
              <a:t>EJECUCIÓN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F7277D89-C4BF-5542-8B21-793CBAB04F38}"/>
              </a:ext>
            </a:extLst>
          </p:cNvPr>
          <p:cNvSpPr txBox="1">
            <a:spLocks/>
          </p:cNvSpPr>
          <p:nvPr/>
        </p:nvSpPr>
        <p:spPr>
          <a:xfrm>
            <a:off x="255485" y="525320"/>
            <a:ext cx="4939146" cy="715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2400" dirty="0">
                <a:solidFill>
                  <a:srgbClr val="00568B"/>
                </a:solidFill>
                <a:latin typeface="Montserrat Medium" pitchFamily="2" charset="77"/>
              </a:rPr>
              <a:t>DEL ORGANISMO EJECUTIVO</a:t>
            </a:r>
          </a:p>
        </p:txBody>
      </p:sp>
      <p:graphicFrame>
        <p:nvGraphicFramePr>
          <p:cNvPr id="56" name="Tabla 55">
            <a:extLst>
              <a:ext uri="{FF2B5EF4-FFF2-40B4-BE49-F238E27FC236}">
                <a16:creationId xmlns:a16="http://schemas.microsoft.com/office/drawing/2014/main" id="{D5CF7017-D01E-BD4C-80A7-F4E9C09FF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753601"/>
              </p:ext>
            </p:extLst>
          </p:nvPr>
        </p:nvGraphicFramePr>
        <p:xfrm>
          <a:off x="3179991" y="1408514"/>
          <a:ext cx="8518366" cy="4782579"/>
        </p:xfrm>
        <a:graphic>
          <a:graphicData uri="http://schemas.openxmlformats.org/drawingml/2006/table">
            <a:tbl>
              <a:tblPr firstRow="1" firstCol="1" bandRow="1"/>
              <a:tblGrid>
                <a:gridCol w="3936427">
                  <a:extLst>
                    <a:ext uri="{9D8B030D-6E8A-4147-A177-3AD203B41FA5}">
                      <a16:colId xmlns:a16="http://schemas.microsoft.com/office/drawing/2014/main" val="3048649030"/>
                    </a:ext>
                  </a:extLst>
                </a:gridCol>
                <a:gridCol w="1395590">
                  <a:extLst>
                    <a:ext uri="{9D8B030D-6E8A-4147-A177-3AD203B41FA5}">
                      <a16:colId xmlns:a16="http://schemas.microsoft.com/office/drawing/2014/main" val="3591343738"/>
                    </a:ext>
                  </a:extLst>
                </a:gridCol>
                <a:gridCol w="1049436">
                  <a:extLst>
                    <a:ext uri="{9D8B030D-6E8A-4147-A177-3AD203B41FA5}">
                      <a16:colId xmlns:a16="http://schemas.microsoft.com/office/drawing/2014/main" val="1247787283"/>
                    </a:ext>
                  </a:extLst>
                </a:gridCol>
                <a:gridCol w="1063487">
                  <a:extLst>
                    <a:ext uri="{9D8B030D-6E8A-4147-A177-3AD203B41FA5}">
                      <a16:colId xmlns:a16="http://schemas.microsoft.com/office/drawing/2014/main" val="3200522266"/>
                    </a:ext>
                  </a:extLst>
                </a:gridCol>
                <a:gridCol w="1073426">
                  <a:extLst>
                    <a:ext uri="{9D8B030D-6E8A-4147-A177-3AD203B41FA5}">
                      <a16:colId xmlns:a16="http://schemas.microsoft.com/office/drawing/2014/main" val="1681870633"/>
                    </a:ext>
                  </a:extLst>
                </a:gridCol>
              </a:tblGrid>
              <a:tr h="601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100" b="1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Entidad</a:t>
                      </a:r>
                      <a:endParaRPr lang="es-GT" sz="1100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000" b="1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Presupuesto vigente ajustado*</a:t>
                      </a:r>
                      <a:endParaRPr lang="es-GT" sz="1000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000" b="1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Estructura porcentual</a:t>
                      </a:r>
                      <a:endParaRPr lang="es-GT" sz="1000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000" b="1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Ejecutado</a:t>
                      </a:r>
                      <a:endParaRPr lang="es-GT" sz="1000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000" b="1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de ejecución**</a:t>
                      </a:r>
                      <a:endParaRPr lang="es-GT" sz="1000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968609"/>
                  </a:ext>
                </a:extLst>
              </a:tr>
              <a:tr h="208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Presidencia</a:t>
                      </a:r>
                      <a:endParaRPr lang="es-GT" sz="1200" b="1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207.0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0.4%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118.5</a:t>
                      </a:r>
                      <a:endParaRPr lang="es-GT" sz="160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57.2%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53301"/>
                  </a:ext>
                </a:extLst>
              </a:tr>
              <a:tr h="208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M. Relaciones Exteriores</a:t>
                      </a:r>
                      <a:endParaRPr lang="es-GT" sz="1200" b="1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585.5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1.2%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341.0</a:t>
                      </a:r>
                      <a:endParaRPr lang="es-GT" sz="160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58.2%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498567"/>
                  </a:ext>
                </a:extLst>
              </a:tr>
              <a:tr h="208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M. Gobernación</a:t>
                      </a:r>
                      <a:endParaRPr lang="es-GT" sz="1200" b="1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5,496.6</a:t>
                      </a:r>
                      <a:endParaRPr lang="es-GT" sz="160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10.9%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3,475.6</a:t>
                      </a:r>
                      <a:endParaRPr lang="es-GT" sz="160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63.2%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475424"/>
                  </a:ext>
                </a:extLst>
              </a:tr>
              <a:tr h="208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M. Defensa Nacional</a:t>
                      </a:r>
                      <a:endParaRPr lang="es-GT" sz="1200" b="1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2,630.0</a:t>
                      </a:r>
                      <a:endParaRPr lang="es-GT" sz="160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5.2%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1,468.7</a:t>
                      </a:r>
                      <a:endParaRPr lang="es-GT" sz="160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55.8%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505479"/>
                  </a:ext>
                </a:extLst>
              </a:tr>
              <a:tr h="208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M. Finanzas Públicas</a:t>
                      </a:r>
                      <a:endParaRPr lang="es-GT" sz="1200" b="1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339.4</a:t>
                      </a:r>
                      <a:endParaRPr lang="es-GT" sz="160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0.7%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184.2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54.3%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439564"/>
                  </a:ext>
                </a:extLst>
              </a:tr>
              <a:tr h="208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M. Educación</a:t>
                      </a:r>
                      <a:endParaRPr lang="es-GT" sz="1200" b="1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17,897.2</a:t>
                      </a:r>
                      <a:endParaRPr lang="es-GT" sz="160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35.4%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11,690.0</a:t>
                      </a:r>
                      <a:endParaRPr lang="es-GT" sz="160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65.3%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231084"/>
                  </a:ext>
                </a:extLst>
              </a:tr>
              <a:tr h="208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M. Salud Pública y Asistencia Social</a:t>
                      </a:r>
                      <a:endParaRPr lang="es-GT" sz="1200" b="1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10,621.8</a:t>
                      </a:r>
                      <a:endParaRPr lang="es-GT" sz="160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21.0%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6,600.8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62.1%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784514"/>
                  </a:ext>
                </a:extLst>
              </a:tr>
              <a:tr h="208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M. Trabajo y Previsión Social</a:t>
                      </a:r>
                      <a:endParaRPr lang="es-GT" sz="1200" b="1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777.3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1.5%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440.3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56.6%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756011"/>
                  </a:ext>
                </a:extLst>
              </a:tr>
              <a:tr h="208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M. Economía</a:t>
                      </a:r>
                      <a:endParaRPr lang="es-GT" sz="1200" b="1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415.1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0.8%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183.4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44.2%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510665"/>
                  </a:ext>
                </a:extLst>
              </a:tr>
              <a:tr h="208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M. Agricultura, Ganadería y Alimentación</a:t>
                      </a:r>
                      <a:endParaRPr lang="es-GT" sz="1200" b="1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1,162.5</a:t>
                      </a:r>
                      <a:endParaRPr lang="es-GT" sz="160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2.3%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675.6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58.1%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013449"/>
                  </a:ext>
                </a:extLst>
              </a:tr>
              <a:tr h="208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M. Comunicaciones, Infraestructura y Vivienda</a:t>
                      </a:r>
                      <a:endParaRPr lang="es-GT" sz="1200" b="1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7,409.8</a:t>
                      </a:r>
                      <a:endParaRPr lang="es-GT" sz="160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14.6%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3,726.8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50.3%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065129"/>
                  </a:ext>
                </a:extLst>
              </a:tr>
              <a:tr h="208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M. Energía y Minas</a:t>
                      </a:r>
                      <a:endParaRPr lang="es-GT" sz="1200" b="1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91.4</a:t>
                      </a:r>
                      <a:endParaRPr lang="es-GT" sz="160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0.2%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44.6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48.8%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519801"/>
                  </a:ext>
                </a:extLst>
              </a:tr>
              <a:tr h="208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M. Cultura y Deportes</a:t>
                      </a:r>
                      <a:endParaRPr lang="es-GT" sz="1200" b="1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438.0</a:t>
                      </a:r>
                      <a:endParaRPr lang="es-GT" sz="160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264.1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60.3%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755457"/>
                  </a:ext>
                </a:extLst>
              </a:tr>
              <a:tr h="208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Secretarías y otras dependencias del Ejecutivo</a:t>
                      </a:r>
                      <a:endParaRPr lang="es-GT" sz="1200" b="1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1,367.6</a:t>
                      </a:r>
                      <a:endParaRPr lang="es-GT" sz="160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2.7%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666.7</a:t>
                      </a:r>
                      <a:endParaRPr lang="es-GT" sz="160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48.7%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981146"/>
                  </a:ext>
                </a:extLst>
              </a:tr>
              <a:tr h="208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M. Ambiente y Recursos Naturales</a:t>
                      </a:r>
                      <a:endParaRPr lang="es-GT" sz="1200" b="1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167.3</a:t>
                      </a:r>
                      <a:endParaRPr lang="es-GT" sz="160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0.3%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89.7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53.6%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04977"/>
                  </a:ext>
                </a:extLst>
              </a:tr>
              <a:tr h="208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M. Desarrollo Social</a:t>
                      </a:r>
                      <a:endParaRPr lang="es-GT" sz="1200" b="1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1,014.6</a:t>
                      </a:r>
                      <a:endParaRPr lang="es-GT" sz="160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2.0%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585.4</a:t>
                      </a:r>
                      <a:endParaRPr lang="es-GT" sz="160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57.7%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942647"/>
                  </a:ext>
                </a:extLst>
              </a:tr>
              <a:tr h="2084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b="1" dirty="0">
                          <a:solidFill>
                            <a:srgbClr val="003353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GT" sz="1600" dirty="0">
                        <a:solidFill>
                          <a:srgbClr val="003353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b="1" dirty="0">
                          <a:solidFill>
                            <a:srgbClr val="00568B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50,621.1</a:t>
                      </a:r>
                      <a:endParaRPr lang="es-GT" sz="1600" dirty="0">
                        <a:solidFill>
                          <a:srgbClr val="00568B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b="1" dirty="0">
                          <a:solidFill>
                            <a:srgbClr val="00568B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GT" sz="1600" dirty="0">
                        <a:solidFill>
                          <a:srgbClr val="00568B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b="1" dirty="0">
                          <a:solidFill>
                            <a:srgbClr val="00568B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30,555.4</a:t>
                      </a:r>
                      <a:endParaRPr lang="es-GT" sz="1600" dirty="0">
                        <a:solidFill>
                          <a:srgbClr val="00568B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b="1" dirty="0">
                          <a:solidFill>
                            <a:srgbClr val="00568B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60.4%</a:t>
                      </a:r>
                      <a:endParaRPr lang="es-GT" sz="1600" dirty="0">
                        <a:solidFill>
                          <a:srgbClr val="00568B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325882"/>
                  </a:ext>
                </a:extLst>
              </a:tr>
            </a:tbl>
          </a:graphicData>
        </a:graphic>
      </p:graphicFrame>
      <p:sp>
        <p:nvSpPr>
          <p:cNvPr id="57" name="Rectangle 2">
            <a:extLst>
              <a:ext uri="{FF2B5EF4-FFF2-40B4-BE49-F238E27FC236}">
                <a16:creationId xmlns:a16="http://schemas.microsoft.com/office/drawing/2014/main" id="{44FCF992-8935-C04D-8E07-F253819FC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194" y="6359699"/>
            <a:ext cx="72884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tabLst/>
            </a:pPr>
            <a:r>
              <a:rPr lang="es-GT" altLang="es-GT" sz="800" dirty="0">
                <a:solidFill>
                  <a:srgbClr val="003353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Fuente: Sistema de Contabilidad Integrada (</a:t>
            </a:r>
            <a:r>
              <a:rPr lang="es-GT" altLang="es-GT" sz="800" dirty="0" err="1">
                <a:solidFill>
                  <a:srgbClr val="003353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Sicoin</a:t>
            </a:r>
            <a:r>
              <a:rPr lang="es-GT" altLang="es-GT" sz="800" dirty="0">
                <a:solidFill>
                  <a:srgbClr val="003353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) y Dirección Técnica del Presupuesto del Ministerio de Finanzas Públicas</a:t>
            </a:r>
            <a:endParaRPr lang="es-GT" altLang="es-GT" sz="800" dirty="0">
              <a:solidFill>
                <a:srgbClr val="003353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lvl="0">
              <a:tabLst/>
            </a:pPr>
            <a:r>
              <a:rPr lang="es-GT" altLang="es-GT" sz="800" dirty="0">
                <a:solidFill>
                  <a:srgbClr val="003353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* Corresponde a los ajustes presupuestarios realizados durante el ejercicio fiscal 2021</a:t>
            </a:r>
          </a:p>
          <a:p>
            <a:pPr lvl="0">
              <a:tabLst/>
            </a:pPr>
            <a:r>
              <a:rPr lang="es-GT" altLang="es-GT" sz="800" dirty="0">
                <a:solidFill>
                  <a:srgbClr val="003353"/>
                </a:solidFill>
                <a:latin typeface="Montserrat" pitchFamily="2" charset="77"/>
                <a:cs typeface="Arial" panose="020B0604020202020204" pitchFamily="34" charset="0"/>
              </a:rPr>
              <a:t>** Calculado sobre el presupuesto vigente ajustado</a:t>
            </a:r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09DFE50A-9511-F84E-AB3C-602428952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144" y="899699"/>
            <a:ext cx="58338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/>
            <a:r>
              <a:rPr lang="es-GT" altLang="es-GT" sz="1600" b="1" dirty="0">
                <a:solidFill>
                  <a:srgbClr val="003353"/>
                </a:solidFill>
                <a:latin typeface="Montserrat" pitchFamily="2" charset="77"/>
                <a:cs typeface="Arial" panose="020B0604020202020204" pitchFamily="34" charset="0"/>
              </a:rPr>
              <a:t>Al segundo cuatrimestre del ejercicio fiscal 2021</a:t>
            </a:r>
            <a:endParaRPr lang="es-GT" altLang="es-GT" sz="1600" b="1" dirty="0">
              <a:solidFill>
                <a:srgbClr val="003353"/>
              </a:solidFill>
              <a:latin typeface="Montserrat" pitchFamily="2" charset="77"/>
            </a:endParaRPr>
          </a:p>
          <a:p>
            <a:pPr lvl="0" algn="r"/>
            <a:r>
              <a:rPr lang="es-GT" altLang="es-GT" sz="1200" dirty="0">
                <a:solidFill>
                  <a:srgbClr val="003353"/>
                </a:solidFill>
                <a:latin typeface="Montserrat" pitchFamily="2" charset="77"/>
                <a:cs typeface="Arial" panose="020B0604020202020204" pitchFamily="34" charset="0"/>
              </a:rPr>
              <a:t>(Montos en millones de Quetzales)</a:t>
            </a:r>
            <a:endParaRPr lang="es-GT" altLang="es-GT" sz="1200" dirty="0">
              <a:solidFill>
                <a:srgbClr val="003353"/>
              </a:solidFill>
              <a:latin typeface="Montserrat" pitchFamily="2" charset="77"/>
            </a:endParaRP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CD5BFFCE-D431-5640-8B2B-564B2559B4E2}"/>
              </a:ext>
            </a:extLst>
          </p:cNvPr>
          <p:cNvSpPr/>
          <p:nvPr/>
        </p:nvSpPr>
        <p:spPr>
          <a:xfrm>
            <a:off x="255485" y="2335696"/>
            <a:ext cx="2567228" cy="3498574"/>
          </a:xfrm>
          <a:prstGeom prst="rect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C775BDF2-869C-B748-B312-94FBCBCF8033}"/>
              </a:ext>
            </a:extLst>
          </p:cNvPr>
          <p:cNvSpPr txBox="1"/>
          <p:nvPr/>
        </p:nvSpPr>
        <p:spPr>
          <a:xfrm>
            <a:off x="408709" y="2931701"/>
            <a:ext cx="217546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1600" dirty="0">
                <a:latin typeface="Montserrat" pitchFamily="2" charset="77"/>
                <a:cs typeface="Arial" panose="020B0604020202020204" pitchFamily="34" charset="0"/>
                <a:sym typeface="Calibri"/>
              </a:rPr>
              <a:t>Entre los ministerios con mayor ejecución presupuestaria están </a:t>
            </a:r>
            <a:r>
              <a:rPr lang="es-GT" sz="1600" b="1" dirty="0">
                <a:solidFill>
                  <a:schemeClr val="accent5">
                    <a:lumMod val="50000"/>
                  </a:schemeClr>
                </a:solidFill>
                <a:latin typeface="Montserrat" pitchFamily="2" charset="77"/>
                <a:cs typeface="Arial" panose="020B0604020202020204" pitchFamily="34" charset="0"/>
                <a:sym typeface="Calibri"/>
              </a:rPr>
              <a:t>Educación</a:t>
            </a:r>
            <a:r>
              <a:rPr lang="es-GT" sz="1600" dirty="0">
                <a:latin typeface="Montserrat" pitchFamily="2" charset="77"/>
                <a:cs typeface="Arial" panose="020B0604020202020204" pitchFamily="34" charset="0"/>
                <a:sym typeface="Calibri"/>
              </a:rPr>
              <a:t> (65.3%), </a:t>
            </a:r>
            <a:r>
              <a:rPr lang="es-GT" sz="1600" b="1" dirty="0">
                <a:solidFill>
                  <a:schemeClr val="accent5">
                    <a:lumMod val="50000"/>
                  </a:schemeClr>
                </a:solidFill>
                <a:latin typeface="Montserrat" pitchFamily="2" charset="77"/>
                <a:cs typeface="Arial" panose="020B0604020202020204" pitchFamily="34" charset="0"/>
                <a:sym typeface="Calibri"/>
              </a:rPr>
              <a:t>Gobernación</a:t>
            </a:r>
            <a:r>
              <a:rPr lang="es-GT" sz="1600" dirty="0">
                <a:latin typeface="Montserrat" pitchFamily="2" charset="77"/>
                <a:cs typeface="Arial" panose="020B0604020202020204" pitchFamily="34" charset="0"/>
                <a:sym typeface="Calibri"/>
              </a:rPr>
              <a:t> (63.2%) y </a:t>
            </a:r>
            <a:br>
              <a:rPr lang="es-GT" sz="1600" dirty="0">
                <a:latin typeface="Montserrat" pitchFamily="2" charset="77"/>
                <a:cs typeface="Arial" panose="020B0604020202020204" pitchFamily="34" charset="0"/>
                <a:sym typeface="Calibri"/>
              </a:rPr>
            </a:br>
            <a:r>
              <a:rPr lang="es-GT" sz="1600" b="1" dirty="0">
                <a:solidFill>
                  <a:schemeClr val="accent5">
                    <a:lumMod val="50000"/>
                  </a:schemeClr>
                </a:solidFill>
                <a:latin typeface="Montserrat" pitchFamily="2" charset="77"/>
                <a:cs typeface="Arial" panose="020B0604020202020204" pitchFamily="34" charset="0"/>
                <a:sym typeface="Calibri"/>
              </a:rPr>
              <a:t>Salud Pública y Asistencia Social</a:t>
            </a:r>
            <a:r>
              <a:rPr lang="es-GT" sz="1600" dirty="0">
                <a:latin typeface="Montserrat" pitchFamily="2" charset="77"/>
                <a:cs typeface="Arial" panose="020B0604020202020204" pitchFamily="34" charset="0"/>
                <a:sym typeface="Calibri"/>
              </a:rPr>
              <a:t> (62.1%) </a:t>
            </a:r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219C47A3-B8E1-1B47-8F99-E4B04EF7B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26" y="1910680"/>
            <a:ext cx="1089062" cy="108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209D0E57-DCF9-4240-9383-77126962B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25" y="26117"/>
            <a:ext cx="4939146" cy="715530"/>
          </a:xfrm>
        </p:spPr>
        <p:txBody>
          <a:bodyPr>
            <a:normAutofit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EJECUCIÓN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F7277D89-C4BF-5542-8B21-793CBAB04F38}"/>
              </a:ext>
            </a:extLst>
          </p:cNvPr>
          <p:cNvSpPr txBox="1">
            <a:spLocks/>
          </p:cNvSpPr>
          <p:nvPr/>
        </p:nvSpPr>
        <p:spPr>
          <a:xfrm>
            <a:off x="269925" y="383882"/>
            <a:ext cx="4939146" cy="715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1800" dirty="0">
                <a:solidFill>
                  <a:srgbClr val="00568B"/>
                </a:solidFill>
                <a:latin typeface="Montserrat Medium" pitchFamily="2" charset="77"/>
              </a:rPr>
              <a:t>DEL ORGANISMO EJECUTIVO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135CF62-4847-6943-A408-0F9979AAC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0396" y="1288925"/>
            <a:ext cx="324159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1400" b="1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Por grupo de gasto</a:t>
            </a:r>
            <a:endParaRPr kumimoji="0" lang="es-GT" altLang="es-GT" sz="1400" b="0" i="0" u="none" strike="noStrike" cap="none" normalizeH="0" baseline="0" dirty="0">
              <a:ln>
                <a:noFill/>
              </a:ln>
              <a:solidFill>
                <a:srgbClr val="003353"/>
              </a:solidFill>
              <a:effectLst/>
              <a:latin typeface="Montserrat" pitchFamily="2" charset="77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1000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Al segundo cuatrimestre del ejercicio fiscal 2021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GT" altLang="es-GT" sz="1000" dirty="0">
                <a:solidFill>
                  <a:srgbClr val="003353"/>
                </a:solidFill>
                <a:latin typeface="Montserrat" pitchFamily="2" charset="77"/>
                <a:cs typeface="Arial" panose="020B0604020202020204" pitchFamily="34" charset="0"/>
              </a:rPr>
              <a:t>(Montos en millones de Quetzales)</a:t>
            </a:r>
            <a:endParaRPr kumimoji="0" lang="es-GT" altLang="es-GT" sz="1000" i="0" u="none" strike="noStrike" cap="none" normalizeH="0" baseline="0" dirty="0">
              <a:ln>
                <a:noFill/>
              </a:ln>
              <a:solidFill>
                <a:srgbClr val="003353"/>
              </a:solidFill>
              <a:effectLst/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0F33917-0E71-1143-A04C-33E040E12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089" y="6453407"/>
            <a:ext cx="7968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kumimoji="0" lang="es-GT" altLang="es-GT" sz="900" b="0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Fuente: Sistema de Contabilidad Integrada (</a:t>
            </a:r>
            <a:r>
              <a:rPr kumimoji="0" lang="es-GT" altLang="es-GT" sz="900" b="0" i="0" u="none" strike="noStrike" cap="none" normalizeH="0" baseline="0" dirty="0" err="1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Sicoin</a:t>
            </a:r>
            <a:r>
              <a:rPr kumimoji="0" lang="es-GT" altLang="es-GT" sz="900" b="0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s-GT" altLang="es-GT" sz="900" dirty="0">
                <a:solidFill>
                  <a:srgbClr val="003353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y Dirección Técnica del Presupuesto del Ministerio de Finanzas Públicas</a:t>
            </a:r>
            <a:endParaRPr kumimoji="0" lang="es-GT" altLang="es-GT" sz="900" b="0" i="0" u="none" strike="noStrike" cap="none" normalizeH="0" baseline="0" dirty="0">
              <a:ln>
                <a:noFill/>
              </a:ln>
              <a:solidFill>
                <a:srgbClr val="003353"/>
              </a:solidFill>
              <a:effectLst/>
              <a:latin typeface="Montserrat" pitchFamily="2" charset="77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s-GT" altLang="es-GT" sz="900" b="0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kumimoji="0" lang="es-GT" altLang="es-GT" sz="900" b="0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 Corresponde a los ajustes presupuestarios realizados durante el ejercicio fiscal 2021</a:t>
            </a:r>
            <a:r>
              <a:rPr kumimoji="0" lang="es-GT" altLang="es-GT" sz="900" b="0" i="0" u="none" strike="noStrike" cap="none" normalizeH="0" baseline="0" dirty="0">
                <a:ln>
                  <a:noFill/>
                </a:ln>
                <a:solidFill>
                  <a:srgbClr val="003353"/>
                </a:solidFill>
                <a:effectLst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s-GT" altLang="es-GT" sz="900" b="0" i="0" u="none" strike="noStrike" cap="none" normalizeH="0" baseline="0" dirty="0">
              <a:ln>
                <a:noFill/>
              </a:ln>
              <a:solidFill>
                <a:srgbClr val="003353"/>
              </a:solidFill>
              <a:effectLst/>
              <a:latin typeface="Montserrat" pitchFamily="2" charset="77"/>
              <a:cs typeface="Arial" panose="020B0604020202020204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ADD3C843-9F59-0F4D-B8CE-9DFEB09E8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718680"/>
              </p:ext>
            </p:extLst>
          </p:nvPr>
        </p:nvGraphicFramePr>
        <p:xfrm>
          <a:off x="821615" y="5314478"/>
          <a:ext cx="11014902" cy="107536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23878">
                  <a:extLst>
                    <a:ext uri="{9D8B030D-6E8A-4147-A177-3AD203B41FA5}">
                      <a16:colId xmlns:a16="http://schemas.microsoft.com/office/drawing/2014/main" val="1937503221"/>
                    </a:ext>
                  </a:extLst>
                </a:gridCol>
                <a:gridCol w="1223878">
                  <a:extLst>
                    <a:ext uri="{9D8B030D-6E8A-4147-A177-3AD203B41FA5}">
                      <a16:colId xmlns:a16="http://schemas.microsoft.com/office/drawing/2014/main" val="2394324782"/>
                    </a:ext>
                  </a:extLst>
                </a:gridCol>
                <a:gridCol w="1223878">
                  <a:extLst>
                    <a:ext uri="{9D8B030D-6E8A-4147-A177-3AD203B41FA5}">
                      <a16:colId xmlns:a16="http://schemas.microsoft.com/office/drawing/2014/main" val="3515962841"/>
                    </a:ext>
                  </a:extLst>
                </a:gridCol>
                <a:gridCol w="1223878">
                  <a:extLst>
                    <a:ext uri="{9D8B030D-6E8A-4147-A177-3AD203B41FA5}">
                      <a16:colId xmlns:a16="http://schemas.microsoft.com/office/drawing/2014/main" val="3625985054"/>
                    </a:ext>
                  </a:extLst>
                </a:gridCol>
                <a:gridCol w="1223878">
                  <a:extLst>
                    <a:ext uri="{9D8B030D-6E8A-4147-A177-3AD203B41FA5}">
                      <a16:colId xmlns:a16="http://schemas.microsoft.com/office/drawing/2014/main" val="2784308414"/>
                    </a:ext>
                  </a:extLst>
                </a:gridCol>
                <a:gridCol w="1223878">
                  <a:extLst>
                    <a:ext uri="{9D8B030D-6E8A-4147-A177-3AD203B41FA5}">
                      <a16:colId xmlns:a16="http://schemas.microsoft.com/office/drawing/2014/main" val="88535822"/>
                    </a:ext>
                  </a:extLst>
                </a:gridCol>
                <a:gridCol w="1223878">
                  <a:extLst>
                    <a:ext uri="{9D8B030D-6E8A-4147-A177-3AD203B41FA5}">
                      <a16:colId xmlns:a16="http://schemas.microsoft.com/office/drawing/2014/main" val="3033862577"/>
                    </a:ext>
                  </a:extLst>
                </a:gridCol>
                <a:gridCol w="1223878">
                  <a:extLst>
                    <a:ext uri="{9D8B030D-6E8A-4147-A177-3AD203B41FA5}">
                      <a16:colId xmlns:a16="http://schemas.microsoft.com/office/drawing/2014/main" val="14244490"/>
                    </a:ext>
                  </a:extLst>
                </a:gridCol>
                <a:gridCol w="1223878">
                  <a:extLst>
                    <a:ext uri="{9D8B030D-6E8A-4147-A177-3AD203B41FA5}">
                      <a16:colId xmlns:a16="http://schemas.microsoft.com/office/drawing/2014/main" val="3558093693"/>
                    </a:ext>
                  </a:extLst>
                </a:gridCol>
              </a:tblGrid>
              <a:tr h="1075368">
                <a:tc>
                  <a:txBody>
                    <a:bodyPr/>
                    <a:lstStyle/>
                    <a:p>
                      <a:pPr algn="ctr"/>
                      <a:r>
                        <a:rPr lang="es-GT" sz="900" b="0" i="0" u="none" strike="noStrike" kern="1200" cap="none" baseline="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Sueldos, salarios, honorarios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900" b="0" i="0" u="none" strike="noStrike" kern="1200" cap="none" baseline="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Servicios básicos, arrendamientos,</a:t>
                      </a:r>
                    </a:p>
                    <a:p>
                      <a:pPr algn="ctr"/>
                      <a:r>
                        <a:rPr lang="es-GT" sz="900" b="0" i="0" u="none" strike="noStrike" kern="1200" cap="none" baseline="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mantenimiento y reparación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900" b="0" i="0" u="none" strike="noStrike" kern="1200" cap="none" baseline="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Alimentos, medicamentos,</a:t>
                      </a:r>
                    </a:p>
                    <a:p>
                      <a:pPr algn="ctr"/>
                      <a:r>
                        <a:rPr lang="es-GT" sz="900" b="0" i="0" u="none" strike="noStrike" kern="1200" cap="none" baseline="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combustibles y lubricantes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900" b="0" i="0" u="none" strike="noStrike" kern="1200" cap="none" baseline="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Construcciones, mobiliario y equipo médico, equipo educacional, cultural y recreativo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900" b="0" i="0" u="none" strike="noStrike" kern="1200" cap="none" baseline="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Aportes a personas individuales y a entidades para funcionamiento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900" b="0" i="0" u="none" strike="noStrike" kern="1200" cap="none" baseline="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Aportes para equipamiento y formación de capital fijo y aportes a personas individuales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900" b="0" i="0" u="none" strike="noStrike" kern="1200" cap="none" baseline="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Préstamos al sector privado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900" b="0" i="0" u="none" strike="noStrike" kern="1200" cap="none" baseline="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Devoluciones por impuestos, </a:t>
                      </a:r>
                    </a:p>
                    <a:p>
                      <a:pPr algn="ctr"/>
                      <a:r>
                        <a:rPr lang="es-ES" sz="900" b="0" i="0" u="none" strike="noStrike" kern="1200" cap="none" baseline="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por recursos de donaciones no utilizados o incumplimiento en el convenio</a:t>
                      </a:r>
                      <a:endParaRPr lang="es-GT" sz="900" b="0" i="0" u="none" strike="noStrike" kern="1200" cap="none" baseline="0" dirty="0">
                        <a:solidFill>
                          <a:schemeClr val="tx1"/>
                        </a:solidFill>
                        <a:latin typeface="Montserrat" pitchFamily="2" charset="77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900" b="0" i="0" u="none" strike="noStrike" kern="1200" cap="none" baseline="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Sentencias Judiciales, créditos de reserva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284555"/>
                  </a:ext>
                </a:extLst>
              </a:tr>
            </a:tbl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D14CA441-BD5E-3E40-B281-BF7073604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035767"/>
              </p:ext>
            </p:extLst>
          </p:nvPr>
        </p:nvGraphicFramePr>
        <p:xfrm>
          <a:off x="219173" y="1978314"/>
          <a:ext cx="11591968" cy="347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50E5E568-993E-3847-BB74-E4B85FD1427C}"/>
              </a:ext>
            </a:extLst>
          </p:cNvPr>
          <p:cNvSpPr/>
          <p:nvPr/>
        </p:nvSpPr>
        <p:spPr>
          <a:xfrm>
            <a:off x="8513065" y="1232609"/>
            <a:ext cx="3459762" cy="1227127"/>
          </a:xfrm>
          <a:prstGeom prst="rect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01A339E-43C4-DD47-9E12-13CCC1F34A21}"/>
              </a:ext>
            </a:extLst>
          </p:cNvPr>
          <p:cNvSpPr txBox="1"/>
          <p:nvPr/>
        </p:nvSpPr>
        <p:spPr>
          <a:xfrm>
            <a:off x="8763007" y="1377665"/>
            <a:ext cx="30988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GT" sz="1400" dirty="0">
                <a:latin typeface="Montserrat" pitchFamily="2" charset="77"/>
                <a:cs typeface="Arial" panose="020B0604020202020204" pitchFamily="34" charset="0"/>
              </a:rPr>
              <a:t>Del presupuesto ejecutado por grupo de gasto, el </a:t>
            </a:r>
            <a:r>
              <a:rPr lang="es-GT" sz="1400" b="1" dirty="0">
                <a:solidFill>
                  <a:schemeClr val="accent5">
                    <a:lumMod val="50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57.5%</a:t>
            </a:r>
            <a:r>
              <a:rPr lang="es-GT" sz="1400" dirty="0">
                <a:latin typeface="Montserrat" pitchFamily="2" charset="77"/>
                <a:cs typeface="Arial" panose="020B0604020202020204" pitchFamily="34" charset="0"/>
              </a:rPr>
              <a:t> se concentró en sueldos, salarios y honorarios</a:t>
            </a:r>
          </a:p>
        </p:txBody>
      </p:sp>
      <p:sp>
        <p:nvSpPr>
          <p:cNvPr id="16" name="Freeform 85">
            <a:extLst>
              <a:ext uri="{FF2B5EF4-FFF2-40B4-BE49-F238E27FC236}">
                <a16:creationId xmlns:a16="http://schemas.microsoft.com/office/drawing/2014/main" id="{3B854221-046C-EF46-ABD9-872B827D1FFC}"/>
              </a:ext>
            </a:extLst>
          </p:cNvPr>
          <p:cNvSpPr>
            <a:spLocks/>
          </p:cNvSpPr>
          <p:nvPr/>
        </p:nvSpPr>
        <p:spPr bwMode="auto">
          <a:xfrm>
            <a:off x="8388093" y="1547415"/>
            <a:ext cx="249942" cy="249942"/>
          </a:xfrm>
          <a:custGeom>
            <a:avLst/>
            <a:gdLst>
              <a:gd name="T0" fmla="*/ 161 w 291"/>
              <a:gd name="T1" fmla="*/ 291 h 292"/>
              <a:gd name="T2" fmla="*/ 189 w 291"/>
              <a:gd name="T3" fmla="*/ 286 h 292"/>
              <a:gd name="T4" fmla="*/ 215 w 291"/>
              <a:gd name="T5" fmla="*/ 275 h 292"/>
              <a:gd name="T6" fmla="*/ 238 w 291"/>
              <a:gd name="T7" fmla="*/ 259 h 292"/>
              <a:gd name="T8" fmla="*/ 259 w 291"/>
              <a:gd name="T9" fmla="*/ 238 h 292"/>
              <a:gd name="T10" fmla="*/ 275 w 291"/>
              <a:gd name="T11" fmla="*/ 215 h 292"/>
              <a:gd name="T12" fmla="*/ 286 w 291"/>
              <a:gd name="T13" fmla="*/ 189 h 292"/>
              <a:gd name="T14" fmla="*/ 291 w 291"/>
              <a:gd name="T15" fmla="*/ 161 h 292"/>
              <a:gd name="T16" fmla="*/ 291 w 291"/>
              <a:gd name="T17" fmla="*/ 131 h 292"/>
              <a:gd name="T18" fmla="*/ 286 w 291"/>
              <a:gd name="T19" fmla="*/ 103 h 292"/>
              <a:gd name="T20" fmla="*/ 275 w 291"/>
              <a:gd name="T21" fmla="*/ 77 h 292"/>
              <a:gd name="T22" fmla="*/ 259 w 291"/>
              <a:gd name="T23" fmla="*/ 54 h 292"/>
              <a:gd name="T24" fmla="*/ 238 w 291"/>
              <a:gd name="T25" fmla="*/ 32 h 292"/>
              <a:gd name="T26" fmla="*/ 215 w 291"/>
              <a:gd name="T27" fmla="*/ 17 h 292"/>
              <a:gd name="T28" fmla="*/ 189 w 291"/>
              <a:gd name="T29" fmla="*/ 6 h 292"/>
              <a:gd name="T30" fmla="*/ 161 w 291"/>
              <a:gd name="T31" fmla="*/ 1 h 292"/>
              <a:gd name="T32" fmla="*/ 130 w 291"/>
              <a:gd name="T33" fmla="*/ 1 h 292"/>
              <a:gd name="T34" fmla="*/ 102 w 291"/>
              <a:gd name="T35" fmla="*/ 6 h 292"/>
              <a:gd name="T36" fmla="*/ 76 w 291"/>
              <a:gd name="T37" fmla="*/ 17 h 292"/>
              <a:gd name="T38" fmla="*/ 54 w 291"/>
              <a:gd name="T39" fmla="*/ 32 h 292"/>
              <a:gd name="T40" fmla="*/ 32 w 291"/>
              <a:gd name="T41" fmla="*/ 54 h 292"/>
              <a:gd name="T42" fmla="*/ 16 w 291"/>
              <a:gd name="T43" fmla="*/ 77 h 292"/>
              <a:gd name="T44" fmla="*/ 5 w 291"/>
              <a:gd name="T45" fmla="*/ 103 h 292"/>
              <a:gd name="T46" fmla="*/ 0 w 291"/>
              <a:gd name="T47" fmla="*/ 131 h 292"/>
              <a:gd name="T48" fmla="*/ 0 w 291"/>
              <a:gd name="T49" fmla="*/ 161 h 292"/>
              <a:gd name="T50" fmla="*/ 5 w 291"/>
              <a:gd name="T51" fmla="*/ 189 h 292"/>
              <a:gd name="T52" fmla="*/ 16 w 291"/>
              <a:gd name="T53" fmla="*/ 215 h 292"/>
              <a:gd name="T54" fmla="*/ 32 w 291"/>
              <a:gd name="T55" fmla="*/ 238 h 292"/>
              <a:gd name="T56" fmla="*/ 54 w 291"/>
              <a:gd name="T57" fmla="*/ 259 h 292"/>
              <a:gd name="T58" fmla="*/ 76 w 291"/>
              <a:gd name="T59" fmla="*/ 275 h 292"/>
              <a:gd name="T60" fmla="*/ 102 w 291"/>
              <a:gd name="T61" fmla="*/ 286 h 292"/>
              <a:gd name="T62" fmla="*/ 130 w 291"/>
              <a:gd name="T63" fmla="*/ 29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1" h="292">
                <a:moveTo>
                  <a:pt x="146" y="292"/>
                </a:moveTo>
                <a:lnTo>
                  <a:pt x="161" y="291"/>
                </a:lnTo>
                <a:lnTo>
                  <a:pt x="175" y="289"/>
                </a:lnTo>
                <a:lnTo>
                  <a:pt x="189" y="286"/>
                </a:lnTo>
                <a:lnTo>
                  <a:pt x="202" y="281"/>
                </a:lnTo>
                <a:lnTo>
                  <a:pt x="215" y="275"/>
                </a:lnTo>
                <a:lnTo>
                  <a:pt x="227" y="267"/>
                </a:lnTo>
                <a:lnTo>
                  <a:pt x="238" y="259"/>
                </a:lnTo>
                <a:lnTo>
                  <a:pt x="249" y="249"/>
                </a:lnTo>
                <a:lnTo>
                  <a:pt x="259" y="238"/>
                </a:lnTo>
                <a:lnTo>
                  <a:pt x="268" y="226"/>
                </a:lnTo>
                <a:lnTo>
                  <a:pt x="275" y="215"/>
                </a:lnTo>
                <a:lnTo>
                  <a:pt x="282" y="202"/>
                </a:lnTo>
                <a:lnTo>
                  <a:pt x="286" y="189"/>
                </a:lnTo>
                <a:lnTo>
                  <a:pt x="289" y="175"/>
                </a:lnTo>
                <a:lnTo>
                  <a:pt x="291" y="161"/>
                </a:lnTo>
                <a:lnTo>
                  <a:pt x="291" y="145"/>
                </a:lnTo>
                <a:lnTo>
                  <a:pt x="291" y="131"/>
                </a:lnTo>
                <a:lnTo>
                  <a:pt x="289" y="116"/>
                </a:lnTo>
                <a:lnTo>
                  <a:pt x="286" y="103"/>
                </a:lnTo>
                <a:lnTo>
                  <a:pt x="282" y="90"/>
                </a:lnTo>
                <a:lnTo>
                  <a:pt x="275" y="77"/>
                </a:lnTo>
                <a:lnTo>
                  <a:pt x="268" y="66"/>
                </a:lnTo>
                <a:lnTo>
                  <a:pt x="259" y="54"/>
                </a:lnTo>
                <a:lnTo>
                  <a:pt x="249" y="43"/>
                </a:lnTo>
                <a:lnTo>
                  <a:pt x="238" y="32"/>
                </a:lnTo>
                <a:lnTo>
                  <a:pt x="227" y="23"/>
                </a:lnTo>
                <a:lnTo>
                  <a:pt x="215" y="17"/>
                </a:lnTo>
                <a:lnTo>
                  <a:pt x="202" y="10"/>
                </a:lnTo>
                <a:lnTo>
                  <a:pt x="189" y="6"/>
                </a:lnTo>
                <a:lnTo>
                  <a:pt x="175" y="3"/>
                </a:lnTo>
                <a:lnTo>
                  <a:pt x="161" y="1"/>
                </a:lnTo>
                <a:lnTo>
                  <a:pt x="146" y="0"/>
                </a:lnTo>
                <a:lnTo>
                  <a:pt x="130" y="1"/>
                </a:lnTo>
                <a:lnTo>
                  <a:pt x="116" y="3"/>
                </a:lnTo>
                <a:lnTo>
                  <a:pt x="102" y="6"/>
                </a:lnTo>
                <a:lnTo>
                  <a:pt x="89" y="10"/>
                </a:lnTo>
                <a:lnTo>
                  <a:pt x="76" y="17"/>
                </a:lnTo>
                <a:lnTo>
                  <a:pt x="65" y="23"/>
                </a:lnTo>
                <a:lnTo>
                  <a:pt x="54" y="32"/>
                </a:lnTo>
                <a:lnTo>
                  <a:pt x="42" y="43"/>
                </a:lnTo>
                <a:lnTo>
                  <a:pt x="32" y="54"/>
                </a:lnTo>
                <a:lnTo>
                  <a:pt x="24" y="66"/>
                </a:lnTo>
                <a:lnTo>
                  <a:pt x="16" y="77"/>
                </a:lnTo>
                <a:lnTo>
                  <a:pt x="11" y="90"/>
                </a:lnTo>
                <a:lnTo>
                  <a:pt x="5" y="103"/>
                </a:lnTo>
                <a:lnTo>
                  <a:pt x="2" y="116"/>
                </a:lnTo>
                <a:lnTo>
                  <a:pt x="0" y="131"/>
                </a:lnTo>
                <a:lnTo>
                  <a:pt x="0" y="145"/>
                </a:lnTo>
                <a:lnTo>
                  <a:pt x="0" y="161"/>
                </a:lnTo>
                <a:lnTo>
                  <a:pt x="2" y="175"/>
                </a:lnTo>
                <a:lnTo>
                  <a:pt x="5" y="189"/>
                </a:lnTo>
                <a:lnTo>
                  <a:pt x="11" y="202"/>
                </a:lnTo>
                <a:lnTo>
                  <a:pt x="16" y="215"/>
                </a:lnTo>
                <a:lnTo>
                  <a:pt x="24" y="226"/>
                </a:lnTo>
                <a:lnTo>
                  <a:pt x="32" y="238"/>
                </a:lnTo>
                <a:lnTo>
                  <a:pt x="42" y="249"/>
                </a:lnTo>
                <a:lnTo>
                  <a:pt x="54" y="259"/>
                </a:lnTo>
                <a:lnTo>
                  <a:pt x="65" y="267"/>
                </a:lnTo>
                <a:lnTo>
                  <a:pt x="76" y="275"/>
                </a:lnTo>
                <a:lnTo>
                  <a:pt x="89" y="281"/>
                </a:lnTo>
                <a:lnTo>
                  <a:pt x="102" y="286"/>
                </a:lnTo>
                <a:lnTo>
                  <a:pt x="116" y="289"/>
                </a:lnTo>
                <a:lnTo>
                  <a:pt x="130" y="291"/>
                </a:lnTo>
                <a:lnTo>
                  <a:pt x="146" y="292"/>
                </a:lnTo>
                <a:close/>
              </a:path>
            </a:pathLst>
          </a:custGeom>
          <a:solidFill>
            <a:srgbClr val="193768"/>
          </a:solidFill>
          <a:ln>
            <a:noFill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17" name="Freeform 86">
            <a:extLst>
              <a:ext uri="{FF2B5EF4-FFF2-40B4-BE49-F238E27FC236}">
                <a16:creationId xmlns:a16="http://schemas.microsoft.com/office/drawing/2014/main" id="{A70590D9-FA5C-2248-B7B7-ADD18CDD6852}"/>
              </a:ext>
            </a:extLst>
          </p:cNvPr>
          <p:cNvSpPr>
            <a:spLocks/>
          </p:cNvSpPr>
          <p:nvPr/>
        </p:nvSpPr>
        <p:spPr bwMode="auto">
          <a:xfrm>
            <a:off x="8282448" y="1797357"/>
            <a:ext cx="461233" cy="270557"/>
          </a:xfrm>
          <a:custGeom>
            <a:avLst/>
            <a:gdLst>
              <a:gd name="T0" fmla="*/ 533 w 535"/>
              <a:gd name="T1" fmla="*/ 170 h 317"/>
              <a:gd name="T2" fmla="*/ 531 w 535"/>
              <a:gd name="T3" fmla="*/ 148 h 317"/>
              <a:gd name="T4" fmla="*/ 527 w 535"/>
              <a:gd name="T5" fmla="*/ 127 h 317"/>
              <a:gd name="T6" fmla="*/ 521 w 535"/>
              <a:gd name="T7" fmla="*/ 106 h 317"/>
              <a:gd name="T8" fmla="*/ 516 w 535"/>
              <a:gd name="T9" fmla="*/ 87 h 317"/>
              <a:gd name="T10" fmla="*/ 507 w 535"/>
              <a:gd name="T11" fmla="*/ 68 h 317"/>
              <a:gd name="T12" fmla="*/ 498 w 535"/>
              <a:gd name="T13" fmla="*/ 51 h 317"/>
              <a:gd name="T14" fmla="*/ 486 w 535"/>
              <a:gd name="T15" fmla="*/ 35 h 317"/>
              <a:gd name="T16" fmla="*/ 472 w 535"/>
              <a:gd name="T17" fmla="*/ 22 h 317"/>
              <a:gd name="T18" fmla="*/ 455 w 535"/>
              <a:gd name="T19" fmla="*/ 12 h 317"/>
              <a:gd name="T20" fmla="*/ 436 w 535"/>
              <a:gd name="T21" fmla="*/ 5 h 317"/>
              <a:gd name="T22" fmla="*/ 416 w 535"/>
              <a:gd name="T23" fmla="*/ 2 h 317"/>
              <a:gd name="T24" fmla="*/ 398 w 535"/>
              <a:gd name="T25" fmla="*/ 3 h 317"/>
              <a:gd name="T26" fmla="*/ 374 w 535"/>
              <a:gd name="T27" fmla="*/ 18 h 317"/>
              <a:gd name="T28" fmla="*/ 351 w 535"/>
              <a:gd name="T29" fmla="*/ 32 h 317"/>
              <a:gd name="T30" fmla="*/ 330 w 535"/>
              <a:gd name="T31" fmla="*/ 41 h 317"/>
              <a:gd name="T32" fmla="*/ 305 w 535"/>
              <a:gd name="T33" fmla="*/ 49 h 317"/>
              <a:gd name="T34" fmla="*/ 281 w 535"/>
              <a:gd name="T35" fmla="*/ 53 h 317"/>
              <a:gd name="T36" fmla="*/ 255 w 535"/>
              <a:gd name="T37" fmla="*/ 53 h 317"/>
              <a:gd name="T38" fmla="*/ 230 w 535"/>
              <a:gd name="T39" fmla="*/ 49 h 317"/>
              <a:gd name="T40" fmla="*/ 205 w 535"/>
              <a:gd name="T41" fmla="*/ 41 h 317"/>
              <a:gd name="T42" fmla="*/ 184 w 535"/>
              <a:gd name="T43" fmla="*/ 32 h 317"/>
              <a:gd name="T44" fmla="*/ 161 w 535"/>
              <a:gd name="T45" fmla="*/ 18 h 317"/>
              <a:gd name="T46" fmla="*/ 137 w 535"/>
              <a:gd name="T47" fmla="*/ 3 h 317"/>
              <a:gd name="T48" fmla="*/ 120 w 535"/>
              <a:gd name="T49" fmla="*/ 2 h 317"/>
              <a:gd name="T50" fmla="*/ 99 w 535"/>
              <a:gd name="T51" fmla="*/ 5 h 317"/>
              <a:gd name="T52" fmla="*/ 80 w 535"/>
              <a:gd name="T53" fmla="*/ 12 h 317"/>
              <a:gd name="T54" fmla="*/ 63 w 535"/>
              <a:gd name="T55" fmla="*/ 22 h 317"/>
              <a:gd name="T56" fmla="*/ 50 w 535"/>
              <a:gd name="T57" fmla="*/ 35 h 317"/>
              <a:gd name="T58" fmla="*/ 39 w 535"/>
              <a:gd name="T59" fmla="*/ 51 h 317"/>
              <a:gd name="T60" fmla="*/ 28 w 535"/>
              <a:gd name="T61" fmla="*/ 68 h 317"/>
              <a:gd name="T62" fmla="*/ 20 w 535"/>
              <a:gd name="T63" fmla="*/ 87 h 317"/>
              <a:gd name="T64" fmla="*/ 14 w 535"/>
              <a:gd name="T65" fmla="*/ 106 h 317"/>
              <a:gd name="T66" fmla="*/ 8 w 535"/>
              <a:gd name="T67" fmla="*/ 127 h 317"/>
              <a:gd name="T68" fmla="*/ 5 w 535"/>
              <a:gd name="T69" fmla="*/ 148 h 317"/>
              <a:gd name="T70" fmla="*/ 2 w 535"/>
              <a:gd name="T71" fmla="*/ 170 h 317"/>
              <a:gd name="T72" fmla="*/ 1 w 535"/>
              <a:gd name="T73" fmla="*/ 189 h 317"/>
              <a:gd name="T74" fmla="*/ 0 w 535"/>
              <a:gd name="T75" fmla="*/ 209 h 317"/>
              <a:gd name="T76" fmla="*/ 0 w 535"/>
              <a:gd name="T77" fmla="*/ 229 h 317"/>
              <a:gd name="T78" fmla="*/ 4 w 535"/>
              <a:gd name="T79" fmla="*/ 250 h 317"/>
              <a:gd name="T80" fmla="*/ 11 w 535"/>
              <a:gd name="T81" fmla="*/ 268 h 317"/>
              <a:gd name="T82" fmla="*/ 21 w 535"/>
              <a:gd name="T83" fmla="*/ 283 h 317"/>
              <a:gd name="T84" fmla="*/ 34 w 535"/>
              <a:gd name="T85" fmla="*/ 297 h 317"/>
              <a:gd name="T86" fmla="*/ 50 w 535"/>
              <a:gd name="T87" fmla="*/ 307 h 317"/>
              <a:gd name="T88" fmla="*/ 70 w 535"/>
              <a:gd name="T89" fmla="*/ 314 h 317"/>
              <a:gd name="T90" fmla="*/ 90 w 535"/>
              <a:gd name="T91" fmla="*/ 317 h 317"/>
              <a:gd name="T92" fmla="*/ 434 w 535"/>
              <a:gd name="T93" fmla="*/ 317 h 317"/>
              <a:gd name="T94" fmla="*/ 455 w 535"/>
              <a:gd name="T95" fmla="*/ 316 h 317"/>
              <a:gd name="T96" fmla="*/ 475 w 535"/>
              <a:gd name="T97" fmla="*/ 310 h 317"/>
              <a:gd name="T98" fmla="*/ 493 w 535"/>
              <a:gd name="T99" fmla="*/ 303 h 317"/>
              <a:gd name="T100" fmla="*/ 507 w 535"/>
              <a:gd name="T101" fmla="*/ 291 h 317"/>
              <a:gd name="T102" fmla="*/ 520 w 535"/>
              <a:gd name="T103" fmla="*/ 276 h 317"/>
              <a:gd name="T104" fmla="*/ 529 w 535"/>
              <a:gd name="T105" fmla="*/ 260 h 317"/>
              <a:gd name="T106" fmla="*/ 534 w 535"/>
              <a:gd name="T107" fmla="*/ 240 h 317"/>
              <a:gd name="T108" fmla="*/ 535 w 535"/>
              <a:gd name="T109" fmla="*/ 219 h 317"/>
              <a:gd name="T110" fmla="*/ 535 w 535"/>
              <a:gd name="T111" fmla="*/ 199 h 317"/>
              <a:gd name="T112" fmla="*/ 534 w 535"/>
              <a:gd name="T113" fmla="*/ 18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35" h="317">
                <a:moveTo>
                  <a:pt x="534" y="180"/>
                </a:moveTo>
                <a:lnTo>
                  <a:pt x="533" y="170"/>
                </a:lnTo>
                <a:lnTo>
                  <a:pt x="532" y="159"/>
                </a:lnTo>
                <a:lnTo>
                  <a:pt x="531" y="148"/>
                </a:lnTo>
                <a:lnTo>
                  <a:pt x="529" y="138"/>
                </a:lnTo>
                <a:lnTo>
                  <a:pt x="527" y="127"/>
                </a:lnTo>
                <a:lnTo>
                  <a:pt x="525" y="116"/>
                </a:lnTo>
                <a:lnTo>
                  <a:pt x="521" y="106"/>
                </a:lnTo>
                <a:lnTo>
                  <a:pt x="519" y="97"/>
                </a:lnTo>
                <a:lnTo>
                  <a:pt x="516" y="87"/>
                </a:lnTo>
                <a:lnTo>
                  <a:pt x="512" y="78"/>
                </a:lnTo>
                <a:lnTo>
                  <a:pt x="507" y="68"/>
                </a:lnTo>
                <a:lnTo>
                  <a:pt x="502" y="60"/>
                </a:lnTo>
                <a:lnTo>
                  <a:pt x="498" y="51"/>
                </a:lnTo>
                <a:lnTo>
                  <a:pt x="491" y="43"/>
                </a:lnTo>
                <a:lnTo>
                  <a:pt x="486" y="35"/>
                </a:lnTo>
                <a:lnTo>
                  <a:pt x="479" y="29"/>
                </a:lnTo>
                <a:lnTo>
                  <a:pt x="472" y="22"/>
                </a:lnTo>
                <a:lnTo>
                  <a:pt x="464" y="17"/>
                </a:lnTo>
                <a:lnTo>
                  <a:pt x="455" y="12"/>
                </a:lnTo>
                <a:lnTo>
                  <a:pt x="447" y="8"/>
                </a:lnTo>
                <a:lnTo>
                  <a:pt x="436" y="5"/>
                </a:lnTo>
                <a:lnTo>
                  <a:pt x="426" y="3"/>
                </a:lnTo>
                <a:lnTo>
                  <a:pt x="416" y="2"/>
                </a:lnTo>
                <a:lnTo>
                  <a:pt x="404" y="0"/>
                </a:lnTo>
                <a:lnTo>
                  <a:pt x="398" y="3"/>
                </a:lnTo>
                <a:lnTo>
                  <a:pt x="387" y="9"/>
                </a:lnTo>
                <a:lnTo>
                  <a:pt x="374" y="18"/>
                </a:lnTo>
                <a:lnTo>
                  <a:pt x="359" y="27"/>
                </a:lnTo>
                <a:lnTo>
                  <a:pt x="351" y="32"/>
                </a:lnTo>
                <a:lnTo>
                  <a:pt x="341" y="37"/>
                </a:lnTo>
                <a:lnTo>
                  <a:pt x="330" y="41"/>
                </a:lnTo>
                <a:lnTo>
                  <a:pt x="318" y="46"/>
                </a:lnTo>
                <a:lnTo>
                  <a:pt x="305" y="49"/>
                </a:lnTo>
                <a:lnTo>
                  <a:pt x="293" y="51"/>
                </a:lnTo>
                <a:lnTo>
                  <a:pt x="281" y="53"/>
                </a:lnTo>
                <a:lnTo>
                  <a:pt x="268" y="53"/>
                </a:lnTo>
                <a:lnTo>
                  <a:pt x="255" y="53"/>
                </a:lnTo>
                <a:lnTo>
                  <a:pt x="243" y="51"/>
                </a:lnTo>
                <a:lnTo>
                  <a:pt x="230" y="49"/>
                </a:lnTo>
                <a:lnTo>
                  <a:pt x="217" y="46"/>
                </a:lnTo>
                <a:lnTo>
                  <a:pt x="205" y="41"/>
                </a:lnTo>
                <a:lnTo>
                  <a:pt x="194" y="37"/>
                </a:lnTo>
                <a:lnTo>
                  <a:pt x="184" y="32"/>
                </a:lnTo>
                <a:lnTo>
                  <a:pt x="176" y="27"/>
                </a:lnTo>
                <a:lnTo>
                  <a:pt x="161" y="18"/>
                </a:lnTo>
                <a:lnTo>
                  <a:pt x="148" y="9"/>
                </a:lnTo>
                <a:lnTo>
                  <a:pt x="137" y="3"/>
                </a:lnTo>
                <a:lnTo>
                  <a:pt x="131" y="0"/>
                </a:lnTo>
                <a:lnTo>
                  <a:pt x="120" y="2"/>
                </a:lnTo>
                <a:lnTo>
                  <a:pt x="109" y="3"/>
                </a:lnTo>
                <a:lnTo>
                  <a:pt x="99" y="5"/>
                </a:lnTo>
                <a:lnTo>
                  <a:pt x="89" y="8"/>
                </a:lnTo>
                <a:lnTo>
                  <a:pt x="80" y="12"/>
                </a:lnTo>
                <a:lnTo>
                  <a:pt x="71" y="17"/>
                </a:lnTo>
                <a:lnTo>
                  <a:pt x="63" y="22"/>
                </a:lnTo>
                <a:lnTo>
                  <a:pt x="57" y="29"/>
                </a:lnTo>
                <a:lnTo>
                  <a:pt x="50" y="35"/>
                </a:lnTo>
                <a:lnTo>
                  <a:pt x="44" y="43"/>
                </a:lnTo>
                <a:lnTo>
                  <a:pt x="39" y="51"/>
                </a:lnTo>
                <a:lnTo>
                  <a:pt x="33" y="60"/>
                </a:lnTo>
                <a:lnTo>
                  <a:pt x="28" y="68"/>
                </a:lnTo>
                <a:lnTo>
                  <a:pt x="23" y="78"/>
                </a:lnTo>
                <a:lnTo>
                  <a:pt x="20" y="87"/>
                </a:lnTo>
                <a:lnTo>
                  <a:pt x="17" y="97"/>
                </a:lnTo>
                <a:lnTo>
                  <a:pt x="14" y="106"/>
                </a:lnTo>
                <a:lnTo>
                  <a:pt x="11" y="116"/>
                </a:lnTo>
                <a:lnTo>
                  <a:pt x="8" y="127"/>
                </a:lnTo>
                <a:lnTo>
                  <a:pt x="6" y="138"/>
                </a:lnTo>
                <a:lnTo>
                  <a:pt x="5" y="148"/>
                </a:lnTo>
                <a:lnTo>
                  <a:pt x="3" y="159"/>
                </a:lnTo>
                <a:lnTo>
                  <a:pt x="2" y="170"/>
                </a:lnTo>
                <a:lnTo>
                  <a:pt x="1" y="180"/>
                </a:lnTo>
                <a:lnTo>
                  <a:pt x="1" y="189"/>
                </a:lnTo>
                <a:lnTo>
                  <a:pt x="0" y="199"/>
                </a:lnTo>
                <a:lnTo>
                  <a:pt x="0" y="209"/>
                </a:lnTo>
                <a:lnTo>
                  <a:pt x="0" y="219"/>
                </a:lnTo>
                <a:lnTo>
                  <a:pt x="0" y="229"/>
                </a:lnTo>
                <a:lnTo>
                  <a:pt x="2" y="240"/>
                </a:lnTo>
                <a:lnTo>
                  <a:pt x="4" y="250"/>
                </a:lnTo>
                <a:lnTo>
                  <a:pt x="7" y="260"/>
                </a:lnTo>
                <a:lnTo>
                  <a:pt x="11" y="268"/>
                </a:lnTo>
                <a:lnTo>
                  <a:pt x="16" y="276"/>
                </a:lnTo>
                <a:lnTo>
                  <a:pt x="21" y="283"/>
                </a:lnTo>
                <a:lnTo>
                  <a:pt x="28" y="291"/>
                </a:lnTo>
                <a:lnTo>
                  <a:pt x="34" y="297"/>
                </a:lnTo>
                <a:lnTo>
                  <a:pt x="43" y="303"/>
                </a:lnTo>
                <a:lnTo>
                  <a:pt x="50" y="307"/>
                </a:lnTo>
                <a:lnTo>
                  <a:pt x="60" y="310"/>
                </a:lnTo>
                <a:lnTo>
                  <a:pt x="70" y="314"/>
                </a:lnTo>
                <a:lnTo>
                  <a:pt x="80" y="316"/>
                </a:lnTo>
                <a:lnTo>
                  <a:pt x="90" y="317"/>
                </a:lnTo>
                <a:lnTo>
                  <a:pt x="101" y="317"/>
                </a:lnTo>
                <a:lnTo>
                  <a:pt x="434" y="317"/>
                </a:lnTo>
                <a:lnTo>
                  <a:pt x="445" y="317"/>
                </a:lnTo>
                <a:lnTo>
                  <a:pt x="455" y="316"/>
                </a:lnTo>
                <a:lnTo>
                  <a:pt x="466" y="314"/>
                </a:lnTo>
                <a:lnTo>
                  <a:pt x="475" y="310"/>
                </a:lnTo>
                <a:lnTo>
                  <a:pt x="485" y="307"/>
                </a:lnTo>
                <a:lnTo>
                  <a:pt x="493" y="303"/>
                </a:lnTo>
                <a:lnTo>
                  <a:pt x="501" y="297"/>
                </a:lnTo>
                <a:lnTo>
                  <a:pt x="507" y="291"/>
                </a:lnTo>
                <a:lnTo>
                  <a:pt x="514" y="283"/>
                </a:lnTo>
                <a:lnTo>
                  <a:pt x="520" y="276"/>
                </a:lnTo>
                <a:lnTo>
                  <a:pt x="525" y="268"/>
                </a:lnTo>
                <a:lnTo>
                  <a:pt x="529" y="260"/>
                </a:lnTo>
                <a:lnTo>
                  <a:pt x="532" y="250"/>
                </a:lnTo>
                <a:lnTo>
                  <a:pt x="534" y="240"/>
                </a:lnTo>
                <a:lnTo>
                  <a:pt x="535" y="229"/>
                </a:lnTo>
                <a:lnTo>
                  <a:pt x="535" y="219"/>
                </a:lnTo>
                <a:lnTo>
                  <a:pt x="535" y="209"/>
                </a:lnTo>
                <a:lnTo>
                  <a:pt x="535" y="199"/>
                </a:lnTo>
                <a:lnTo>
                  <a:pt x="534" y="189"/>
                </a:lnTo>
                <a:lnTo>
                  <a:pt x="534" y="180"/>
                </a:lnTo>
                <a:close/>
              </a:path>
            </a:pathLst>
          </a:custGeom>
          <a:solidFill>
            <a:srgbClr val="193768"/>
          </a:solidFill>
          <a:ln>
            <a:noFill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85778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7691</TotalTime>
  <Words>1407</Words>
  <Application>Microsoft Macintosh PowerPoint</Application>
  <PresentationFormat>Panorámica</PresentationFormat>
  <Paragraphs>301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Montserrat</vt:lpstr>
      <vt:lpstr>Montserrat Black</vt:lpstr>
      <vt:lpstr>Montserrat Medium</vt:lpstr>
      <vt:lpstr>Tema de Office</vt:lpstr>
      <vt:lpstr>Presentación de PowerPoint</vt:lpstr>
      <vt:lpstr>EJECUCIÓN</vt:lpstr>
      <vt:lpstr>EJECUCIÓN</vt:lpstr>
      <vt:lpstr>EJECUCIÓN</vt:lpstr>
      <vt:lpstr>EJECUCIÓN</vt:lpstr>
      <vt:lpstr>RENDICIÓN DE CUENTAS</vt:lpstr>
      <vt:lpstr>EJECUCIÓN</vt:lpstr>
      <vt:lpstr>EJECUCIÓN</vt:lpstr>
      <vt:lpstr>EJECUCIÓN</vt:lpstr>
      <vt:lpstr>EJECUCIÓN</vt:lpstr>
      <vt:lpstr>EJECUCIÓN PRESUPUESTARIA</vt:lpstr>
      <vt:lpstr>EJECUCIÓN PRESUPUESTARIA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26</cp:revision>
  <dcterms:created xsi:type="dcterms:W3CDTF">2021-05-04T19:30:50Z</dcterms:created>
  <dcterms:modified xsi:type="dcterms:W3CDTF">2021-10-18T19:29:39Z</dcterms:modified>
</cp:coreProperties>
</file>