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8" r:id="rId1"/>
  </p:sldMasterIdLst>
  <p:notesMasterIdLst>
    <p:notesMasterId r:id="rId11"/>
  </p:notesMasterIdLst>
  <p:handoutMasterIdLst>
    <p:handoutMasterId r:id="rId12"/>
  </p:handoutMasterIdLst>
  <p:sldIdLst>
    <p:sldId id="390" r:id="rId2"/>
    <p:sldId id="402" r:id="rId3"/>
    <p:sldId id="398" r:id="rId4"/>
    <p:sldId id="404" r:id="rId5"/>
    <p:sldId id="403" r:id="rId6"/>
    <p:sldId id="401" r:id="rId7"/>
    <p:sldId id="383" r:id="rId8"/>
    <p:sldId id="399" r:id="rId9"/>
    <p:sldId id="400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1496D4"/>
    <a:srgbClr val="26559A"/>
    <a:srgbClr val="000099"/>
    <a:srgbClr val="204D84"/>
    <a:srgbClr val="193B65"/>
    <a:srgbClr val="245590"/>
    <a:srgbClr val="2B67AF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518" autoAdjust="0"/>
  </p:normalViewPr>
  <p:slideViewPr>
    <p:cSldViewPr>
      <p:cViewPr>
        <p:scale>
          <a:sx n="90" d="100"/>
          <a:sy n="90" d="100"/>
        </p:scale>
        <p:origin x="-73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62" y="-84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2CB7F-25C6-40A4-9720-723D06D8131F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7842055-4375-4C3E-AFAF-2FA6EB5965A1}">
      <dgm:prSet phldrT="[Text]"/>
      <dgm:spPr/>
      <dgm:t>
        <a:bodyPr/>
        <a:lstStyle/>
        <a:p>
          <a:r>
            <a:rPr lang="es-MX" dirty="0"/>
            <a:t>Nota de Idea de Programa de Reducción de Emisiones </a:t>
          </a:r>
          <a:r>
            <a:rPr lang="es-MX" b="1" dirty="0"/>
            <a:t>(ERPIN)</a:t>
          </a:r>
        </a:p>
        <a:p>
          <a:r>
            <a:rPr lang="es-MX" b="1" dirty="0">
              <a:solidFill>
                <a:srgbClr val="00B050"/>
              </a:solidFill>
            </a:rPr>
            <a:t>Oct. de 2014</a:t>
          </a:r>
          <a:endParaRPr lang="en-US" b="1" dirty="0">
            <a:solidFill>
              <a:srgbClr val="00B050"/>
            </a:solidFill>
          </a:endParaRPr>
        </a:p>
      </dgm:t>
    </dgm:pt>
    <dgm:pt modelId="{52CEC3BF-591F-4CAC-992A-42682B01456A}" type="parTrans" cxnId="{13DA9483-DD92-45E4-90D0-79E7A1FD5313}">
      <dgm:prSet/>
      <dgm:spPr/>
      <dgm:t>
        <a:bodyPr/>
        <a:lstStyle/>
        <a:p>
          <a:endParaRPr lang="en-US"/>
        </a:p>
      </dgm:t>
    </dgm:pt>
    <dgm:pt modelId="{24A0CBDA-D79F-4EF2-BEBC-AEF1F8E7EDA2}" type="sibTrans" cxnId="{13DA9483-DD92-45E4-90D0-79E7A1FD5313}">
      <dgm:prSet/>
      <dgm:spPr/>
      <dgm:t>
        <a:bodyPr/>
        <a:lstStyle/>
        <a:p>
          <a:endParaRPr lang="en-US"/>
        </a:p>
      </dgm:t>
    </dgm:pt>
    <dgm:pt modelId="{C5F0DF6B-92C8-409F-83D4-5CDB6C442549}">
      <dgm:prSet phldrT="[Text]"/>
      <dgm:spPr/>
      <dgm:t>
        <a:bodyPr/>
        <a:lstStyle/>
        <a:p>
          <a:r>
            <a:rPr lang="es-MX" dirty="0"/>
            <a:t>Carta de Intención </a:t>
          </a:r>
          <a:r>
            <a:rPr lang="es-MX" b="1" dirty="0"/>
            <a:t>(LoI) </a:t>
          </a:r>
          <a:r>
            <a:rPr lang="es-MX" dirty="0"/>
            <a:t>firmada</a:t>
          </a:r>
        </a:p>
        <a:p>
          <a:r>
            <a:rPr lang="es-MX" b="1" dirty="0">
              <a:solidFill>
                <a:srgbClr val="00B050"/>
              </a:solidFill>
            </a:rPr>
            <a:t>Abril de 2017</a:t>
          </a:r>
          <a:endParaRPr lang="en-US" b="1" dirty="0">
            <a:solidFill>
              <a:srgbClr val="00B050"/>
            </a:solidFill>
          </a:endParaRPr>
        </a:p>
      </dgm:t>
    </dgm:pt>
    <dgm:pt modelId="{09B3FF90-4C2B-43E7-BA5D-ECE01EFC3BB4}" type="parTrans" cxnId="{4FBE5C03-E64D-487A-A02A-DCAC64C5988B}">
      <dgm:prSet/>
      <dgm:spPr/>
      <dgm:t>
        <a:bodyPr/>
        <a:lstStyle/>
        <a:p>
          <a:endParaRPr lang="en-US"/>
        </a:p>
      </dgm:t>
    </dgm:pt>
    <dgm:pt modelId="{6E3C5DC5-79C7-4324-A428-604E3A26BB2D}" type="sibTrans" cxnId="{4FBE5C03-E64D-487A-A02A-DCAC64C5988B}">
      <dgm:prSet/>
      <dgm:spPr/>
      <dgm:t>
        <a:bodyPr/>
        <a:lstStyle/>
        <a:p>
          <a:endParaRPr lang="en-US"/>
        </a:p>
      </dgm:t>
    </dgm:pt>
    <dgm:pt modelId="{02357CBC-6BF3-4291-9E33-80249B487A62}">
      <dgm:prSet phldrT="[Text]"/>
      <dgm:spPr/>
      <dgm:t>
        <a:bodyPr/>
        <a:lstStyle/>
        <a:p>
          <a:r>
            <a:rPr lang="es-MX" dirty="0"/>
            <a:t>Documento de Programa de Reducción de Emisiones borrador</a:t>
          </a:r>
        </a:p>
        <a:p>
          <a:r>
            <a:rPr lang="es-MX" b="1" dirty="0"/>
            <a:t>(ERPD)</a:t>
          </a:r>
        </a:p>
        <a:p>
          <a:r>
            <a:rPr lang="es-MX" b="1" dirty="0">
              <a:solidFill>
                <a:srgbClr val="00B050"/>
              </a:solidFill>
            </a:rPr>
            <a:t>Nov 2018</a:t>
          </a:r>
          <a:endParaRPr lang="en-US" b="1" dirty="0">
            <a:solidFill>
              <a:srgbClr val="00B050"/>
            </a:solidFill>
          </a:endParaRPr>
        </a:p>
      </dgm:t>
    </dgm:pt>
    <dgm:pt modelId="{5BBB227A-CF9E-473B-B047-9F13A019B5F9}" type="parTrans" cxnId="{9B3C337E-57CD-40FF-9E78-E6FB48EF1E8A}">
      <dgm:prSet/>
      <dgm:spPr/>
      <dgm:t>
        <a:bodyPr/>
        <a:lstStyle/>
        <a:p>
          <a:endParaRPr lang="en-US"/>
        </a:p>
      </dgm:t>
    </dgm:pt>
    <dgm:pt modelId="{2852B952-C6D1-4290-BD88-6F5BE7E5F261}" type="sibTrans" cxnId="{9B3C337E-57CD-40FF-9E78-E6FB48EF1E8A}">
      <dgm:prSet/>
      <dgm:spPr/>
      <dgm:t>
        <a:bodyPr/>
        <a:lstStyle/>
        <a:p>
          <a:endParaRPr lang="en-US"/>
        </a:p>
      </dgm:t>
    </dgm:pt>
    <dgm:pt modelId="{D159B8EF-7A5A-44D3-950E-5FFED4358CC1}">
      <dgm:prSet/>
      <dgm:spPr/>
      <dgm:t>
        <a:bodyPr/>
        <a:lstStyle/>
        <a:p>
          <a:r>
            <a:rPr lang="es-MX" dirty="0"/>
            <a:t>Acuerdo de Pagos por Reducción de Emisiones firmado </a:t>
          </a:r>
          <a:r>
            <a:rPr lang="es-MX" b="1" dirty="0"/>
            <a:t>(ERPA)</a:t>
          </a:r>
        </a:p>
        <a:p>
          <a:r>
            <a:rPr lang="es-MX" b="1" dirty="0">
              <a:solidFill>
                <a:srgbClr val="00B050"/>
              </a:solidFill>
            </a:rPr>
            <a:t>Diciembre 2019</a:t>
          </a:r>
          <a:endParaRPr lang="en-US" b="1" dirty="0">
            <a:solidFill>
              <a:srgbClr val="00B050"/>
            </a:solidFill>
          </a:endParaRPr>
        </a:p>
      </dgm:t>
    </dgm:pt>
    <dgm:pt modelId="{11A0A03A-2071-45D7-A563-EB2ACB2ED738}" type="parTrans" cxnId="{1F024CA4-CDD3-43BE-9074-DEFB25585119}">
      <dgm:prSet/>
      <dgm:spPr/>
      <dgm:t>
        <a:bodyPr/>
        <a:lstStyle/>
        <a:p>
          <a:endParaRPr lang="en-US"/>
        </a:p>
      </dgm:t>
    </dgm:pt>
    <dgm:pt modelId="{E80ED680-39B7-45D7-B6DA-E3FFDCEB5EB3}" type="sibTrans" cxnId="{1F024CA4-CDD3-43BE-9074-DEFB25585119}">
      <dgm:prSet/>
      <dgm:spPr/>
      <dgm:t>
        <a:bodyPr/>
        <a:lstStyle/>
        <a:p>
          <a:endParaRPr lang="en-US"/>
        </a:p>
      </dgm:t>
    </dgm:pt>
    <dgm:pt modelId="{3B86FB14-17D5-4B39-8367-2E73A20660B9}">
      <dgm:prSet/>
      <dgm:spPr/>
      <dgm:t>
        <a:bodyPr/>
        <a:lstStyle/>
        <a:p>
          <a:r>
            <a:rPr lang="es-MX" dirty="0"/>
            <a:t>Implementación del Programa</a:t>
          </a:r>
        </a:p>
        <a:p>
          <a:r>
            <a:rPr lang="es-MX" dirty="0"/>
            <a:t>Y </a:t>
          </a:r>
          <a:r>
            <a:rPr lang="es-MX" b="1" dirty="0"/>
            <a:t>MRV</a:t>
          </a:r>
        </a:p>
        <a:p>
          <a:r>
            <a:rPr lang="es-MX" b="1" dirty="0">
              <a:solidFill>
                <a:srgbClr val="00B050"/>
              </a:solidFill>
            </a:rPr>
            <a:t>(2020-2025)</a:t>
          </a:r>
          <a:endParaRPr lang="en-US" b="1" dirty="0">
            <a:solidFill>
              <a:srgbClr val="00B050"/>
            </a:solidFill>
          </a:endParaRPr>
        </a:p>
      </dgm:t>
    </dgm:pt>
    <dgm:pt modelId="{A0D75561-0B69-4FD2-924C-AF16F94B0A1F}" type="parTrans" cxnId="{9AB327A6-CA08-4489-A8F4-E795C9138AA4}">
      <dgm:prSet/>
      <dgm:spPr/>
      <dgm:t>
        <a:bodyPr/>
        <a:lstStyle/>
        <a:p>
          <a:endParaRPr lang="en-US"/>
        </a:p>
      </dgm:t>
    </dgm:pt>
    <dgm:pt modelId="{E317214D-F95C-430E-A860-48F63302D44D}" type="sibTrans" cxnId="{9AB327A6-CA08-4489-A8F4-E795C9138AA4}">
      <dgm:prSet/>
      <dgm:spPr/>
      <dgm:t>
        <a:bodyPr/>
        <a:lstStyle/>
        <a:p>
          <a:endParaRPr lang="en-US"/>
        </a:p>
      </dgm:t>
    </dgm:pt>
    <dgm:pt modelId="{A22815A2-2D5D-48F0-A071-E2F3612A8549}">
      <dgm:prSet/>
      <dgm:spPr/>
      <dgm:t>
        <a:bodyPr/>
        <a:lstStyle/>
        <a:p>
          <a:r>
            <a:rPr lang="es-MX" b="1" dirty="0" smtClean="0"/>
            <a:t>ERPD </a:t>
          </a:r>
          <a:r>
            <a:rPr lang="es-MX" b="1" dirty="0"/>
            <a:t>versión final</a:t>
          </a:r>
          <a:r>
            <a:rPr lang="es-MX" dirty="0"/>
            <a:t> aprobado </a:t>
          </a:r>
          <a:r>
            <a:rPr lang="es-MX" dirty="0">
              <a:solidFill>
                <a:srgbClr val="FF0000"/>
              </a:solidFill>
            </a:rPr>
            <a:t>(</a:t>
          </a:r>
          <a:r>
            <a:rPr lang="es-MX" b="1" dirty="0" smtClean="0">
              <a:solidFill>
                <a:srgbClr val="FF0000"/>
              </a:solidFill>
            </a:rPr>
            <a:t>Julio </a:t>
          </a:r>
          <a:r>
            <a:rPr lang="es-MX" b="1" dirty="0">
              <a:solidFill>
                <a:srgbClr val="FF0000"/>
              </a:solidFill>
            </a:rPr>
            <a:t>de 2019</a:t>
          </a:r>
          <a:r>
            <a:rPr lang="es-MX" dirty="0">
              <a:solidFill>
                <a:srgbClr val="FF0000"/>
              </a:solidFill>
            </a:rPr>
            <a:t>)</a:t>
          </a:r>
          <a:endParaRPr lang="en-US" dirty="0">
            <a:solidFill>
              <a:srgbClr val="FF0000"/>
            </a:solidFill>
          </a:endParaRPr>
        </a:p>
      </dgm:t>
    </dgm:pt>
    <dgm:pt modelId="{0D697981-1B2E-4DBD-BAA7-6ABB5601EE0B}" type="parTrans" cxnId="{11C7B3E4-DB2B-4522-8359-33252B8B1289}">
      <dgm:prSet/>
      <dgm:spPr/>
      <dgm:t>
        <a:bodyPr/>
        <a:lstStyle/>
        <a:p>
          <a:endParaRPr lang="en-US"/>
        </a:p>
      </dgm:t>
    </dgm:pt>
    <dgm:pt modelId="{9A12CFB6-FFAF-46E3-AFBD-682811818089}" type="sibTrans" cxnId="{11C7B3E4-DB2B-4522-8359-33252B8B1289}">
      <dgm:prSet/>
      <dgm:spPr/>
      <dgm:t>
        <a:bodyPr/>
        <a:lstStyle/>
        <a:p>
          <a:endParaRPr lang="en-US"/>
        </a:p>
      </dgm:t>
    </dgm:pt>
    <dgm:pt modelId="{9EBC52B0-299B-40B2-AD04-84EEC7812781}" type="pres">
      <dgm:prSet presAssocID="{8352CB7F-25C6-40A4-9720-723D06D8131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7B6DD029-D549-4F9F-A38F-048C4041D2F4}" type="pres">
      <dgm:prSet presAssocID="{8352CB7F-25C6-40A4-9720-723D06D8131F}" presName="arrow" presStyleLbl="bgShp" presStyleIdx="0" presStyleCnt="1"/>
      <dgm:spPr/>
    </dgm:pt>
    <dgm:pt modelId="{23DDD265-C6CD-42AA-9F56-A8DEA64F4400}" type="pres">
      <dgm:prSet presAssocID="{8352CB7F-25C6-40A4-9720-723D06D8131F}" presName="linearProcess" presStyleCnt="0"/>
      <dgm:spPr/>
    </dgm:pt>
    <dgm:pt modelId="{5EF1D654-F8F8-4A7F-B0F1-9F0AC9FC53EC}" type="pres">
      <dgm:prSet presAssocID="{A7842055-4375-4C3E-AFAF-2FA6EB5965A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B545B5B-3CAF-4C95-BBD9-A1C764EB52E4}" type="pres">
      <dgm:prSet presAssocID="{24A0CBDA-D79F-4EF2-BEBC-AEF1F8E7EDA2}" presName="sibTrans" presStyleCnt="0"/>
      <dgm:spPr/>
    </dgm:pt>
    <dgm:pt modelId="{79789348-961F-4DB4-859B-1BA3F36A3542}" type="pres">
      <dgm:prSet presAssocID="{C5F0DF6B-92C8-409F-83D4-5CDB6C442549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4BAA6F7-DACB-4FDD-AB23-0DC64A458B9C}" type="pres">
      <dgm:prSet presAssocID="{6E3C5DC5-79C7-4324-A428-604E3A26BB2D}" presName="sibTrans" presStyleCnt="0"/>
      <dgm:spPr/>
    </dgm:pt>
    <dgm:pt modelId="{36DBCCC4-214B-4072-9138-7DA2BFC4562C}" type="pres">
      <dgm:prSet presAssocID="{02357CBC-6BF3-4291-9E33-80249B487A62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0EFE384-BE13-4F5F-BBC4-FE8A1FA1B2D9}" type="pres">
      <dgm:prSet presAssocID="{2852B952-C6D1-4290-BD88-6F5BE7E5F261}" presName="sibTrans" presStyleCnt="0"/>
      <dgm:spPr/>
    </dgm:pt>
    <dgm:pt modelId="{345E8E67-C80D-49E4-A9BE-601869EB3C88}" type="pres">
      <dgm:prSet presAssocID="{A22815A2-2D5D-48F0-A071-E2F3612A8549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6ED2412-7F67-4695-942A-2D67E7D35A6A}" type="pres">
      <dgm:prSet presAssocID="{9A12CFB6-FFAF-46E3-AFBD-682811818089}" presName="sibTrans" presStyleCnt="0"/>
      <dgm:spPr/>
    </dgm:pt>
    <dgm:pt modelId="{BBFB9F3A-087D-484B-8772-CA9D5AAE3217}" type="pres">
      <dgm:prSet presAssocID="{D159B8EF-7A5A-44D3-950E-5FFED4358CC1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E6542C0-CAA6-48F1-9604-9C82E3A6EED3}" type="pres">
      <dgm:prSet presAssocID="{E80ED680-39B7-45D7-B6DA-E3FFDCEB5EB3}" presName="sibTrans" presStyleCnt="0"/>
      <dgm:spPr/>
    </dgm:pt>
    <dgm:pt modelId="{B0198601-42FE-4BD8-8896-69214237F437}" type="pres">
      <dgm:prSet presAssocID="{3B86FB14-17D5-4B39-8367-2E73A20660B9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9AB327A6-CA08-4489-A8F4-E795C9138AA4}" srcId="{8352CB7F-25C6-40A4-9720-723D06D8131F}" destId="{3B86FB14-17D5-4B39-8367-2E73A20660B9}" srcOrd="5" destOrd="0" parTransId="{A0D75561-0B69-4FD2-924C-AF16F94B0A1F}" sibTransId="{E317214D-F95C-430E-A860-48F63302D44D}"/>
    <dgm:cxn modelId="{19D667C9-9922-4172-B260-7FD831B4B842}" type="presOf" srcId="{8352CB7F-25C6-40A4-9720-723D06D8131F}" destId="{9EBC52B0-299B-40B2-AD04-84EEC7812781}" srcOrd="0" destOrd="0" presId="urn:microsoft.com/office/officeart/2005/8/layout/hProcess9"/>
    <dgm:cxn modelId="{1142876A-24A3-47EE-BA0C-43DAE8503827}" type="presOf" srcId="{3B86FB14-17D5-4B39-8367-2E73A20660B9}" destId="{B0198601-42FE-4BD8-8896-69214237F437}" srcOrd="0" destOrd="0" presId="urn:microsoft.com/office/officeart/2005/8/layout/hProcess9"/>
    <dgm:cxn modelId="{F83D355D-85B2-4951-9F7D-8F87973496BA}" type="presOf" srcId="{02357CBC-6BF3-4291-9E33-80249B487A62}" destId="{36DBCCC4-214B-4072-9138-7DA2BFC4562C}" srcOrd="0" destOrd="0" presId="urn:microsoft.com/office/officeart/2005/8/layout/hProcess9"/>
    <dgm:cxn modelId="{2E68619E-DC41-4F5A-8357-7418FEA4CFE6}" type="presOf" srcId="{D159B8EF-7A5A-44D3-950E-5FFED4358CC1}" destId="{BBFB9F3A-087D-484B-8772-CA9D5AAE3217}" srcOrd="0" destOrd="0" presId="urn:microsoft.com/office/officeart/2005/8/layout/hProcess9"/>
    <dgm:cxn modelId="{9B3C337E-57CD-40FF-9E78-E6FB48EF1E8A}" srcId="{8352CB7F-25C6-40A4-9720-723D06D8131F}" destId="{02357CBC-6BF3-4291-9E33-80249B487A62}" srcOrd="2" destOrd="0" parTransId="{5BBB227A-CF9E-473B-B047-9F13A019B5F9}" sibTransId="{2852B952-C6D1-4290-BD88-6F5BE7E5F261}"/>
    <dgm:cxn modelId="{11C7B3E4-DB2B-4522-8359-33252B8B1289}" srcId="{8352CB7F-25C6-40A4-9720-723D06D8131F}" destId="{A22815A2-2D5D-48F0-A071-E2F3612A8549}" srcOrd="3" destOrd="0" parTransId="{0D697981-1B2E-4DBD-BAA7-6ABB5601EE0B}" sibTransId="{9A12CFB6-FFAF-46E3-AFBD-682811818089}"/>
    <dgm:cxn modelId="{F2DD3EAD-4DB8-4DF7-83CD-FCFA11325361}" type="presOf" srcId="{C5F0DF6B-92C8-409F-83D4-5CDB6C442549}" destId="{79789348-961F-4DB4-859B-1BA3F36A3542}" srcOrd="0" destOrd="0" presId="urn:microsoft.com/office/officeart/2005/8/layout/hProcess9"/>
    <dgm:cxn modelId="{1F024CA4-CDD3-43BE-9074-DEFB25585119}" srcId="{8352CB7F-25C6-40A4-9720-723D06D8131F}" destId="{D159B8EF-7A5A-44D3-950E-5FFED4358CC1}" srcOrd="4" destOrd="0" parTransId="{11A0A03A-2071-45D7-A563-EB2ACB2ED738}" sibTransId="{E80ED680-39B7-45D7-B6DA-E3FFDCEB5EB3}"/>
    <dgm:cxn modelId="{4FBE5C03-E64D-487A-A02A-DCAC64C5988B}" srcId="{8352CB7F-25C6-40A4-9720-723D06D8131F}" destId="{C5F0DF6B-92C8-409F-83D4-5CDB6C442549}" srcOrd="1" destOrd="0" parTransId="{09B3FF90-4C2B-43E7-BA5D-ECE01EFC3BB4}" sibTransId="{6E3C5DC5-79C7-4324-A428-604E3A26BB2D}"/>
    <dgm:cxn modelId="{F0E81274-4AE0-49A6-9D02-A9C925C353D8}" type="presOf" srcId="{A22815A2-2D5D-48F0-A071-E2F3612A8549}" destId="{345E8E67-C80D-49E4-A9BE-601869EB3C88}" srcOrd="0" destOrd="0" presId="urn:microsoft.com/office/officeart/2005/8/layout/hProcess9"/>
    <dgm:cxn modelId="{13DA9483-DD92-45E4-90D0-79E7A1FD5313}" srcId="{8352CB7F-25C6-40A4-9720-723D06D8131F}" destId="{A7842055-4375-4C3E-AFAF-2FA6EB5965A1}" srcOrd="0" destOrd="0" parTransId="{52CEC3BF-591F-4CAC-992A-42682B01456A}" sibTransId="{24A0CBDA-D79F-4EF2-BEBC-AEF1F8E7EDA2}"/>
    <dgm:cxn modelId="{BFF517CD-18B9-4A55-B95D-FE3D800F08DF}" type="presOf" srcId="{A7842055-4375-4C3E-AFAF-2FA6EB5965A1}" destId="{5EF1D654-F8F8-4A7F-B0F1-9F0AC9FC53EC}" srcOrd="0" destOrd="0" presId="urn:microsoft.com/office/officeart/2005/8/layout/hProcess9"/>
    <dgm:cxn modelId="{C0E907A1-593F-439C-AD7A-663930400F7F}" type="presParOf" srcId="{9EBC52B0-299B-40B2-AD04-84EEC7812781}" destId="{7B6DD029-D549-4F9F-A38F-048C4041D2F4}" srcOrd="0" destOrd="0" presId="urn:microsoft.com/office/officeart/2005/8/layout/hProcess9"/>
    <dgm:cxn modelId="{D9D95BAB-4F06-4F93-84FC-B1D8490EC9F1}" type="presParOf" srcId="{9EBC52B0-299B-40B2-AD04-84EEC7812781}" destId="{23DDD265-C6CD-42AA-9F56-A8DEA64F4400}" srcOrd="1" destOrd="0" presId="urn:microsoft.com/office/officeart/2005/8/layout/hProcess9"/>
    <dgm:cxn modelId="{093640DB-EB03-42A1-B8C2-3E0D63CFDFEE}" type="presParOf" srcId="{23DDD265-C6CD-42AA-9F56-A8DEA64F4400}" destId="{5EF1D654-F8F8-4A7F-B0F1-9F0AC9FC53EC}" srcOrd="0" destOrd="0" presId="urn:microsoft.com/office/officeart/2005/8/layout/hProcess9"/>
    <dgm:cxn modelId="{4A71D207-60CC-4C3F-B821-B572C313854F}" type="presParOf" srcId="{23DDD265-C6CD-42AA-9F56-A8DEA64F4400}" destId="{2B545B5B-3CAF-4C95-BBD9-A1C764EB52E4}" srcOrd="1" destOrd="0" presId="urn:microsoft.com/office/officeart/2005/8/layout/hProcess9"/>
    <dgm:cxn modelId="{DC87AF74-E9EE-40CE-B97F-B262F032DA39}" type="presParOf" srcId="{23DDD265-C6CD-42AA-9F56-A8DEA64F4400}" destId="{79789348-961F-4DB4-859B-1BA3F36A3542}" srcOrd="2" destOrd="0" presId="urn:microsoft.com/office/officeart/2005/8/layout/hProcess9"/>
    <dgm:cxn modelId="{5F8A34FB-FE9B-4E10-B245-CAFBE9278314}" type="presParOf" srcId="{23DDD265-C6CD-42AA-9F56-A8DEA64F4400}" destId="{44BAA6F7-DACB-4FDD-AB23-0DC64A458B9C}" srcOrd="3" destOrd="0" presId="urn:microsoft.com/office/officeart/2005/8/layout/hProcess9"/>
    <dgm:cxn modelId="{EE7D7101-6DCD-4C65-BE86-173E36B2106A}" type="presParOf" srcId="{23DDD265-C6CD-42AA-9F56-A8DEA64F4400}" destId="{36DBCCC4-214B-4072-9138-7DA2BFC4562C}" srcOrd="4" destOrd="0" presId="urn:microsoft.com/office/officeart/2005/8/layout/hProcess9"/>
    <dgm:cxn modelId="{0FB01FBE-EBD6-42A1-A44D-B008EB158CA9}" type="presParOf" srcId="{23DDD265-C6CD-42AA-9F56-A8DEA64F4400}" destId="{50EFE384-BE13-4F5F-BBC4-FE8A1FA1B2D9}" srcOrd="5" destOrd="0" presId="urn:microsoft.com/office/officeart/2005/8/layout/hProcess9"/>
    <dgm:cxn modelId="{022F1007-5AE2-453F-A4E1-F04024770701}" type="presParOf" srcId="{23DDD265-C6CD-42AA-9F56-A8DEA64F4400}" destId="{345E8E67-C80D-49E4-A9BE-601869EB3C88}" srcOrd="6" destOrd="0" presId="urn:microsoft.com/office/officeart/2005/8/layout/hProcess9"/>
    <dgm:cxn modelId="{47FDF0EB-1D9C-4212-B611-A62CED5B830B}" type="presParOf" srcId="{23DDD265-C6CD-42AA-9F56-A8DEA64F4400}" destId="{26ED2412-7F67-4695-942A-2D67E7D35A6A}" srcOrd="7" destOrd="0" presId="urn:microsoft.com/office/officeart/2005/8/layout/hProcess9"/>
    <dgm:cxn modelId="{5BD4390B-E8EF-4E5F-A5E7-E33BF08733A3}" type="presParOf" srcId="{23DDD265-C6CD-42AA-9F56-A8DEA64F4400}" destId="{BBFB9F3A-087D-484B-8772-CA9D5AAE3217}" srcOrd="8" destOrd="0" presId="urn:microsoft.com/office/officeart/2005/8/layout/hProcess9"/>
    <dgm:cxn modelId="{E1B7FBAD-7F33-4516-972A-B6B3433ED595}" type="presParOf" srcId="{23DDD265-C6CD-42AA-9F56-A8DEA64F4400}" destId="{EE6542C0-CAA6-48F1-9604-9C82E3A6EED3}" srcOrd="9" destOrd="0" presId="urn:microsoft.com/office/officeart/2005/8/layout/hProcess9"/>
    <dgm:cxn modelId="{8A4B300C-E4EE-4947-B731-A8D48F4A638D}" type="presParOf" srcId="{23DDD265-C6CD-42AA-9F56-A8DEA64F4400}" destId="{B0198601-42FE-4BD8-8896-69214237F437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DD029-D549-4F9F-A38F-048C4041D2F4}">
      <dsp:nvSpPr>
        <dsp:cNvPr id="0" name=""/>
        <dsp:cNvSpPr/>
      </dsp:nvSpPr>
      <dsp:spPr>
        <a:xfrm>
          <a:off x="647580" y="0"/>
          <a:ext cx="7339242" cy="5014775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1D654-F8F8-4A7F-B0F1-9F0AC9FC53EC}">
      <dsp:nvSpPr>
        <dsp:cNvPr id="0" name=""/>
        <dsp:cNvSpPr/>
      </dsp:nvSpPr>
      <dsp:spPr>
        <a:xfrm>
          <a:off x="2371" y="1504432"/>
          <a:ext cx="1380745" cy="2005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/>
            <a:t>Nota de Idea de Programa de Reducción de Emisiones </a:t>
          </a:r>
          <a:r>
            <a:rPr lang="es-MX" sz="1300" b="1" kern="1200" dirty="0"/>
            <a:t>(ERPIN)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>
              <a:solidFill>
                <a:srgbClr val="00B050"/>
              </a:solidFill>
            </a:rPr>
            <a:t>Oct. de 2014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69773" y="1571834"/>
        <a:ext cx="1245941" cy="1871106"/>
      </dsp:txXfrm>
    </dsp:sp>
    <dsp:sp modelId="{79789348-961F-4DB4-859B-1BA3F36A3542}">
      <dsp:nvSpPr>
        <dsp:cNvPr id="0" name=""/>
        <dsp:cNvSpPr/>
      </dsp:nvSpPr>
      <dsp:spPr>
        <a:xfrm>
          <a:off x="1452154" y="1504432"/>
          <a:ext cx="1380745" cy="2005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/>
            <a:t>Carta de Intención </a:t>
          </a:r>
          <a:r>
            <a:rPr lang="es-MX" sz="1300" b="1" kern="1200" dirty="0"/>
            <a:t>(LoI) </a:t>
          </a:r>
          <a:r>
            <a:rPr lang="es-MX" sz="1300" kern="1200" dirty="0"/>
            <a:t>firmada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>
              <a:solidFill>
                <a:srgbClr val="00B050"/>
              </a:solidFill>
            </a:rPr>
            <a:t>Abril de 2017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1519556" y="1571834"/>
        <a:ext cx="1245941" cy="1871106"/>
      </dsp:txXfrm>
    </dsp:sp>
    <dsp:sp modelId="{36DBCCC4-214B-4072-9138-7DA2BFC4562C}">
      <dsp:nvSpPr>
        <dsp:cNvPr id="0" name=""/>
        <dsp:cNvSpPr/>
      </dsp:nvSpPr>
      <dsp:spPr>
        <a:xfrm>
          <a:off x="2901937" y="1504432"/>
          <a:ext cx="1380745" cy="2005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/>
            <a:t>Documento de Programa de Reducción de Emisiones borrador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/>
            <a:t>(ERPD)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>
              <a:solidFill>
                <a:srgbClr val="00B050"/>
              </a:solidFill>
            </a:rPr>
            <a:t>Nov 2018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2969339" y="1571834"/>
        <a:ext cx="1245941" cy="1871106"/>
      </dsp:txXfrm>
    </dsp:sp>
    <dsp:sp modelId="{345E8E67-C80D-49E4-A9BE-601869EB3C88}">
      <dsp:nvSpPr>
        <dsp:cNvPr id="0" name=""/>
        <dsp:cNvSpPr/>
      </dsp:nvSpPr>
      <dsp:spPr>
        <a:xfrm>
          <a:off x="4351720" y="1504432"/>
          <a:ext cx="1380745" cy="2005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ERPD </a:t>
          </a:r>
          <a:r>
            <a:rPr lang="es-MX" sz="1300" b="1" kern="1200" dirty="0"/>
            <a:t>versión final</a:t>
          </a:r>
          <a:r>
            <a:rPr lang="es-MX" sz="1300" kern="1200" dirty="0"/>
            <a:t> aprobado </a:t>
          </a:r>
          <a:r>
            <a:rPr lang="es-MX" sz="1300" kern="1200" dirty="0">
              <a:solidFill>
                <a:srgbClr val="FF0000"/>
              </a:solidFill>
            </a:rPr>
            <a:t>(</a:t>
          </a:r>
          <a:r>
            <a:rPr lang="es-MX" sz="1300" b="1" kern="1200" dirty="0" smtClean="0">
              <a:solidFill>
                <a:srgbClr val="FF0000"/>
              </a:solidFill>
            </a:rPr>
            <a:t>Julio </a:t>
          </a:r>
          <a:r>
            <a:rPr lang="es-MX" sz="1300" b="1" kern="1200" dirty="0">
              <a:solidFill>
                <a:srgbClr val="FF0000"/>
              </a:solidFill>
            </a:rPr>
            <a:t>de 2019</a:t>
          </a:r>
          <a:r>
            <a:rPr lang="es-MX" sz="1300" kern="1200" dirty="0">
              <a:solidFill>
                <a:srgbClr val="FF0000"/>
              </a:solidFill>
            </a:rPr>
            <a:t>)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4419122" y="1571834"/>
        <a:ext cx="1245941" cy="1871106"/>
      </dsp:txXfrm>
    </dsp:sp>
    <dsp:sp modelId="{BBFB9F3A-087D-484B-8772-CA9D5AAE3217}">
      <dsp:nvSpPr>
        <dsp:cNvPr id="0" name=""/>
        <dsp:cNvSpPr/>
      </dsp:nvSpPr>
      <dsp:spPr>
        <a:xfrm>
          <a:off x="5801503" y="1504432"/>
          <a:ext cx="1380745" cy="2005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/>
            <a:t>Acuerdo de Pagos por Reducción de Emisiones firmado </a:t>
          </a:r>
          <a:r>
            <a:rPr lang="es-MX" sz="1300" b="1" kern="1200" dirty="0"/>
            <a:t>(ERPA)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>
              <a:solidFill>
                <a:srgbClr val="00B050"/>
              </a:solidFill>
            </a:rPr>
            <a:t>Diciembre 2019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5868905" y="1571834"/>
        <a:ext cx="1245941" cy="1871106"/>
      </dsp:txXfrm>
    </dsp:sp>
    <dsp:sp modelId="{B0198601-42FE-4BD8-8896-69214237F437}">
      <dsp:nvSpPr>
        <dsp:cNvPr id="0" name=""/>
        <dsp:cNvSpPr/>
      </dsp:nvSpPr>
      <dsp:spPr>
        <a:xfrm>
          <a:off x="7251285" y="1504432"/>
          <a:ext cx="1380745" cy="2005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/>
            <a:t>Implementación del Programa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/>
            <a:t>Y </a:t>
          </a:r>
          <a:r>
            <a:rPr lang="es-MX" sz="1300" b="1" kern="1200" dirty="0"/>
            <a:t>MRV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>
              <a:solidFill>
                <a:srgbClr val="00B050"/>
              </a:solidFill>
            </a:rPr>
            <a:t>(2020-2025)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7318687" y="1571834"/>
        <a:ext cx="1245941" cy="1871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3550"/>
          </a:xfrm>
          <a:prstGeom prst="rect">
            <a:avLst/>
          </a:prstGeom>
        </p:spPr>
        <p:txBody>
          <a:bodyPr vert="horz" lIns="92416" tIns="46208" rIns="92416" bIns="462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649" cy="463550"/>
          </a:xfrm>
          <a:prstGeom prst="rect">
            <a:avLst/>
          </a:prstGeom>
        </p:spPr>
        <p:txBody>
          <a:bodyPr vert="horz" lIns="92416" tIns="46208" rIns="92416" bIns="462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31263"/>
            <a:ext cx="3038648" cy="463550"/>
          </a:xfrm>
          <a:prstGeom prst="rect">
            <a:avLst/>
          </a:prstGeom>
        </p:spPr>
        <p:txBody>
          <a:bodyPr vert="horz" lIns="92416" tIns="46208" rIns="92416" bIns="462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703E34A3-BDEC-4964-9C1B-AA7EB22EA4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89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3550"/>
          </a:xfrm>
          <a:prstGeom prst="rect">
            <a:avLst/>
          </a:prstGeom>
        </p:spPr>
        <p:txBody>
          <a:bodyPr vert="horz" lIns="92416" tIns="46208" rIns="92416" bIns="462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752" y="0"/>
            <a:ext cx="3038648" cy="463550"/>
          </a:xfrm>
          <a:prstGeom prst="rect">
            <a:avLst/>
          </a:prstGeom>
        </p:spPr>
        <p:txBody>
          <a:bodyPr vert="horz" lIns="92416" tIns="46208" rIns="92416" bIns="462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9" y="4416426"/>
            <a:ext cx="5606703" cy="4181475"/>
          </a:xfrm>
          <a:prstGeom prst="rect">
            <a:avLst/>
          </a:prstGeom>
        </p:spPr>
        <p:txBody>
          <a:bodyPr vert="horz" lIns="92416" tIns="46208" rIns="92416" bIns="4620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649" cy="463550"/>
          </a:xfrm>
          <a:prstGeom prst="rect">
            <a:avLst/>
          </a:prstGeom>
        </p:spPr>
        <p:txBody>
          <a:bodyPr vert="horz" lIns="92416" tIns="46208" rIns="92416" bIns="462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31263"/>
            <a:ext cx="3038648" cy="463550"/>
          </a:xfrm>
          <a:prstGeom prst="rect">
            <a:avLst/>
          </a:prstGeom>
        </p:spPr>
        <p:txBody>
          <a:bodyPr vert="horz" lIns="92416" tIns="46208" rIns="92416" bIns="462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36FB0B34-0A3F-40D3-968E-2BDE745C91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47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 alt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99D9B7-A665-4042-A79C-C9F95BC1AF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F70AE-EDF7-4606-A518-A5EB695E12C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63"/>
          <p:cNvSpPr txBox="1">
            <a:spLocks noChangeArrowheads="1"/>
          </p:cNvSpPr>
          <p:nvPr/>
        </p:nvSpPr>
        <p:spPr bwMode="auto">
          <a:xfrm>
            <a:off x="8766175" y="6629400"/>
            <a:ext cx="134938" cy="1254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fld id="{E89342D5-7FA9-4A0D-A32D-40C9C1B2A25D}" type="slidenum">
              <a:rPr lang="en-US" sz="900">
                <a:solidFill>
                  <a:srgbClr val="1496D4"/>
                </a:solidFill>
                <a:latin typeface="Calibri" pitchFamily="34" charset="0"/>
              </a:rPr>
              <a:pPr algn="ctr">
                <a:lnSpc>
                  <a:spcPct val="90000"/>
                </a:lnSpc>
                <a:spcBef>
                  <a:spcPct val="30000"/>
                </a:spcBef>
                <a:defRPr/>
              </a:pPr>
              <a:t>‹Nº›</a:t>
            </a:fld>
            <a:endParaRPr lang="en-US" sz="900">
              <a:solidFill>
                <a:srgbClr val="1496D4"/>
              </a:solidFill>
              <a:latin typeface="Calibri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" y="1"/>
            <a:ext cx="187220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8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c" descr="For internal use only"/>
          <p:cNvSpPr txBox="1">
            <a:spLocks noChangeArrowheads="1"/>
          </p:cNvSpPr>
          <p:nvPr/>
        </p:nvSpPr>
        <p:spPr bwMode="auto">
          <a:xfrm>
            <a:off x="0" y="6519863"/>
            <a:ext cx="91440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>
                <a:latin typeface="Calibri" pitchFamily="34" charset="0"/>
              </a:rPr>
              <a:t>For internal use only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9162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40116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066800" y="838200"/>
            <a:ext cx="4343400" cy="6858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600" b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600" b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600" b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600" b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600" b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A4B897-89C4-48EA-A5DA-65809EFD5D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607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1089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386A-54C1-B849-B590-FF0FCA9C41A4}" type="datetimeFigureOut">
              <a:rPr lang="es-ES" smtClean="0"/>
              <a:pPr/>
              <a:t>18/06/2019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" y="0"/>
            <a:ext cx="2149227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1" r:id="rId2"/>
    <p:sldLayoutId id="2147484438" r:id="rId3"/>
    <p:sldLayoutId id="2147484437" r:id="rId4"/>
    <p:sldLayoutId id="2147484453" r:id="rId5"/>
  </p:sldLayoutIdLst>
  <p:transition>
    <p:fad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F70AE-EDF7-4606-A518-A5EB695E12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1043608" y="5440710"/>
            <a:ext cx="73644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+mj-lt"/>
              </a:rPr>
              <a:t>4 de </a:t>
            </a:r>
            <a:r>
              <a:rPr lang="es-ES" sz="2200" b="1" dirty="0" smtClean="0">
                <a:solidFill>
                  <a:schemeClr val="bg1"/>
                </a:solidFill>
                <a:latin typeface="+mj-lt"/>
              </a:rPr>
              <a:t>23             </a:t>
            </a:r>
            <a:r>
              <a:rPr lang="es-ES" sz="22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s-ES" sz="2200" b="1" dirty="0">
                <a:latin typeface="+mj-lt"/>
              </a:rPr>
              <a:t>18 de </a:t>
            </a:r>
            <a:r>
              <a:rPr lang="es-ES" sz="2200" b="1" dirty="0" smtClean="0">
                <a:latin typeface="+mj-lt"/>
              </a:rPr>
              <a:t>junio de 2019</a:t>
            </a:r>
          </a:p>
        </p:txBody>
      </p:sp>
      <p:sp>
        <p:nvSpPr>
          <p:cNvPr id="6" name="8 Rectángulo"/>
          <p:cNvSpPr>
            <a:spLocks noChangeArrowheads="1"/>
          </p:cNvSpPr>
          <p:nvPr/>
        </p:nvSpPr>
        <p:spPr bwMode="auto">
          <a:xfrm>
            <a:off x="795982" y="2852936"/>
            <a:ext cx="76644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3000" b="1" dirty="0" smtClean="0">
                <a:latin typeface="+mj-lt"/>
              </a:rPr>
              <a:t>Programa </a:t>
            </a:r>
            <a:r>
              <a:rPr lang="es-GT" sz="3000" b="1" dirty="0">
                <a:latin typeface="+mj-lt"/>
              </a:rPr>
              <a:t>Nacional de Reducción de Emisiones de Guatemala a través del Fortalecimiento de la Gobernanza Forestal en Comunidades </a:t>
            </a:r>
            <a:r>
              <a:rPr lang="es-GT" sz="3000" b="1" dirty="0" smtClean="0">
                <a:latin typeface="+mj-lt"/>
              </a:rPr>
              <a:t>Vulnerables.</a:t>
            </a:r>
            <a:endParaRPr lang="es-GT" sz="3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image2.png" descr="Macintosh HD:Users:mpacay:Desktop:2019:06 JUNIO 2019:materiales PA2020:LOGO-PA202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268150" y="76478"/>
            <a:ext cx="1624330" cy="1624330"/>
          </a:xfrm>
          <a:prstGeom prst="rect">
            <a:avLst/>
          </a:prstGeom>
          <a:ln/>
        </p:spPr>
      </p:pic>
      <p:pic>
        <p:nvPicPr>
          <p:cNvPr id="8" name="image4.png" descr="Macintosh HD:Users:mpacay:Desktop:2019:06 JUNIO 2019:materiales PA2020:LOGO-OBJETIVOS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24328" y="1412776"/>
            <a:ext cx="1336298" cy="1040765"/>
          </a:xfrm>
          <a:prstGeom prst="rect">
            <a:avLst/>
          </a:prstGeom>
          <a:ln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29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778098"/>
          </a:xfrm>
        </p:spPr>
        <p:txBody>
          <a:bodyPr>
            <a:normAutofit/>
          </a:bodyPr>
          <a:lstStyle/>
          <a:p>
            <a:r>
              <a:rPr lang="es-GT" sz="3600" b="1" dirty="0" smtClean="0">
                <a:solidFill>
                  <a:schemeClr val="tx2"/>
                </a:solidFill>
                <a:latin typeface="Garamond" panose="02020404030301010803" pitchFamily="18" charset="0"/>
                <a:ea typeface="Arial Unicode MS" pitchFamily="34" charset="-128"/>
                <a:cs typeface="Arial" charset="0"/>
              </a:rPr>
              <a:t>Contexto: Cambio Climático</a:t>
            </a:r>
            <a:endParaRPr lang="es-GT" sz="3600" b="1" dirty="0">
              <a:solidFill>
                <a:schemeClr val="tx2"/>
              </a:solidFill>
              <a:latin typeface="Garamond" panose="02020404030301010803" pitchFamily="18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13387"/>
          </a:xfrm>
        </p:spPr>
        <p:txBody>
          <a:bodyPr>
            <a:normAutofit/>
          </a:bodyPr>
          <a:lstStyle/>
          <a:p>
            <a:pPr algn="just"/>
            <a:r>
              <a:rPr lang="es-GT" sz="2400" dirty="0">
                <a:latin typeface="Arial" pitchFamily="34" charset="0"/>
                <a:cs typeface="Arial" pitchFamily="34" charset="0"/>
              </a:rPr>
              <a:t>Las actividades humanas emiten 6 gases de efecto invernadero, las cuales causan el cambio climático; estos gases se expresan en una única unidad: toneladas de Dióxido de Carbono (tCO2e</a:t>
            </a:r>
            <a:r>
              <a:rPr lang="es-GT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es-GT" sz="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GT" sz="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GT" sz="2400" dirty="0">
                <a:latin typeface="Arial" pitchFamily="34" charset="0"/>
                <a:cs typeface="Arial" pitchFamily="34" charset="0"/>
              </a:rPr>
              <a:t>Los bosques y el cambio </a:t>
            </a:r>
            <a:r>
              <a:rPr lang="es-GT" sz="2400" dirty="0" smtClean="0">
                <a:latin typeface="Arial" pitchFamily="34" charset="0"/>
                <a:cs typeface="Arial" pitchFamily="34" charset="0"/>
              </a:rPr>
              <a:t>de uso </a:t>
            </a:r>
            <a:r>
              <a:rPr lang="es-GT" sz="2400" dirty="0">
                <a:latin typeface="Arial" pitchFamily="34" charset="0"/>
                <a:cs typeface="Arial" pitchFamily="34" charset="0"/>
              </a:rPr>
              <a:t>de la tierra </a:t>
            </a:r>
            <a:r>
              <a:rPr lang="es-GT" sz="2400" dirty="0" smtClean="0">
                <a:latin typeface="Arial" pitchFamily="34" charset="0"/>
                <a:cs typeface="Arial" pitchFamily="34" charset="0"/>
              </a:rPr>
              <a:t>contribuyen 10 a </a:t>
            </a:r>
            <a:r>
              <a:rPr lang="es-GT" sz="2400" dirty="0">
                <a:latin typeface="Arial" pitchFamily="34" charset="0"/>
                <a:cs typeface="Arial" pitchFamily="34" charset="0"/>
              </a:rPr>
              <a:t>12% del </a:t>
            </a:r>
            <a:r>
              <a:rPr lang="es-GT" sz="2400" dirty="0" smtClean="0">
                <a:latin typeface="Arial" pitchFamily="34" charset="0"/>
                <a:cs typeface="Arial" pitchFamily="34" charset="0"/>
              </a:rPr>
              <a:t>problema.</a:t>
            </a:r>
          </a:p>
          <a:p>
            <a:pPr algn="just"/>
            <a:endParaRPr lang="es-G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50" y="3846537"/>
            <a:ext cx="70294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9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F70AE-EDF7-4606-A518-A5EB695E12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72008"/>
            <a:ext cx="8999984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510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67744" y="181089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2600" b="1" dirty="0" smtClean="0">
                <a:solidFill>
                  <a:schemeClr val="tx2"/>
                </a:solidFill>
                <a:latin typeface="Garamond" panose="02020404030301010803" pitchFamily="18" charset="0"/>
                <a:ea typeface="Arial Unicode MS" pitchFamily="34" charset="-128"/>
                <a:cs typeface="Arial" charset="0"/>
              </a:rPr>
              <a:t>Acciones impulsadas por el País </a:t>
            </a:r>
            <a:r>
              <a:rPr lang="es-ES_tradnl" sz="2600" b="1" dirty="0">
                <a:solidFill>
                  <a:schemeClr val="tx2"/>
                </a:solidFill>
                <a:latin typeface="Garamond" panose="02020404030301010803" pitchFamily="18" charset="0"/>
                <a:ea typeface="Arial Unicode MS" pitchFamily="34" charset="-128"/>
                <a:cs typeface="Arial" charset="0"/>
              </a:rPr>
              <a:t> </a:t>
            </a:r>
            <a:r>
              <a:rPr lang="es-ES_tradnl" sz="2600" b="1" dirty="0" smtClean="0">
                <a:solidFill>
                  <a:schemeClr val="tx2"/>
                </a:solidFill>
                <a:latin typeface="Garamond" panose="02020404030301010803" pitchFamily="18" charset="0"/>
                <a:ea typeface="Arial Unicode MS" pitchFamily="34" charset="-128"/>
                <a:cs typeface="Arial" charset="0"/>
              </a:rPr>
              <a:t>                             en el marco del Programa  </a:t>
            </a:r>
            <a:endParaRPr lang="es-GT" sz="2600" b="1" dirty="0">
              <a:solidFill>
                <a:schemeClr val="tx2"/>
              </a:solidFill>
              <a:latin typeface="Garamond" panose="02020404030301010803" pitchFamily="18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022600" y="1634864"/>
            <a:ext cx="5786867" cy="44899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66700" algn="just">
              <a:buFont typeface="Arial" pitchFamily="34" charset="0"/>
              <a:buChar char="•"/>
            </a:pPr>
            <a:r>
              <a:rPr lang="es-GT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Guatemala, país particularmente vulnerable al cambio y la variabilidad climática. 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Tendrá que soportar una carga anormal y desproporcionada de los efectos negativos del cambio climático, con lo que se prevé el aumento de la magnitud y la periodicidad de fenómenos naturales tales como tormentas y amenazantes sequías.</a:t>
            </a:r>
            <a:endParaRPr lang="es-GT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968552"/>
          </a:xfrm>
        </p:spPr>
        <p:txBody>
          <a:bodyPr>
            <a:noAutofit/>
          </a:bodyPr>
          <a:lstStyle/>
          <a:p>
            <a:pPr algn="just"/>
            <a:r>
              <a:rPr lang="es-ES_tradnl" sz="1800" dirty="0">
                <a:latin typeface="Arial" pitchFamily="34" charset="0"/>
                <a:cs typeface="Arial" pitchFamily="34" charset="0"/>
              </a:rPr>
              <a:t>En los últimos 20 años Guatemala ha invertido 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alrededor de 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USD$350 millones en recursos públicos para el sector forestal (principalmente a través de INAB y CONAP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).</a:t>
            </a:r>
            <a:endParaRPr lang="es-ES_tradnl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sz="5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/>
            <a:r>
              <a:rPr lang="es-ES_tradnl" sz="1800" dirty="0">
                <a:latin typeface="Arial" pitchFamily="34" charset="0"/>
                <a:cs typeface="Arial" pitchFamily="34" charset="0"/>
              </a:rPr>
              <a:t>Sobre esta plataforma el país 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ha preparado 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su Estrategia Nacional de Reducción de Emisiones por Deforestación y Degradación de Bosques (REDD+), con la cual se está consiguiendo acceso a recursos de cambio climático (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apoyadas 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por 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BID y BM). </a:t>
            </a:r>
          </a:p>
          <a:p>
            <a:pPr marL="285750" lvl="0" indent="-285750" algn="just"/>
            <a:endParaRPr lang="es-ES_tradnl" sz="5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/>
            <a:endParaRPr lang="es-ES_tradnl" sz="5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/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_tradnl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Fondo Cooperativo para el Carbono de los Bosques (FCPF</a:t>
            </a:r>
            <a:r>
              <a:rPr lang="es-ES_tradnl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apoyo 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a los país en el tema de mitigar la deforestación de degradación de bosques (REED+).  </a:t>
            </a:r>
            <a:endParaRPr lang="es-GT" sz="18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/>
            <a:endParaRPr lang="es-GT" sz="5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/>
            <a:r>
              <a:rPr lang="es-MX" sz="1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Banco Mundial actúa como ente fiduciario para el FCPF. </a:t>
            </a: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/>
            <a:endParaRPr lang="es-MX" sz="5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/>
            <a:r>
              <a:rPr lang="es-MX" sz="1800" dirty="0" smtClean="0">
                <a:latin typeface="Arial" pitchFamily="34" charset="0"/>
                <a:cs typeface="Arial" pitchFamily="34" charset="0"/>
              </a:rPr>
              <a:t>Con base en el </a:t>
            </a:r>
            <a:r>
              <a:rPr lang="es-MX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Artículo 74 del Decreto No. 50-2016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, e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l  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26 de abril de 2017, el MINFIN y el BM firmaron la Carta de Intención (LOI) </a:t>
            </a:r>
            <a:r>
              <a:rPr lang="es-GT" sz="1800" dirty="0">
                <a:latin typeface="Arial" pitchFamily="34" charset="0"/>
                <a:cs typeface="Arial" pitchFamily="34" charset="0"/>
              </a:rPr>
              <a:t>para explorar acceder a compensaciones económicas de hasta 10.5 millones de </a:t>
            </a:r>
            <a:r>
              <a:rPr lang="es-GT" sz="1800" dirty="0" smtClean="0">
                <a:latin typeface="Arial" pitchFamily="34" charset="0"/>
                <a:cs typeface="Arial" pitchFamily="34" charset="0"/>
              </a:rPr>
              <a:t>toneladas de CO2, que </a:t>
            </a:r>
            <a:r>
              <a:rPr lang="es-GT" sz="1800" dirty="0">
                <a:latin typeface="Arial" pitchFamily="34" charset="0"/>
                <a:cs typeface="Arial" pitchFamily="34" charset="0"/>
              </a:rPr>
              <a:t>se logren generar reduciendo la deforestación y degradación de </a:t>
            </a:r>
            <a:r>
              <a:rPr lang="es-GT" sz="1800" dirty="0" smtClean="0">
                <a:latin typeface="Arial" pitchFamily="34" charset="0"/>
                <a:cs typeface="Arial" pitchFamily="34" charset="0"/>
              </a:rPr>
              <a:t>bosques.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lvl="0" indent="-285750" algn="just"/>
            <a:endParaRPr lang="es-GT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269776"/>
            <a:ext cx="6491064" cy="1143000"/>
          </a:xfrm>
        </p:spPr>
        <p:txBody>
          <a:bodyPr>
            <a:noAutofit/>
          </a:bodyPr>
          <a:lstStyle/>
          <a:p>
            <a:r>
              <a:rPr lang="es-GT" sz="3000" b="1" dirty="0">
                <a:solidFill>
                  <a:schemeClr val="tx2"/>
                </a:solidFill>
                <a:latin typeface="Garamond" panose="02020404030301010803" pitchFamily="18" charset="0"/>
                <a:ea typeface="Arial Unicode MS" pitchFamily="34" charset="-128"/>
                <a:cs typeface="Arial" charset="0"/>
              </a:rPr>
              <a:t>¿Qué es el Programa Nacional de Reducción de Emisiones 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2"/>
          </a:xfrm>
        </p:spPr>
        <p:txBody>
          <a:bodyPr>
            <a:noAutofit/>
          </a:bodyPr>
          <a:lstStyle/>
          <a:p>
            <a:pPr algn="just"/>
            <a:r>
              <a:rPr lang="es-GT" sz="19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GT" sz="1900" dirty="0">
                <a:latin typeface="Arial" pitchFamily="34" charset="0"/>
                <a:cs typeface="Arial" pitchFamily="34" charset="0"/>
              </a:rPr>
              <a:t>el instrumento con el cual se busca lograr la sostenibilidad financiera del sector agroforestal mediante el fortalecimiento del marco de política para la gestión sostenible del paisaje forestal.  </a:t>
            </a:r>
            <a:endParaRPr lang="es-GT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GT" sz="5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GT" sz="1900" dirty="0">
                <a:latin typeface="Arial" pitchFamily="34" charset="0"/>
                <a:cs typeface="Arial" pitchFamily="34" charset="0"/>
              </a:rPr>
              <a:t>Su objetivo es </a:t>
            </a:r>
            <a:r>
              <a:rPr lang="es-GT" sz="1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acceder a compensaciones económicas de hasta 10.5 millones de toneladas de CO2e </a:t>
            </a:r>
            <a:r>
              <a:rPr lang="es-GT" sz="1900" dirty="0">
                <a:latin typeface="Arial" pitchFamily="34" charset="0"/>
                <a:cs typeface="Arial" pitchFamily="34" charset="0"/>
              </a:rPr>
              <a:t>durante hasta cinco años, es decir, unos US$ 50 millones de dólares por las reducciones de emisiones de GEI que se logren generar reduciendo la deforestación y degradación de bosques (REDD+).  </a:t>
            </a:r>
            <a:endParaRPr lang="es-GT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GT" sz="5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GT" sz="19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GT" sz="1900" dirty="0">
                <a:latin typeface="Arial" pitchFamily="34" charset="0"/>
                <a:cs typeface="Arial" pitchFamily="34" charset="0"/>
              </a:rPr>
              <a:t>ello, el país debe </a:t>
            </a:r>
            <a:r>
              <a:rPr lang="es-GT" sz="1900" dirty="0" smtClean="0">
                <a:latin typeface="Arial" pitchFamily="34" charset="0"/>
                <a:cs typeface="Arial" pitchFamily="34" charset="0"/>
              </a:rPr>
              <a:t>elaborar el Documento de </a:t>
            </a:r>
            <a:r>
              <a:rPr lang="es-GT" sz="1900" dirty="0">
                <a:latin typeface="Arial" pitchFamily="34" charset="0"/>
                <a:cs typeface="Arial" pitchFamily="34" charset="0"/>
              </a:rPr>
              <a:t>Programa </a:t>
            </a:r>
            <a:r>
              <a:rPr lang="es-GT" sz="1900" dirty="0" smtClean="0">
                <a:latin typeface="Arial" pitchFamily="34" charset="0"/>
                <a:cs typeface="Arial" pitchFamily="34" charset="0"/>
              </a:rPr>
              <a:t>(ERPD) y </a:t>
            </a:r>
            <a:r>
              <a:rPr lang="es-GT" sz="1900" dirty="0">
                <a:latin typeface="Arial" pitchFamily="34" charset="0"/>
                <a:cs typeface="Arial" pitchFamily="34" charset="0"/>
              </a:rPr>
              <a:t>suscribir un Acuerdo de Compraventa de Pagos por Reducción de Emisiones (ERPA por sus siglas en inglés).  </a:t>
            </a:r>
          </a:p>
          <a:p>
            <a:pPr algn="just"/>
            <a:endParaRPr lang="es-GT" sz="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GT" sz="500" dirty="0"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r>
              <a:rPr lang="es-GT" sz="1900" dirty="0">
                <a:latin typeface="Arial" pitchFamily="34" charset="0"/>
                <a:cs typeface="Arial" pitchFamily="34" charset="0"/>
              </a:rPr>
              <a:t>El MINFIN actúa como Entidad del Programa. Y dada la naturaleza de los compromisos y responsabilidades del Programa, se cuenta con el apoyo </a:t>
            </a:r>
            <a:r>
              <a:rPr lang="es-GT" sz="1900" dirty="0" smtClean="0">
                <a:latin typeface="Arial" pitchFamily="34" charset="0"/>
                <a:cs typeface="Arial" pitchFamily="34" charset="0"/>
              </a:rPr>
              <a:t>del MARN, MAGA, CONAP e INAB, según su ámbito de competencia.</a:t>
            </a:r>
            <a:endParaRPr lang="es-ES_tradnl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563072" cy="70609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s-GT" sz="3000" b="1" dirty="0">
                <a:solidFill>
                  <a:srgbClr val="0033CC"/>
                </a:solidFill>
                <a:latin typeface="Garamond" panose="02020404030301010803" pitchFamily="18" charset="0"/>
                <a:ea typeface="Arial Unicode MS" pitchFamily="34" charset="-128"/>
                <a:cs typeface="Arial" charset="0"/>
              </a:rPr>
              <a:t>Enfoque </a:t>
            </a:r>
            <a:r>
              <a:rPr lang="es-GT" sz="3000" b="1" dirty="0" smtClean="0">
                <a:solidFill>
                  <a:srgbClr val="0033CC"/>
                </a:solidFill>
                <a:latin typeface="Garamond" panose="02020404030301010803" pitchFamily="18" charset="0"/>
                <a:ea typeface="Arial Unicode MS" pitchFamily="34" charset="-128"/>
                <a:cs typeface="Arial" charset="0"/>
              </a:rPr>
              <a:t>del Programa  </a:t>
            </a:r>
            <a:endParaRPr lang="es-GT" sz="3000" b="1" dirty="0">
              <a:solidFill>
                <a:srgbClr val="0033CC"/>
              </a:solidFill>
              <a:latin typeface="Garamond" panose="02020404030301010803" pitchFamily="18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5251" y="1268760"/>
            <a:ext cx="4042792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_tradnl" sz="1800" dirty="0">
                <a:latin typeface="Arial" pitchFamily="34" charset="0"/>
                <a:cs typeface="Arial" pitchFamily="34" charset="0"/>
              </a:rPr>
              <a:t>El Programa 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inicialmente fue concebido 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como un programa 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nacional, pero en su preparación adoptó 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un enfoque </a:t>
            </a:r>
            <a:r>
              <a:rPr lang="es-ES_tradnl" sz="1800" dirty="0" err="1">
                <a:latin typeface="Arial" pitchFamily="34" charset="0"/>
                <a:cs typeface="Arial" pitchFamily="34" charset="0"/>
              </a:rPr>
              <a:t>subnacional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 que abarca todo el país, con la excepción de las dos áreas 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siguientes:</a:t>
            </a:r>
          </a:p>
          <a:p>
            <a:pPr marL="0" indent="0" algn="just">
              <a:buNone/>
            </a:pPr>
            <a:endParaRPr lang="es-GT" sz="1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_tradnl" sz="1800" dirty="0">
                <a:latin typeface="Arial" pitchFamily="34" charset="0"/>
                <a:cs typeface="Arial" pitchFamily="34" charset="0"/>
              </a:rPr>
              <a:t>El área del Proyecto Costa de 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Conservación; </a:t>
            </a:r>
            <a:r>
              <a:rPr lang="es-ES_tradnl" sz="1800" dirty="0">
                <a:latin typeface="Arial" pitchFamily="34" charset="0"/>
                <a:cs typeface="Arial" pitchFamily="34" charset="0"/>
              </a:rPr>
              <a:t>y </a:t>
            </a:r>
            <a:endParaRPr lang="es-ES_tradnl" sz="1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GT" sz="1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_tradnl" sz="1800" dirty="0">
                <a:latin typeface="Arial" pitchFamily="34" charset="0"/>
                <a:cs typeface="Arial" pitchFamily="34" charset="0"/>
              </a:rPr>
              <a:t>Las áreas del Triángulo Candelaria y El Parque Nacional Laguna del Tigre, ambas localizadas en la Reserva de la Biosfera Maya, municipio de San Andrés  Departamento del Petén, en el Noroeste del país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s-G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8" name="image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16016" y="1052736"/>
            <a:ext cx="4032448" cy="496855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9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14234" y="4365104"/>
            <a:ext cx="941742" cy="2462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GT" sz="1000" b="1" dirty="0">
                <a:solidFill>
                  <a:srgbClr val="FF0000"/>
                </a:solidFill>
              </a:rPr>
              <a:t>*</a:t>
            </a:r>
            <a:endParaRPr lang="es-GT" sz="100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98475" y="260648"/>
            <a:ext cx="6706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2400" b="1" dirty="0" smtClean="0">
                <a:solidFill>
                  <a:schemeClr val="tx2"/>
                </a:solidFill>
                <a:latin typeface="Garamond" panose="02020404030301010803" pitchFamily="18" charset="0"/>
                <a:ea typeface="Arial Unicode MS" pitchFamily="34" charset="-128"/>
                <a:cs typeface="Arial" charset="0"/>
              </a:rPr>
              <a:t>Cronograma para la Preparación del Documento de Programa de Reducción de Emisiones (ERPD)</a:t>
            </a:r>
            <a:endParaRPr lang="es-GT" sz="2400" b="1" dirty="0">
              <a:solidFill>
                <a:schemeClr val="tx2"/>
              </a:solidFill>
              <a:latin typeface="Garamond" panose="02020404030301010803" pitchFamily="18" charset="0"/>
              <a:ea typeface="Arial Unicode MS" pitchFamily="34" charset="-128"/>
              <a:cs typeface="Arial" charset="0"/>
            </a:endParaRPr>
          </a:p>
        </p:txBody>
      </p:sp>
      <p:grpSp>
        <p:nvGrpSpPr>
          <p:cNvPr id="7" name="Group 40">
            <a:extLst>
              <a:ext uri="{FF2B5EF4-FFF2-40B4-BE49-F238E27FC236}">
                <a16:creationId xmlns:a16="http://schemas.microsoft.com/office/drawing/2014/main" xmlns="" id="{0CCF4987-D2DA-46A8-93BE-8BFC7A045C53}"/>
              </a:ext>
            </a:extLst>
          </p:cNvPr>
          <p:cNvGrpSpPr/>
          <p:nvPr/>
        </p:nvGrpSpPr>
        <p:grpSpPr>
          <a:xfrm>
            <a:off x="305417" y="1294544"/>
            <a:ext cx="8634403" cy="5014776"/>
            <a:chOff x="305417" y="1294544"/>
            <a:chExt cx="8634403" cy="4736928"/>
          </a:xfrm>
        </p:grpSpPr>
        <p:graphicFrame>
          <p:nvGraphicFramePr>
            <p:cNvPr id="8" name="Diagram 36">
              <a:extLst>
                <a:ext uri="{FF2B5EF4-FFF2-40B4-BE49-F238E27FC236}">
                  <a16:creationId xmlns:a16="http://schemas.microsoft.com/office/drawing/2014/main" xmlns="" id="{476833E9-32AE-4D09-996F-7B71C259F3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6163240"/>
                </p:ext>
              </p:extLst>
            </p:nvPr>
          </p:nvGraphicFramePr>
          <p:xfrm>
            <a:off x="305417" y="1294544"/>
            <a:ext cx="8634403" cy="47369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Graphic 38" descr="Checkmark">
              <a:extLst>
                <a:ext uri="{FF2B5EF4-FFF2-40B4-BE49-F238E27FC236}">
                  <a16:creationId xmlns:a16="http://schemas.microsoft.com/office/drawing/2014/main" xmlns="" id="{B9433B41-B89B-4C81-9765-AC49A1D3C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77748" y="2211512"/>
              <a:ext cx="914400" cy="914400"/>
            </a:xfrm>
            <a:prstGeom prst="rect">
              <a:avLst/>
            </a:prstGeom>
          </p:spPr>
        </p:pic>
        <p:pic>
          <p:nvPicPr>
            <p:cNvPr id="11" name="Graphic 39" descr="Checkmark">
              <a:extLst>
                <a:ext uri="{FF2B5EF4-FFF2-40B4-BE49-F238E27FC236}">
                  <a16:creationId xmlns:a16="http://schemas.microsoft.com/office/drawing/2014/main" xmlns="" id="{9E42D3FD-0BE5-4CC1-9961-197BF8945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099353" y="2219531"/>
              <a:ext cx="914400" cy="914400"/>
            </a:xfrm>
            <a:prstGeom prst="rect">
              <a:avLst/>
            </a:prstGeom>
          </p:spPr>
        </p:pic>
      </p:grpSp>
      <p:pic>
        <p:nvPicPr>
          <p:cNvPr id="12" name="Graphic 8" descr="Checkmark">
            <a:extLst>
              <a:ext uri="{FF2B5EF4-FFF2-40B4-BE49-F238E27FC236}">
                <a16:creationId xmlns:a16="http://schemas.microsoft.com/office/drawing/2014/main" xmlns="" id="{835C5529-E3B2-4D24-8159-C1E825681A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40781" y="2126834"/>
            <a:ext cx="914400" cy="9144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67744" y="18864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3000" b="1" dirty="0" smtClean="0">
                <a:solidFill>
                  <a:schemeClr val="tx2"/>
                </a:solidFill>
                <a:latin typeface="Garamond" panose="02020404030301010803" pitchFamily="18" charset="0"/>
                <a:ea typeface="Arial Unicode MS" pitchFamily="34" charset="-128"/>
                <a:cs typeface="Arial" charset="0"/>
              </a:rPr>
              <a:t>Próximas Acciones para la </a:t>
            </a:r>
          </a:p>
          <a:p>
            <a:pPr algn="ctr">
              <a:spcBef>
                <a:spcPct val="0"/>
              </a:spcBef>
            </a:pPr>
            <a:r>
              <a:rPr lang="es-ES_tradnl" sz="3000" b="1" dirty="0" smtClean="0">
                <a:solidFill>
                  <a:schemeClr val="tx2"/>
                </a:solidFill>
                <a:latin typeface="Garamond" panose="02020404030301010803" pitchFamily="18" charset="0"/>
                <a:ea typeface="Arial Unicode MS" pitchFamily="34" charset="-128"/>
                <a:cs typeface="Arial" charset="0"/>
              </a:rPr>
              <a:t>aprobación del Programa</a:t>
            </a:r>
            <a:endParaRPr lang="es-GT" sz="3000" b="1" dirty="0">
              <a:solidFill>
                <a:schemeClr val="tx2"/>
              </a:solidFill>
              <a:latin typeface="Garamond" panose="02020404030301010803" pitchFamily="18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022600" y="1634864"/>
            <a:ext cx="5786867" cy="44899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66700" algn="just">
              <a:buFont typeface="Arial" pitchFamily="34" charset="0"/>
              <a:buChar char="•"/>
            </a:pPr>
            <a:r>
              <a:rPr lang="es-GT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Guatemala, país particularmente vulnerable al cambio y la variabilidad climática. 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Tendrá que soportar una carga anormal y desproporcionada de los efectos negativos del cambio climático, con lo que se prevé el aumento de la magnitud y la periodicidad de fenómenos naturales tales como tormentas y amenazantes sequías.</a:t>
            </a:r>
            <a:endParaRPr lang="es-GT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1340768"/>
            <a:ext cx="8208912" cy="481560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GT" sz="2400" dirty="0" smtClean="0">
                <a:latin typeface="Arial" pitchFamily="34" charset="0"/>
                <a:cs typeface="Arial" pitchFamily="34" charset="0"/>
              </a:rPr>
              <a:t>Se cuenta con la </a:t>
            </a:r>
            <a:r>
              <a:rPr lang="es-GT" sz="2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aceptación del Grupo </a:t>
            </a:r>
            <a:r>
              <a:rPr lang="es-GT" sz="2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 Coordinación Interinstitucional</a:t>
            </a:r>
            <a:r>
              <a:rPr lang="es-GT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GT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(MARN, MAGA, INAB Y CONAP) </a:t>
            </a:r>
            <a:r>
              <a:rPr lang="es-GT" sz="2400" dirty="0">
                <a:latin typeface="Arial" pitchFamily="34" charset="0"/>
                <a:cs typeface="Arial" pitchFamily="34" charset="0"/>
              </a:rPr>
              <a:t>al </a:t>
            </a:r>
            <a:r>
              <a:rPr lang="es-GT" sz="2400" dirty="0" smtClean="0">
                <a:latin typeface="Arial" pitchFamily="34" charset="0"/>
                <a:cs typeface="Arial" pitchFamily="34" charset="0"/>
              </a:rPr>
              <a:t>Documento </a:t>
            </a:r>
            <a:r>
              <a:rPr lang="es-GT" sz="2400" dirty="0">
                <a:latin typeface="Arial" pitchFamily="34" charset="0"/>
                <a:cs typeface="Arial" pitchFamily="34" charset="0"/>
              </a:rPr>
              <a:t>de Programa de Reducción de Emisiones (</a:t>
            </a:r>
            <a:r>
              <a:rPr lang="es-GT" sz="2400" dirty="0" smtClean="0">
                <a:latin typeface="Arial" pitchFamily="34" charset="0"/>
                <a:cs typeface="Arial" pitchFamily="34" charset="0"/>
              </a:rPr>
              <a:t>ERPD por sus siglas en inglés)</a:t>
            </a:r>
            <a:endParaRPr lang="es-ES_tradnl" sz="105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r>
              <a:rPr lang="es-GT" sz="2400" dirty="0" smtClean="0">
                <a:latin typeface="Arial" pitchFamily="34" charset="0"/>
                <a:cs typeface="Arial" pitchFamily="34" charset="0"/>
              </a:rPr>
              <a:t>Se prevé que la </a:t>
            </a:r>
            <a:r>
              <a:rPr lang="es-GT" sz="2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aprobación de </a:t>
            </a:r>
            <a:r>
              <a:rPr lang="es-GT" sz="2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ERPD</a:t>
            </a:r>
            <a:r>
              <a:rPr lang="es-GT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por parte del Secretariado del FCPF, sea el 08/07/19</a:t>
            </a:r>
            <a:r>
              <a:rPr lang="es-GT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 algn="just"/>
            <a:endParaRPr lang="es-GT" sz="2400" dirty="0"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r>
              <a:rPr lang="es-GT" sz="2400" dirty="0" smtClean="0">
                <a:latin typeface="Arial" pitchFamily="34" charset="0"/>
                <a:cs typeface="Arial" pitchFamily="34" charset="0"/>
              </a:rPr>
              <a:t>Una vez aprobado el ERPD por el FCPF, el </a:t>
            </a:r>
            <a:r>
              <a:rPr lang="es-GT" sz="2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Gobierno de Guatemala avanzará hacia las negociaciones del Acuerdo de Pagos por Reducción de Emisiones</a:t>
            </a:r>
            <a:r>
              <a:rPr lang="es-GT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s-GT" sz="2400" dirty="0" smtClean="0">
                <a:latin typeface="Arial" pitchFamily="34" charset="0"/>
                <a:cs typeface="Arial" pitchFamily="34" charset="0"/>
              </a:rPr>
              <a:t>ERPA por sus siglas en inglés) con el Banco Mundial. </a:t>
            </a:r>
          </a:p>
          <a:p>
            <a:pPr marL="285750" indent="-285750" algn="just"/>
            <a:endParaRPr lang="es-GT" sz="2400" dirty="0"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r>
              <a:rPr lang="es-GT" sz="2400" dirty="0" smtClean="0">
                <a:latin typeface="Arial" pitchFamily="34" charset="0"/>
                <a:cs typeface="Arial" pitchFamily="34" charset="0"/>
              </a:rPr>
              <a:t>Posterior a la negociación, el </a:t>
            </a:r>
            <a:r>
              <a:rPr lang="es-GT" sz="2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ERPA debe ser presentado al Congreso de la República para su aprobación</a:t>
            </a:r>
            <a:r>
              <a:rPr lang="es-GT" sz="2400" dirty="0" smtClean="0">
                <a:latin typeface="Arial" pitchFamily="34" charset="0"/>
                <a:cs typeface="Arial" pitchFamily="34" charset="0"/>
              </a:rPr>
              <a:t>, lo cual permitirá avanzar hacia su firma entre las partes.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F2F7-E5AD-A444-821C-5B106C4FBACD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6" name="8 Rectángulo"/>
          <p:cNvSpPr>
            <a:spLocks noChangeArrowheads="1"/>
          </p:cNvSpPr>
          <p:nvPr/>
        </p:nvSpPr>
        <p:spPr bwMode="auto">
          <a:xfrm>
            <a:off x="752838" y="2080566"/>
            <a:ext cx="7664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s-GT" sz="6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GT" sz="6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GT" sz="3600" b="1" dirty="0" smtClean="0">
                <a:latin typeface="+mj-lt"/>
              </a:rPr>
              <a:t>GRACIAS</a:t>
            </a:r>
            <a:endParaRPr lang="es-GT" sz="32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12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5509</TotalTime>
  <Words>835</Words>
  <Application>Microsoft Office PowerPoint</Application>
  <PresentationFormat>Presentación en pantalla (4:3)</PresentationFormat>
  <Paragraphs>70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Tema3</vt:lpstr>
      <vt:lpstr>Presentación de PowerPoint</vt:lpstr>
      <vt:lpstr>Contexto: Cambio Climático</vt:lpstr>
      <vt:lpstr>Presentación de PowerPoint</vt:lpstr>
      <vt:lpstr>Presentación de PowerPoint</vt:lpstr>
      <vt:lpstr>¿Qué es el Programa Nacional de Reducción de Emisiones ?</vt:lpstr>
      <vt:lpstr>Enfoque del Programa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del costo y riesgo del portafolio de la deuda pública</dc:title>
  <dc:creator>Joachin</dc:creator>
  <cp:keywords>Public</cp:keywords>
  <cp:lastModifiedBy>Dcp</cp:lastModifiedBy>
  <cp:revision>547</cp:revision>
  <cp:lastPrinted>2018-07-23T20:04:22Z</cp:lastPrinted>
  <dcterms:created xsi:type="dcterms:W3CDTF">2012-09-14T18:53:13Z</dcterms:created>
  <dcterms:modified xsi:type="dcterms:W3CDTF">2019-06-18T20:09:37Z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3362adbd-1c5f-454e-b605-672e7dad285a</vt:lpwstr>
  </property>
  <property fmtid="{D5CDD505-2E9C-101B-9397-08002B2CF9AE}" pid="3" name="aliashDocumentMarking">
    <vt:lpwstr/>
  </property>
  <property fmtid="{D5CDD505-2E9C-101B-9397-08002B2CF9AE}" pid="4" name="db.comClassification">
    <vt:lpwstr>Public</vt:lpwstr>
  </property>
</Properties>
</file>