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313" r:id="rId3"/>
    <p:sldId id="330" r:id="rId4"/>
    <p:sldId id="280" r:id="rId5"/>
    <p:sldId id="303" r:id="rId6"/>
    <p:sldId id="294" r:id="rId7"/>
    <p:sldId id="279" r:id="rId8"/>
    <p:sldId id="320" r:id="rId9"/>
    <p:sldId id="321" r:id="rId10"/>
    <p:sldId id="322" r:id="rId11"/>
    <p:sldId id="324" r:id="rId12"/>
    <p:sldId id="307" r:id="rId13"/>
    <p:sldId id="272" r:id="rId14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1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C:\Users\Fatima\Documents\Informes\Informes%20Anuales%20DICA\2018\Procesamiento%20de%20datos\Datos%20pH_K_%20Secchi%202018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pto.%20Investigaci&#243;n\Desktop\UNIDAD%20DE%20CLIMA\3%20NIVELES%20(Niveles%20del%20Lago)\0%20NIVELES%20DEL%20LAGO%2014-15-16-17-18%20(Grafica-%20Ascenso%20y%20Descenso)\Niveles%20del%20LAGO%20ATITLAN%2014-15-16-17-18%20(Grafica%20Completa)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Amsclae%202018\3.%20Dea\Informes%20DEA\Informes%20mensuales%20DEA%202018\26-11-2018%20Informe%20Anual%20DEA%20metas%20fisic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[Datos pH_K_ Secchi 2018.xlsx]Transparencia!Tabla dinámica1</c:name>
    <c:fmtId val="-1"/>
  </c:pivotSource>
  <c:chart>
    <c:autoTitleDeleted val="1"/>
    <c:pivotFmts>
      <c:pivotFmt>
        <c:idx val="0"/>
        <c:spPr>
          <a:blipFill>
            <a:blip xmlns:r="http://schemas.openxmlformats.org/officeDocument/2006/relationships" r:embed="rId3"/>
            <a:stretch>
              <a:fillRect/>
            </a:stretch>
          </a:blipFill>
          <a:ln>
            <a:noFill/>
          </a:ln>
          <a:effectLst/>
        </c:spPr>
        <c:marker>
          <c:symbol val="none"/>
        </c:marker>
      </c:pivotFmt>
      <c:pivotFmt>
        <c:idx val="1"/>
        <c:spPr>
          <a:blipFill>
            <a:blip xmlns:r="http://schemas.openxmlformats.org/officeDocument/2006/relationships" r:embed="rId3"/>
            <a:stretch>
              <a:fillRect/>
            </a:stretch>
          </a:blipFill>
          <a:ln>
            <a:noFill/>
          </a:ln>
          <a:effectLst/>
        </c:spPr>
        <c:marker>
          <c:symbol val="none"/>
        </c:marker>
      </c:pivotFmt>
      <c:pivotFmt>
        <c:idx val="2"/>
        <c:spPr>
          <a:blipFill>
            <a:blip xmlns:r="http://schemas.openxmlformats.org/officeDocument/2006/relationships" r:embed="rId3"/>
            <a:stretch>
              <a:fillRect/>
            </a:stretch>
          </a:blipFill>
          <a:ln>
            <a:noFill/>
          </a:ln>
          <a:effectLst/>
        </c:spPr>
        <c:marker>
          <c:symbol val="none"/>
        </c:marker>
      </c:pivotFmt>
      <c:pivotFmt>
        <c:idx val="3"/>
        <c:spPr>
          <a:blipFill>
            <a:blip xmlns:r="http://schemas.openxmlformats.org/officeDocument/2006/relationships" r:embed="rId3"/>
            <a:stretch>
              <a:fillRect/>
            </a:stretch>
          </a:blipFill>
          <a:ln>
            <a:noFill/>
          </a:ln>
          <a:effectLst/>
        </c:spPr>
        <c:marker>
          <c:symbol val="none"/>
        </c:marker>
      </c:pivotFmt>
      <c:pivotFmt>
        <c:idx val="4"/>
        <c:spPr>
          <a:blipFill dpi="0" rotWithShape="1">
            <a:blip xmlns:r="http://schemas.openxmlformats.org/officeDocument/2006/relationships" r:embed="rId3"/>
            <a:srcRect/>
            <a:stretch>
              <a:fillRect l="1000" r="1000"/>
            </a:stretch>
          </a:blipFill>
          <a:ln>
            <a:noFill/>
          </a:ln>
          <a:effectLst/>
        </c:spPr>
        <c:marker>
          <c:symbol val="none"/>
        </c:marker>
      </c:pivotFmt>
      <c:pivotFmt>
        <c:idx val="5"/>
        <c:spPr>
          <a:blipFill dpi="0" rotWithShape="1">
            <a:blip xmlns:r="http://schemas.openxmlformats.org/officeDocument/2006/relationships" r:embed="rId3"/>
            <a:srcRect/>
            <a:stretch>
              <a:fillRect l="1000" r="1000"/>
            </a:stretch>
          </a:blipFill>
          <a:ln>
            <a:noFill/>
          </a:ln>
          <a:effectLst/>
        </c:spPr>
        <c:marker>
          <c:symbol val="none"/>
        </c:marker>
      </c:pivotFmt>
      <c:pivotFmt>
        <c:idx val="6"/>
        <c:spPr>
          <a:blipFill dpi="0" rotWithShape="1">
            <a:blip xmlns:r="http://schemas.openxmlformats.org/officeDocument/2006/relationships" r:embed="rId3"/>
            <a:srcRect/>
            <a:stretch>
              <a:fillRect l="1000" r="1000"/>
            </a:stretch>
          </a:blipFill>
          <a:ln>
            <a:noFill/>
          </a:ln>
          <a:effectLst/>
        </c:spPr>
        <c:marker>
          <c:symbol val="none"/>
        </c:marker>
      </c:pivotFmt>
      <c:pivotFmt>
        <c:idx val="7"/>
        <c:spPr>
          <a:blipFill dpi="0" rotWithShape="1">
            <a:blip xmlns:r="http://schemas.openxmlformats.org/officeDocument/2006/relationships" r:embed="rId3"/>
            <a:srcRect/>
            <a:stretch>
              <a:fillRect l="1000" r="1000"/>
            </a:stretch>
          </a:blipFill>
          <a:ln>
            <a:noFill/>
          </a:ln>
          <a:effectLst/>
        </c:spPr>
        <c:marker>
          <c:symbol val="none"/>
        </c:marker>
      </c:pivotFmt>
      <c:pivotFmt>
        <c:idx val="8"/>
        <c:spPr>
          <a:blipFill dpi="0" rotWithShape="1">
            <a:blip xmlns:r="http://schemas.openxmlformats.org/officeDocument/2006/relationships" r:embed="rId3"/>
            <a:srcRect/>
            <a:stretch>
              <a:fillRect l="1000" r="1000"/>
            </a:stretch>
          </a:blip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blipFill dpi="0" rotWithShape="1">
            <a:blip xmlns:r="http://schemas.openxmlformats.org/officeDocument/2006/relationships" r:embed="rId3"/>
            <a:srcRect/>
            <a:stretch>
              <a:fillRect l="1000" r="1000"/>
            </a:stretch>
          </a:blipFill>
          <a:ln>
            <a:noFill/>
          </a:ln>
          <a:effectLst/>
        </c:spPr>
        <c:marker>
          <c:symbol val="none"/>
        </c:marker>
      </c:pivotFmt>
      <c:pivotFmt>
        <c:idx val="10"/>
        <c:spPr>
          <a:blipFill dpi="0" rotWithShape="1">
            <a:blip xmlns:r="http://schemas.openxmlformats.org/officeDocument/2006/relationships" r:embed="rId3"/>
            <a:srcRect/>
            <a:stretch>
              <a:fillRect l="1000" r="1000"/>
            </a:stretch>
          </a:blipFill>
          <a:ln>
            <a:noFill/>
          </a:ln>
          <a:effectLst/>
        </c:spPr>
        <c:marker>
          <c:symbol val="none"/>
        </c:marker>
      </c:pivotFmt>
      <c:pivotFmt>
        <c:idx val="11"/>
        <c:spPr>
          <a:blipFill dpi="0" rotWithShape="1">
            <a:blip xmlns:r="http://schemas.openxmlformats.org/officeDocument/2006/relationships" r:embed="rId3"/>
            <a:srcRect/>
            <a:stretch>
              <a:fillRect l="1000" r="1000"/>
            </a:stretch>
          </a:blipFill>
          <a:ln>
            <a:noFill/>
          </a:ln>
          <a:effectLst/>
        </c:spPr>
        <c:marker>
          <c:symbol val="none"/>
        </c:marker>
      </c:pivotFmt>
      <c:pivotFmt>
        <c:idx val="12"/>
        <c:spPr>
          <a:blipFill dpi="0" rotWithShape="1">
            <a:blip xmlns:r="http://schemas.openxmlformats.org/officeDocument/2006/relationships" r:embed="rId3"/>
            <a:srcRect/>
            <a:stretch>
              <a:fillRect l="1000" r="1000"/>
            </a:stretch>
          </a:blipFill>
          <a:ln>
            <a:noFill/>
          </a:ln>
          <a:effectLst/>
        </c:spPr>
        <c:marker>
          <c:symbol val="none"/>
        </c:marker>
      </c:pivotFmt>
      <c:pivotFmt>
        <c:idx val="13"/>
        <c:spPr>
          <a:blipFill dpi="0" rotWithShape="1">
            <a:blip xmlns:r="http://schemas.openxmlformats.org/officeDocument/2006/relationships" r:embed="rId3"/>
            <a:srcRect/>
            <a:stretch>
              <a:fillRect l="1000" r="1000"/>
            </a:stretch>
          </a:blipFill>
          <a:ln>
            <a:noFill/>
          </a:ln>
          <a:effectLst/>
        </c:spPr>
        <c:marker>
          <c:symbol val="none"/>
        </c:marker>
      </c:pivotFmt>
      <c:pivotFmt>
        <c:idx val="14"/>
        <c:spPr>
          <a:blipFill dpi="0" rotWithShape="1">
            <a:blip xmlns:r="http://schemas.openxmlformats.org/officeDocument/2006/relationships" r:embed="rId3"/>
            <a:srcRect/>
            <a:stretch>
              <a:fillRect l="1000" r="1000"/>
            </a:stretch>
          </a:blipFill>
          <a:ln>
            <a:noFill/>
          </a:ln>
          <a:effectLst/>
        </c:spPr>
        <c:marker>
          <c:symbol val="none"/>
        </c:marker>
      </c:pivotFmt>
      <c:pivotFmt>
        <c:idx val="15"/>
        <c:spPr>
          <a:blipFill dpi="0" rotWithShape="1">
            <a:blip xmlns:r="http://schemas.openxmlformats.org/officeDocument/2006/relationships" r:embed="rId3"/>
            <a:srcRect/>
            <a:stretch>
              <a:fillRect l="1000" r="1000"/>
            </a:stretch>
          </a:blip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8.8362863240397799E-2"/>
          <c:y val="0.26229799022098044"/>
          <c:w val="0.8941993435770943"/>
          <c:h val="0.713092535560071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Transparencia!$V$7</c:f>
              <c:strCache>
                <c:ptCount val="1"/>
                <c:pt idx="0">
                  <c:v>Total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3"/>
              <a:srcRect/>
              <a:stretch>
                <a:fillRect l="1000" r="1000"/>
              </a:stretch>
            </a:blipFill>
            <a:ln>
              <a:noFill/>
            </a:ln>
            <a:effectLst/>
          </c:spPr>
          <c:invertIfNegative val="0"/>
          <c:pictureOptions>
            <c:pictureFormat val="stretch"/>
          </c:pictureOptions>
          <c:cat>
            <c:multiLvlStrRef>
              <c:f>Transparencia!$T$8:$U$34</c:f>
              <c:multiLvlStrCache>
                <c:ptCount val="23"/>
                <c:lvl>
                  <c:pt idx="0">
                    <c:v>W14</c:v>
                  </c:pt>
                  <c:pt idx="1">
                    <c:v>WA</c:v>
                  </c:pt>
                  <c:pt idx="2">
                    <c:v>WB</c:v>
                  </c:pt>
                  <c:pt idx="3">
                    <c:v>WC</c:v>
                  </c:pt>
                  <c:pt idx="4">
                    <c:v>WD</c:v>
                  </c:pt>
                  <c:pt idx="5">
                    <c:v>WE</c:v>
                  </c:pt>
                  <c:pt idx="6">
                    <c:v>WG</c:v>
                  </c:pt>
                  <c:pt idx="7">
                    <c:v>WP</c:v>
                  </c:pt>
                  <c:pt idx="8">
                    <c:v>W14</c:v>
                  </c:pt>
                  <c:pt idx="9">
                    <c:v>WA</c:v>
                  </c:pt>
                  <c:pt idx="10">
                    <c:v>WB</c:v>
                  </c:pt>
                  <c:pt idx="11">
                    <c:v>WC</c:v>
                  </c:pt>
                  <c:pt idx="12">
                    <c:v>WD</c:v>
                  </c:pt>
                  <c:pt idx="13">
                    <c:v>WE</c:v>
                  </c:pt>
                  <c:pt idx="14">
                    <c:v>WG</c:v>
                  </c:pt>
                  <c:pt idx="15">
                    <c:v>WP</c:v>
                  </c:pt>
                  <c:pt idx="16">
                    <c:v>SA</c:v>
                  </c:pt>
                  <c:pt idx="17">
                    <c:v>WA</c:v>
                  </c:pt>
                  <c:pt idx="18">
                    <c:v>WB</c:v>
                  </c:pt>
                  <c:pt idx="19">
                    <c:v>WC</c:v>
                  </c:pt>
                  <c:pt idx="20">
                    <c:v>WD</c:v>
                  </c:pt>
                  <c:pt idx="21">
                    <c:v>CWG</c:v>
                  </c:pt>
                  <c:pt idx="22">
                    <c:v>WP</c:v>
                  </c:pt>
                </c:lvl>
                <c:lvl>
                  <c:pt idx="0">
                    <c:v>2016</c:v>
                  </c:pt>
                  <c:pt idx="8">
                    <c:v>2017</c:v>
                  </c:pt>
                  <c:pt idx="16">
                    <c:v>2018</c:v>
                  </c:pt>
                </c:lvl>
              </c:multiLvlStrCache>
            </c:multiLvlStrRef>
          </c:cat>
          <c:val>
            <c:numRef>
              <c:f>Transparencia!$V$8:$V$34</c:f>
              <c:numCache>
                <c:formatCode>General</c:formatCode>
                <c:ptCount val="23"/>
                <c:pt idx="0">
                  <c:v>5.375</c:v>
                </c:pt>
                <c:pt idx="1">
                  <c:v>6.8833333333333329</c:v>
                </c:pt>
                <c:pt idx="2">
                  <c:v>6.8083333333333327</c:v>
                </c:pt>
                <c:pt idx="3">
                  <c:v>6.7625000000000002</c:v>
                </c:pt>
                <c:pt idx="4">
                  <c:v>6.1999999999999993</c:v>
                </c:pt>
                <c:pt idx="5">
                  <c:v>6.0875000000000012</c:v>
                </c:pt>
                <c:pt idx="6">
                  <c:v>6.0874999999999995</c:v>
                </c:pt>
                <c:pt idx="7">
                  <c:v>6.2250000000000005</c:v>
                </c:pt>
                <c:pt idx="8">
                  <c:v>5.5318181818181822</c:v>
                </c:pt>
                <c:pt idx="9">
                  <c:v>8.6454545454545464</c:v>
                </c:pt>
                <c:pt idx="10">
                  <c:v>8.4400000000000013</c:v>
                </c:pt>
                <c:pt idx="11">
                  <c:v>7.7727272727272725</c:v>
                </c:pt>
                <c:pt idx="12">
                  <c:v>8.0409090909090892</c:v>
                </c:pt>
                <c:pt idx="13">
                  <c:v>6.4818181818181815</c:v>
                </c:pt>
                <c:pt idx="14">
                  <c:v>7.0181818181818167</c:v>
                </c:pt>
                <c:pt idx="15">
                  <c:v>6.6272727272727261</c:v>
                </c:pt>
                <c:pt idx="16">
                  <c:v>6.7406249999999996</c:v>
                </c:pt>
                <c:pt idx="17">
                  <c:v>9.5178571428571423</c:v>
                </c:pt>
                <c:pt idx="18">
                  <c:v>9.1392857142857142</c:v>
                </c:pt>
                <c:pt idx="19">
                  <c:v>9.2250000000000014</c:v>
                </c:pt>
                <c:pt idx="20">
                  <c:v>8.4308333333333341</c:v>
                </c:pt>
                <c:pt idx="21">
                  <c:v>7.4916666666666663</c:v>
                </c:pt>
                <c:pt idx="22">
                  <c:v>7.3428571428571434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3F-4F85-9C6A-B7B2DED3AD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7172280"/>
        <c:axId val="287172672"/>
      </c:barChart>
      <c:catAx>
        <c:axId val="287172280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Fechas de muestreo</a:t>
                </a:r>
              </a:p>
            </c:rich>
          </c:tx>
          <c:layout>
            <c:manualLayout>
              <c:xMode val="edge"/>
              <c:yMode val="edge"/>
              <c:x val="0.46404181656519006"/>
              <c:y val="2.096397792795585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87172672"/>
        <c:crosses val="autoZero"/>
        <c:auto val="1"/>
        <c:lblAlgn val="ctr"/>
        <c:lblOffset val="100"/>
        <c:tickMarkSkip val="1"/>
        <c:noMultiLvlLbl val="0"/>
      </c:catAx>
      <c:valAx>
        <c:axId val="287172672"/>
        <c:scaling>
          <c:orientation val="maxMin"/>
          <c:max val="1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Profundidad (m)</a:t>
                </a:r>
              </a:p>
            </c:rich>
          </c:tx>
          <c:layout>
            <c:manualLayout>
              <c:xMode val="edge"/>
              <c:yMode val="edge"/>
              <c:x val="8.0885416666666681E-4"/>
              <c:y val="0.412877083333333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87172280"/>
        <c:crosses val="autoZero"/>
        <c:crossBetween val="between"/>
        <c:majorUnit val="2"/>
      </c:valAx>
      <c:spPr>
        <a:noFill/>
        <a:ln>
          <a:solidFill>
            <a:schemeClr val="bg1">
              <a:lumMod val="5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ES"/>
    </a:p>
  </c:txPr>
  <c:externalData r:id="rId4">
    <c:autoUpdate val="0"/>
  </c:externalData>
  <c:userShapes r:id="rId5"/>
  <c:extLst>
    <c:ext xmlns:c14="http://schemas.microsoft.com/office/drawing/2007/8/2/chart" uri="{781A3756-C4B2-4CAC-9D66-4F8BD8637D16}">
      <c14:pivotOptions>
        <c14:dropZoneFilter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78119244543979"/>
          <c:y val="0.10786307471315079"/>
          <c:w val="0.8414797968691784"/>
          <c:h val="0.64307520726202372"/>
        </c:manualLayout>
      </c:layout>
      <c:areaChart>
        <c:grouping val="standard"/>
        <c:varyColors val="0"/>
        <c:ser>
          <c:idx val="0"/>
          <c:order val="0"/>
          <c:tx>
            <c:strRef>
              <c:f>'Niveles del Lago ATITLAN'!$G$2</c:f>
              <c:strCache>
                <c:ptCount val="1"/>
                <c:pt idx="0">
                  <c:v>Nivel Promedio</c:v>
                </c:pt>
              </c:strCache>
            </c:strRef>
          </c:tx>
          <c:spPr>
            <a:pattFill prst="narVert">
              <a:fgClr>
                <a:srgbClr val="0070C0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  <a:effectLst/>
          </c:spPr>
          <c:cat>
            <c:multiLvlStrRef>
              <c:f>'Niveles del Lago ATITLAN'!$B$3:$C$58</c:f>
              <c:multiLvlStrCache>
                <c:ptCount val="36"/>
                <c:lvl>
                  <c:pt idx="0">
                    <c:v>Ene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May 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Dic</c:v>
                  </c:pt>
                  <c:pt idx="12">
                    <c:v>Ene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May 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Dic</c:v>
                  </c:pt>
                  <c:pt idx="24">
                    <c:v>Ene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Abr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Ago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Dic</c:v>
                  </c:pt>
                </c:lvl>
                <c:lvl>
                  <c:pt idx="0">
                    <c:v>2016</c:v>
                  </c:pt>
                  <c:pt idx="12">
                    <c:v>2017</c:v>
                  </c:pt>
                  <c:pt idx="24">
                    <c:v>2018</c:v>
                  </c:pt>
                </c:lvl>
              </c:multiLvlStrCache>
            </c:multiLvlStrRef>
          </c:cat>
          <c:val>
            <c:numRef>
              <c:f>'Niveles del Lago ATITLAN'!$G$3:$G$58</c:f>
              <c:numCache>
                <c:formatCode>0.00</c:formatCode>
                <c:ptCount val="36"/>
                <c:pt idx="0">
                  <c:v>1556.8222580645161</c:v>
                </c:pt>
                <c:pt idx="1">
                  <c:v>1556.6458620689655</c:v>
                </c:pt>
                <c:pt idx="2">
                  <c:v>1556.5051612903228</c:v>
                </c:pt>
                <c:pt idx="3">
                  <c:v>1556.5516666666663</c:v>
                </c:pt>
                <c:pt idx="4">
                  <c:v>1556.377741935484</c:v>
                </c:pt>
                <c:pt idx="5">
                  <c:v>1556.1966666666667</c:v>
                </c:pt>
                <c:pt idx="6">
                  <c:v>1556.4793548387097</c:v>
                </c:pt>
                <c:pt idx="7">
                  <c:v>1556.3483870967739</c:v>
                </c:pt>
                <c:pt idx="8">
                  <c:v>1556.3036666666667</c:v>
                </c:pt>
                <c:pt idx="9">
                  <c:v>1556.2100000000003</c:v>
                </c:pt>
                <c:pt idx="10">
                  <c:v>1556.1070967741939</c:v>
                </c:pt>
                <c:pt idx="11">
                  <c:v>1556.1070967741939</c:v>
                </c:pt>
                <c:pt idx="12">
                  <c:v>1556.0516129032253</c:v>
                </c:pt>
                <c:pt idx="13">
                  <c:v>1555.9921428571429</c:v>
                </c:pt>
                <c:pt idx="14">
                  <c:v>1555.7545161290323</c:v>
                </c:pt>
                <c:pt idx="15">
                  <c:v>1555.7213333333334</c:v>
                </c:pt>
                <c:pt idx="16">
                  <c:v>1555.7512903225804</c:v>
                </c:pt>
                <c:pt idx="17">
                  <c:v>1555.6886666666667</c:v>
                </c:pt>
                <c:pt idx="18">
                  <c:v>1555.8232258064518</c:v>
                </c:pt>
                <c:pt idx="19">
                  <c:v>1555.8235483870965</c:v>
                </c:pt>
                <c:pt idx="20">
                  <c:v>1555.979</c:v>
                </c:pt>
                <c:pt idx="21">
                  <c:v>1556.2312903225802</c:v>
                </c:pt>
                <c:pt idx="22">
                  <c:v>1556.2356666666669</c:v>
                </c:pt>
                <c:pt idx="23">
                  <c:v>1556.1803225806452</c:v>
                </c:pt>
                <c:pt idx="24">
                  <c:v>1556.0893548387098</c:v>
                </c:pt>
                <c:pt idx="25">
                  <c:v>1555.8314285714282</c:v>
                </c:pt>
                <c:pt idx="26">
                  <c:v>1555.6777419354842</c:v>
                </c:pt>
                <c:pt idx="27">
                  <c:v>1555.3873333333329</c:v>
                </c:pt>
                <c:pt idx="28">
                  <c:v>1555.5100000000002</c:v>
                </c:pt>
                <c:pt idx="29">
                  <c:v>1555.51</c:v>
                </c:pt>
                <c:pt idx="30">
                  <c:v>1555.6393548387102</c:v>
                </c:pt>
                <c:pt idx="31">
                  <c:v>1555.622580645161</c:v>
                </c:pt>
                <c:pt idx="32">
                  <c:v>1555.6363333333334</c:v>
                </c:pt>
                <c:pt idx="33">
                  <c:v>1555.5529032258064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3B-4816-BA55-4141666555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58088"/>
        <c:axId val="2858480"/>
      </c:areaChart>
      <c:lineChart>
        <c:grouping val="standard"/>
        <c:varyColors val="0"/>
        <c:ser>
          <c:idx val="1"/>
          <c:order val="1"/>
          <c:tx>
            <c:strRef>
              <c:f>'Niveles del Lago ATITLAN'!$H$2</c:f>
              <c:strCache>
                <c:ptCount val="1"/>
                <c:pt idx="0">
                  <c:v>Nivel Máximo</c:v>
                </c:pt>
              </c:strCache>
            </c:strRef>
          </c:tx>
          <c:spPr>
            <a:ln w="158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002060"/>
              </a:solidFill>
              <a:ln w="9525">
                <a:solidFill>
                  <a:srgbClr val="0070C0"/>
                </a:solidFill>
              </a:ln>
              <a:effectLst/>
            </c:spPr>
          </c:marker>
          <c:cat>
            <c:multiLvlStrRef>
              <c:f>'Niveles del Lago ATITLAN'!$B$3:$C$58</c:f>
              <c:multiLvlStrCache>
                <c:ptCount val="36"/>
                <c:lvl>
                  <c:pt idx="0">
                    <c:v>Ene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Abr</c:v>
                  </c:pt>
                  <c:pt idx="4">
                    <c:v>May 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Ago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Dic</c:v>
                  </c:pt>
                  <c:pt idx="12">
                    <c:v>Ene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Abr</c:v>
                  </c:pt>
                  <c:pt idx="16">
                    <c:v>May 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Ago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Dic</c:v>
                  </c:pt>
                  <c:pt idx="24">
                    <c:v>Ene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Abr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Ago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Dic</c:v>
                  </c:pt>
                </c:lvl>
                <c:lvl>
                  <c:pt idx="0">
                    <c:v>2016</c:v>
                  </c:pt>
                  <c:pt idx="12">
                    <c:v>2017</c:v>
                  </c:pt>
                  <c:pt idx="24">
                    <c:v>2018</c:v>
                  </c:pt>
                </c:lvl>
              </c:multiLvlStrCache>
            </c:multiLvlStrRef>
          </c:cat>
          <c:val>
            <c:numRef>
              <c:f>'Niveles del Lago ATITLAN'!$H$3:$H$58</c:f>
              <c:numCache>
                <c:formatCode>0.00</c:formatCode>
                <c:ptCount val="36"/>
                <c:pt idx="0">
                  <c:v>1557</c:v>
                </c:pt>
                <c:pt idx="1">
                  <c:v>1556.85</c:v>
                </c:pt>
                <c:pt idx="2">
                  <c:v>1556.75</c:v>
                </c:pt>
                <c:pt idx="3">
                  <c:v>1556.85</c:v>
                </c:pt>
                <c:pt idx="4">
                  <c:v>1556.75</c:v>
                </c:pt>
                <c:pt idx="5">
                  <c:v>1556.32</c:v>
                </c:pt>
                <c:pt idx="6">
                  <c:v>1557.1499999999999</c:v>
                </c:pt>
                <c:pt idx="7" formatCode="General">
                  <c:v>1556.9499999999998</c:v>
                </c:pt>
                <c:pt idx="8" formatCode="General">
                  <c:v>1556.85</c:v>
                </c:pt>
                <c:pt idx="9" formatCode="General">
                  <c:v>1556.33</c:v>
                </c:pt>
                <c:pt idx="10" formatCode="General">
                  <c:v>1556.25</c:v>
                </c:pt>
                <c:pt idx="11" formatCode="General">
                  <c:v>1556.25</c:v>
                </c:pt>
                <c:pt idx="12" formatCode="General">
                  <c:v>1556.25</c:v>
                </c:pt>
                <c:pt idx="13" formatCode="General">
                  <c:v>1556.1499999999999</c:v>
                </c:pt>
                <c:pt idx="14" formatCode="General">
                  <c:v>1555.9299999999998</c:v>
                </c:pt>
                <c:pt idx="15" formatCode="General">
                  <c:v>1555.85</c:v>
                </c:pt>
                <c:pt idx="16">
                  <c:v>1555.8999999999999</c:v>
                </c:pt>
                <c:pt idx="17">
                  <c:v>1555.8</c:v>
                </c:pt>
                <c:pt idx="18">
                  <c:v>1556</c:v>
                </c:pt>
                <c:pt idx="19" formatCode="General">
                  <c:v>1555.8999999999999</c:v>
                </c:pt>
                <c:pt idx="20" formatCode="General">
                  <c:v>1556.1499999999999</c:v>
                </c:pt>
                <c:pt idx="21" formatCode="General">
                  <c:v>1556.34</c:v>
                </c:pt>
                <c:pt idx="22" formatCode="General">
                  <c:v>1556.33</c:v>
                </c:pt>
                <c:pt idx="23" formatCode="General">
                  <c:v>1556.28</c:v>
                </c:pt>
                <c:pt idx="24" formatCode="General">
                  <c:v>1556.1799999999998</c:v>
                </c:pt>
                <c:pt idx="25" formatCode="General">
                  <c:v>1556.1299999999999</c:v>
                </c:pt>
                <c:pt idx="26" formatCode="General">
                  <c:v>1555.8</c:v>
                </c:pt>
                <c:pt idx="27" formatCode="General">
                  <c:v>1555.6499999999999</c:v>
                </c:pt>
                <c:pt idx="28" formatCode="General">
                  <c:v>1555.51</c:v>
                </c:pt>
                <c:pt idx="29" formatCode="General">
                  <c:v>1555.51</c:v>
                </c:pt>
                <c:pt idx="30" formatCode="General">
                  <c:v>1555.73</c:v>
                </c:pt>
                <c:pt idx="31">
                  <c:v>1555.73</c:v>
                </c:pt>
                <c:pt idx="32">
                  <c:v>1555.74</c:v>
                </c:pt>
                <c:pt idx="33">
                  <c:v>1555.61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3B-4816-BA55-4141666555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58088"/>
        <c:axId val="2858480"/>
      </c:lineChart>
      <c:catAx>
        <c:axId val="2858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1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GT" sz="1100" b="1" i="1">
                    <a:solidFill>
                      <a:sysClr val="windowText" lastClr="000000"/>
                    </a:solidFill>
                  </a:rPr>
                  <a:t>Fechas</a:t>
                </a:r>
                <a:r>
                  <a:rPr lang="es-GT" sz="1100" b="1" i="1" baseline="0">
                    <a:solidFill>
                      <a:sysClr val="windowText" lastClr="000000"/>
                    </a:solidFill>
                  </a:rPr>
                  <a:t> de Muestreo</a:t>
                </a:r>
                <a:endParaRPr lang="es-GT" sz="1100" b="1" i="1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45756669856701127"/>
              <c:y val="0.923840515005099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1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858480"/>
        <c:crosses val="autoZero"/>
        <c:auto val="1"/>
        <c:lblAlgn val="ctr"/>
        <c:lblOffset val="100"/>
        <c:noMultiLvlLbl val="0"/>
      </c:catAx>
      <c:valAx>
        <c:axId val="28584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GT" b="1">
                    <a:solidFill>
                      <a:sysClr val="windowText" lastClr="000000"/>
                    </a:solidFill>
                  </a:rPr>
                  <a:t>Oscilación</a:t>
                </a:r>
                <a:r>
                  <a:rPr lang="es-GT" b="1" baseline="0">
                    <a:solidFill>
                      <a:sysClr val="windowText" lastClr="000000"/>
                    </a:solidFill>
                  </a:rPr>
                  <a:t> Nivel (msnm)</a:t>
                </a:r>
                <a:endParaRPr lang="es-GT" b="1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8.2721522476740666E-3"/>
              <c:y val="0.249350533310995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858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466193530862794"/>
          <c:y val="0.10156456798794368"/>
          <c:w val="0.38372837413469274"/>
          <c:h val="6.83895364143311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4472C4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3F-4898-A262-CA52E324062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3F-4898-A262-CA52E324062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3F-4898-A262-CA52E324062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03F-4898-A262-CA52E324062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03F-4898-A262-CA52E324062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03F-4898-A262-CA52E324062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03F-4898-A262-CA52E324062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03F-4898-A262-CA52E324062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03F-4898-A262-CA52E324062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03F-4898-A262-CA52E324062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03F-4898-A262-CA52E32406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('Metas fisicas'!$B$3:$B$4,'Metas fisicas'!$B$6:$B$7)</c:f>
              <c:strCache>
                <c:ptCount val="4"/>
                <c:pt idx="0">
                  <c:v>Ferias educativas e informativas sobre la gestion integrada de los recursos naturales de la Cuenca del Lago Atitlán.</c:v>
                </c:pt>
                <c:pt idx="1">
                  <c:v>Foros educativos sobre la gestión integrada de los recursos naturales de la cuenca del Lago Atitlán.</c:v>
                </c:pt>
                <c:pt idx="2">
                  <c:v>Jornadas de limpieza subacuática del Lago y en orillas de barrancos, carreteras y centros poblados de los municipios de la cuenca del Lago Atitlán</c:v>
                </c:pt>
                <c:pt idx="3">
                  <c:v>Capacitación y equipamiento para actividades de saneamiento ambiental a grupos comunitarios con temas ambientales para la conservación del Lago de Atitlán y su entorno.</c:v>
                </c:pt>
              </c:strCache>
            </c:strRef>
          </c:cat>
          <c:val>
            <c:numRef>
              <c:f>('Metas fisicas'!$O$3:$O$4,'Metas fisicas'!$O$6:$O$7)</c:f>
              <c:numCache>
                <c:formatCode>#,##0</c:formatCode>
                <c:ptCount val="4"/>
                <c:pt idx="0">
                  <c:v>1866</c:v>
                </c:pt>
                <c:pt idx="1">
                  <c:v>591</c:v>
                </c:pt>
                <c:pt idx="2">
                  <c:v>2285</c:v>
                </c:pt>
                <c:pt idx="3">
                  <c:v>14238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03F-4898-A262-CA52E32406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520541838134431"/>
          <c:y val="0.14550988700564971"/>
          <c:w val="0.41131725721784779"/>
          <c:h val="0.719485546563295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0.07207</cdr:x>
      <cdr:y>0.17072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3700CEE9-7650-4EE0-B6EA-F686A1C0C2B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447619" cy="380952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0.00558</cdr:x>
      <cdr:y>0.82786</cdr:y>
    </cdr:from>
    <cdr:to>
      <cdr:x>0.07721</cdr:x>
      <cdr:y>0.98723</cdr:y>
    </cdr:to>
    <cdr:pic>
      <cdr:nvPicPr>
        <cdr:cNvPr id="2" name="Imagen 1">
          <a:extLst xmlns:a="http://schemas.openxmlformats.org/drawingml/2006/main">
            <a:ext uri="{FF2B5EF4-FFF2-40B4-BE49-F238E27FC236}">
              <a16:creationId xmlns:a16="http://schemas.microsoft.com/office/drawing/2014/main" id="{27B88049-E4AF-4C46-B748-797DC5FDE26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5334" y="2345635"/>
          <a:ext cx="453580" cy="451553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00BB0-CFF8-4C9B-8777-B3DD522B240C}" type="datetimeFigureOut">
              <a:rPr lang="es-GT" smtClean="0"/>
              <a:t>18/06/2019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B2E6F-3926-4C1D-840E-2AFD5C259515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43436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es-GT" sz="2000" dirty="0">
                <a:solidFill>
                  <a:schemeClr val="accent1">
                    <a:lumMod val="50000"/>
                  </a:schemeClr>
                </a:solidFill>
              </a:rPr>
              <a:t>2018 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– (6) San Antonio Palopó  </a:t>
            </a:r>
            <a:r>
              <a:rPr lang="es-GT" sz="1200" b="1" dirty="0">
                <a:solidFill>
                  <a:schemeClr val="accent1">
                    <a:lumMod val="50000"/>
                  </a:schemeClr>
                </a:solidFill>
              </a:rPr>
              <a:t>206254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, Santa Lucía Utatlán  </a:t>
            </a:r>
            <a:r>
              <a:rPr lang="es-GT" sz="1200" b="1" dirty="0">
                <a:solidFill>
                  <a:schemeClr val="accent1">
                    <a:lumMod val="50000"/>
                  </a:schemeClr>
                </a:solidFill>
              </a:rPr>
              <a:t>221874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, Concepción </a:t>
            </a:r>
            <a:r>
              <a:rPr lang="es-GT" sz="1200" b="1" dirty="0">
                <a:solidFill>
                  <a:schemeClr val="accent1">
                    <a:lumMod val="50000"/>
                  </a:schemeClr>
                </a:solidFill>
              </a:rPr>
              <a:t>222082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, Panajachel </a:t>
            </a:r>
            <a:r>
              <a:rPr lang="es-GT" sz="1200" b="1" dirty="0">
                <a:solidFill>
                  <a:schemeClr val="accent1">
                    <a:lumMod val="50000"/>
                  </a:schemeClr>
                </a:solidFill>
              </a:rPr>
              <a:t>222082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, Santa Catarina Palopó </a:t>
            </a:r>
            <a:r>
              <a:rPr lang="es-GT" sz="1200" b="1" dirty="0">
                <a:solidFill>
                  <a:schemeClr val="accent1">
                    <a:lumMod val="50000"/>
                  </a:schemeClr>
                </a:solidFill>
              </a:rPr>
              <a:t>206334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, Santa Cruz la Laguna </a:t>
            </a:r>
            <a:r>
              <a:rPr lang="es-GT" sz="1200" b="1" dirty="0">
                <a:solidFill>
                  <a:schemeClr val="accent1">
                    <a:lumMod val="50000"/>
                  </a:schemeClr>
                </a:solidFill>
              </a:rPr>
              <a:t>206211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, San Juan la Laguna </a:t>
            </a:r>
            <a:r>
              <a:rPr lang="es-GT" sz="1200" b="1" dirty="0">
                <a:solidFill>
                  <a:schemeClr val="accent1">
                    <a:lumMod val="50000"/>
                  </a:schemeClr>
                </a:solidFill>
              </a:rPr>
              <a:t>205572,</a:t>
            </a:r>
            <a:r>
              <a:rPr lang="es-GT" sz="1200" b="1" baseline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San Pablo la Laguna 186540)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GT" sz="2000" dirty="0">
                <a:solidFill>
                  <a:schemeClr val="accent1">
                    <a:lumMod val="50000"/>
                  </a:schemeClr>
                </a:solidFill>
              </a:rPr>
              <a:t>2019 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– (3) Santa Lucía Utatlán </a:t>
            </a:r>
            <a:r>
              <a:rPr lang="es-GT" sz="1200" b="1" dirty="0">
                <a:solidFill>
                  <a:schemeClr val="accent1">
                    <a:lumMod val="50000"/>
                  </a:schemeClr>
                </a:solidFill>
              </a:rPr>
              <a:t>222488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, Panajachel </a:t>
            </a:r>
            <a:r>
              <a:rPr lang="es-GT" sz="1200" b="1" dirty="0">
                <a:solidFill>
                  <a:schemeClr val="accent1">
                    <a:lumMod val="50000"/>
                  </a:schemeClr>
                </a:solidFill>
              </a:rPr>
              <a:t>222082</a:t>
            </a:r>
            <a:r>
              <a:rPr lang="es-GT" sz="1200" b="0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s-GT" sz="1200" b="0" baseline="0" dirty="0">
                <a:solidFill>
                  <a:schemeClr val="accent1">
                    <a:lumMod val="50000"/>
                  </a:schemeClr>
                </a:solidFill>
              </a:rPr>
              <a:t> S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anta Cruz la Laguna </a:t>
            </a:r>
            <a:r>
              <a:rPr lang="es-GT" sz="1200" b="1" dirty="0">
                <a:solidFill>
                  <a:schemeClr val="accent1">
                    <a:lumMod val="50000"/>
                  </a:schemeClr>
                </a:solidFill>
              </a:rPr>
              <a:t>206211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 y San Juan la Laguna </a:t>
            </a:r>
            <a:r>
              <a:rPr lang="es-GT" sz="1200" b="1" dirty="0">
                <a:solidFill>
                  <a:schemeClr val="accent1">
                    <a:lumMod val="50000"/>
                  </a:schemeClr>
                </a:solidFill>
              </a:rPr>
              <a:t>220557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, todos Fase 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2018</a:t>
            </a:r>
            <a:r>
              <a:rPr lang="es-GT" sz="1200" baseline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Panajachel (alcantarillado y </a:t>
            </a:r>
            <a:r>
              <a:rPr lang="es-GT" sz="1200" dirty="0" err="1">
                <a:solidFill>
                  <a:schemeClr val="accent1">
                    <a:lumMod val="50000"/>
                  </a:schemeClr>
                </a:solidFill>
              </a:rPr>
              <a:t>PTARs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s-GT" sz="1200" b="1" dirty="0">
                <a:solidFill>
                  <a:schemeClr val="accent1">
                    <a:lumMod val="50000"/>
                  </a:schemeClr>
                </a:solidFill>
              </a:rPr>
              <a:t>222068-200339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 Santa Catarina Palopó y José Chacayá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Sololá </a:t>
            </a:r>
            <a:r>
              <a:rPr lang="es-GT" sz="1200" b="1" dirty="0">
                <a:solidFill>
                  <a:schemeClr val="accent1">
                    <a:lumMod val="50000"/>
                  </a:schemeClr>
                </a:solidFill>
              </a:rPr>
              <a:t>208051,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 San Pablo </a:t>
            </a:r>
            <a:r>
              <a:rPr lang="es-GT" sz="1200" b="1" dirty="0">
                <a:solidFill>
                  <a:schemeClr val="accent1">
                    <a:lumMod val="50000"/>
                  </a:schemeClr>
                </a:solidFill>
              </a:rPr>
              <a:t>222534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, Santiago Atitlán </a:t>
            </a:r>
            <a:r>
              <a:rPr lang="es-GT" sz="1200" b="1" dirty="0">
                <a:solidFill>
                  <a:schemeClr val="accent1">
                    <a:lumMod val="50000"/>
                  </a:schemeClr>
                </a:solidFill>
              </a:rPr>
              <a:t>222852 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(alcantarillado)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s-GT" sz="12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s-GT" dirty="0"/>
          </a:p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2E6F-3926-4C1D-840E-2AFD5C259515}" type="slidenum">
              <a:rPr lang="es-GT" smtClean="0"/>
              <a:t>4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028214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2E6F-3926-4C1D-840E-2AFD5C259515}" type="slidenum">
              <a:rPr lang="es-GT" smtClean="0"/>
              <a:t>5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971185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2E6F-3926-4C1D-840E-2AFD5C259515}" type="slidenum">
              <a:rPr lang="es-GT" smtClean="0"/>
              <a:t>9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394496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2E6F-3926-4C1D-840E-2AFD5C259515}" type="slidenum">
              <a:rPr lang="es-GT" smtClean="0"/>
              <a:t>10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08836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77D4-D8D9-41E8-9B55-AEEA5DDA5FCC}" type="datetimeFigureOut">
              <a:rPr lang="es-GT" smtClean="0"/>
              <a:t>18/06/2019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BA3-812D-4823-94D3-06D0A9F0F496}" type="slidenum">
              <a:rPr lang="es-GT" smtClean="0"/>
              <a:t>‹Nº›</a:t>
            </a:fld>
            <a:endParaRPr lang="es-G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409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77D4-D8D9-41E8-9B55-AEEA5DDA5FCC}" type="datetimeFigureOut">
              <a:rPr lang="es-GT" smtClean="0"/>
              <a:t>18/06/2019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BA3-812D-4823-94D3-06D0A9F0F4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03854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77D4-D8D9-41E8-9B55-AEEA5DDA5FCC}" type="datetimeFigureOut">
              <a:rPr lang="es-GT" smtClean="0"/>
              <a:t>18/06/2019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BA3-812D-4823-94D3-06D0A9F0F4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6257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77D4-D8D9-41E8-9B55-AEEA5DDA5FCC}" type="datetimeFigureOut">
              <a:rPr lang="es-GT" smtClean="0"/>
              <a:t>18/06/2019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BA3-812D-4823-94D3-06D0A9F0F4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0209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77D4-D8D9-41E8-9B55-AEEA5DDA5FCC}" type="datetimeFigureOut">
              <a:rPr lang="es-GT" smtClean="0"/>
              <a:t>18/06/2019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BA3-812D-4823-94D3-06D0A9F0F496}" type="slidenum">
              <a:rPr lang="es-GT" smtClean="0"/>
              <a:t>‹Nº›</a:t>
            </a:fld>
            <a:endParaRPr lang="es-G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25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77D4-D8D9-41E8-9B55-AEEA5DDA5FCC}" type="datetimeFigureOut">
              <a:rPr lang="es-GT" smtClean="0"/>
              <a:t>18/06/2019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BA3-812D-4823-94D3-06D0A9F0F4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569479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77D4-D8D9-41E8-9B55-AEEA5DDA5FCC}" type="datetimeFigureOut">
              <a:rPr lang="es-GT" smtClean="0"/>
              <a:t>18/06/2019</a:t>
            </a:fld>
            <a:endParaRPr lang="es-G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BA3-812D-4823-94D3-06D0A9F0F4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21762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77D4-D8D9-41E8-9B55-AEEA5DDA5FCC}" type="datetimeFigureOut">
              <a:rPr lang="es-GT" smtClean="0"/>
              <a:t>18/06/2019</a:t>
            </a:fld>
            <a:endParaRPr lang="es-G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BA3-812D-4823-94D3-06D0A9F0F4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816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77D4-D8D9-41E8-9B55-AEEA5DDA5FCC}" type="datetimeFigureOut">
              <a:rPr lang="es-GT" smtClean="0"/>
              <a:t>18/06/2019</a:t>
            </a:fld>
            <a:endParaRPr lang="es-G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G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BA3-812D-4823-94D3-06D0A9F0F4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231956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9D177D4-D8D9-41E8-9B55-AEEA5DDA5FCC}" type="datetimeFigureOut">
              <a:rPr lang="es-GT" smtClean="0"/>
              <a:t>18/06/2019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F23BA3-812D-4823-94D3-06D0A9F0F4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77656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77D4-D8D9-41E8-9B55-AEEA5DDA5FCC}" type="datetimeFigureOut">
              <a:rPr lang="es-GT" smtClean="0"/>
              <a:t>18/06/2019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3BA3-812D-4823-94D3-06D0A9F0F49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5273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9D177D4-D8D9-41E8-9B55-AEEA5DDA5FCC}" type="datetimeFigureOut">
              <a:rPr lang="es-GT" smtClean="0"/>
              <a:t>18/06/2019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AF23BA3-812D-4823-94D3-06D0A9F0F496}" type="slidenum">
              <a:rPr lang="es-GT" smtClean="0"/>
              <a:t>‹Nº›</a:t>
            </a:fld>
            <a:endParaRPr lang="es-G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98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0050" y="638181"/>
            <a:ext cx="10058400" cy="3566160"/>
          </a:xfrm>
        </p:spPr>
        <p:txBody>
          <a:bodyPr>
            <a:normAutofit/>
          </a:bodyPr>
          <a:lstStyle/>
          <a:p>
            <a:pPr algn="ctr"/>
            <a:r>
              <a:rPr lang="es-GT" sz="4800" b="1" dirty="0">
                <a:solidFill>
                  <a:schemeClr val="accent1">
                    <a:lumMod val="50000"/>
                  </a:schemeClr>
                </a:solidFill>
              </a:rPr>
              <a:t>AMSCLAE</a:t>
            </a:r>
            <a:endParaRPr lang="es-GT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0050" y="4373276"/>
            <a:ext cx="10173195" cy="1670859"/>
          </a:xfrm>
        </p:spPr>
        <p:txBody>
          <a:bodyPr>
            <a:noAutofit/>
          </a:bodyPr>
          <a:lstStyle/>
          <a:p>
            <a:pPr algn="ctr"/>
            <a:r>
              <a:rPr lang="es-GT" sz="1400" b="1" dirty="0">
                <a:solidFill>
                  <a:schemeClr val="accent1">
                    <a:lumMod val="50000"/>
                  </a:schemeClr>
                </a:solidFill>
              </a:rPr>
              <a:t>AUTORIDAD PARA EL MANEJO SUSTENTABLE DE LA CUENCA DEL LAGO DE ATITLÁN Y SU ENTORNO              –AMSCLAE-</a:t>
            </a:r>
          </a:p>
          <a:p>
            <a:endParaRPr lang="es-GT" sz="1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s-GT" sz="1400" dirty="0">
                <a:solidFill>
                  <a:schemeClr val="accent1">
                    <a:lumMod val="50000"/>
                  </a:schemeClr>
                </a:solidFill>
              </a:rPr>
              <a:t>Inga. Luisa Cifuentes Aguilar </a:t>
            </a:r>
          </a:p>
          <a:p>
            <a:pPr algn="ctr"/>
            <a:r>
              <a:rPr lang="es-GT" sz="1400" dirty="0">
                <a:solidFill>
                  <a:schemeClr val="accent1">
                    <a:lumMod val="50000"/>
                  </a:schemeClr>
                </a:solidFill>
              </a:rPr>
              <a:t>Directora </a:t>
            </a:r>
            <a:r>
              <a:rPr lang="es-GT" sz="1400">
                <a:solidFill>
                  <a:schemeClr val="accent1">
                    <a:lumMod val="50000"/>
                  </a:schemeClr>
                </a:solidFill>
              </a:rPr>
              <a:t>ejecutivA</a:t>
            </a:r>
            <a:endParaRPr lang="es-G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01" y="469246"/>
            <a:ext cx="1664243" cy="15538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28" y="210718"/>
            <a:ext cx="2947392" cy="221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43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80554BE-A5FF-41C0-A04F-5B47608CBB20}"/>
              </a:ext>
            </a:extLst>
          </p:cNvPr>
          <p:cNvSpPr/>
          <p:nvPr/>
        </p:nvSpPr>
        <p:spPr>
          <a:xfrm>
            <a:off x="726483" y="5245825"/>
            <a:ext cx="5788618" cy="1015663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GT" sz="2000" b="1" dirty="0">
                <a:solidFill>
                  <a:schemeClr val="bg1"/>
                </a:solidFill>
                <a:latin typeface="Code Light" panose="020B0604020202020204" pitchFamily="50" charset="0"/>
                <a:cs typeface="Helvetica" panose="020B0604020202020204" pitchFamily="34" charset="0"/>
              </a:rPr>
              <a:t>Foros educativos sobre la gestión integrada de los recursos naturales de la cuenca del Lago Atitlán.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AB4D08E-F4F7-4993-A778-1EE57F6E01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09" y="1392502"/>
            <a:ext cx="5795191" cy="38590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52650B4-656E-405C-8A6B-A62AA63A5AF4}"/>
              </a:ext>
            </a:extLst>
          </p:cNvPr>
          <p:cNvSpPr/>
          <p:nvPr/>
        </p:nvSpPr>
        <p:spPr>
          <a:xfrm>
            <a:off x="7209956" y="6373309"/>
            <a:ext cx="4271541" cy="369332"/>
          </a:xfrm>
          <a:prstGeom prst="rect">
            <a:avLst/>
          </a:prstGeom>
          <a:solidFill>
            <a:srgbClr val="7F6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GT" b="1" dirty="0">
                <a:solidFill>
                  <a:schemeClr val="bg1"/>
                </a:solidFill>
                <a:latin typeface="Code Light" panose="020B0604020202020204" pitchFamily="50" charset="0"/>
              </a:rPr>
              <a:t>Jornada de Reducción</a:t>
            </a:r>
            <a:endParaRPr lang="es-GT" sz="1050" dirty="0">
              <a:solidFill>
                <a:schemeClr val="bg1"/>
              </a:solidFill>
              <a:latin typeface="Code Light" panose="020B0604020202020204" pitchFamily="50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F2CF0A6-2215-4556-82ED-A2C430BE8320}"/>
              </a:ext>
            </a:extLst>
          </p:cNvPr>
          <p:cNvSpPr/>
          <p:nvPr/>
        </p:nvSpPr>
        <p:spPr>
          <a:xfrm>
            <a:off x="7235009" y="2791127"/>
            <a:ext cx="4253344" cy="53091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GT" b="1" dirty="0">
                <a:solidFill>
                  <a:schemeClr val="bg1"/>
                </a:solidFill>
                <a:latin typeface="Code Light" panose="020B0604020202020204" pitchFamily="50" charset="0"/>
              </a:rPr>
              <a:t>Diplomado De Educación Ambiental </a:t>
            </a:r>
          </a:p>
          <a:p>
            <a:pPr algn="ctr"/>
            <a:r>
              <a:rPr lang="es-GT" sz="1050" b="1" dirty="0">
                <a:solidFill>
                  <a:schemeClr val="bg1"/>
                </a:solidFill>
                <a:latin typeface="Code Light" panose="020B0604020202020204" pitchFamily="50" charset="0"/>
              </a:rPr>
              <a:t>Con Énfasis En Cambio Climático</a:t>
            </a:r>
            <a:endParaRPr lang="es-GT" sz="1050" dirty="0">
              <a:solidFill>
                <a:schemeClr val="bg1"/>
              </a:solidFill>
              <a:latin typeface="Code Light" panose="020B0604020202020204" pitchFamily="50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DD6B8A7-207D-4D5E-A48C-64C94612BF8D}"/>
              </a:ext>
            </a:extLst>
          </p:cNvPr>
          <p:cNvGrpSpPr/>
          <p:nvPr/>
        </p:nvGrpSpPr>
        <p:grpSpPr>
          <a:xfrm>
            <a:off x="7209955" y="3420599"/>
            <a:ext cx="4271541" cy="2948533"/>
            <a:chOff x="-1" y="0"/>
            <a:chExt cx="4271541" cy="2948533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B2782D78-9AA7-443F-8458-19F6706C9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8" r="14432"/>
            <a:stretch/>
          </p:blipFill>
          <p:spPr>
            <a:xfrm>
              <a:off x="-1" y="0"/>
              <a:ext cx="4271541" cy="2948533"/>
            </a:xfrm>
            <a:prstGeom prst="rect">
              <a:avLst/>
            </a:prstGeom>
          </p:spPr>
        </p:pic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E29A5AC7-FB61-4BC7-8D1F-ACC81469E271}"/>
                </a:ext>
              </a:extLst>
            </p:cNvPr>
            <p:cNvGrpSpPr/>
            <p:nvPr/>
          </p:nvGrpSpPr>
          <p:grpSpPr>
            <a:xfrm>
              <a:off x="3302317" y="2510781"/>
              <a:ext cx="923322" cy="403980"/>
              <a:chOff x="3440624" y="2359059"/>
              <a:chExt cx="2593384" cy="1069941"/>
            </a:xfrm>
          </p:grpSpPr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4EB4BC3E-59FD-4A2A-9BF6-8DC21A226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4067" y="2359059"/>
                <a:ext cx="1069941" cy="1069941"/>
              </a:xfrm>
              <a:prstGeom prst="rect">
                <a:avLst/>
              </a:prstGeom>
            </p:spPr>
          </p:pic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4E0B27A2-345A-4F1F-A80D-1D0F33C8B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0624" y="2402656"/>
                <a:ext cx="1585435" cy="1026344"/>
              </a:xfrm>
              <a:prstGeom prst="rect">
                <a:avLst/>
              </a:prstGeom>
            </p:spPr>
          </p:pic>
        </p:grp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EC48FDE-78E4-4371-9CA8-E23311BB65DD}"/>
              </a:ext>
            </a:extLst>
          </p:cNvPr>
          <p:cNvGrpSpPr/>
          <p:nvPr/>
        </p:nvGrpSpPr>
        <p:grpSpPr>
          <a:xfrm>
            <a:off x="7235009" y="122519"/>
            <a:ext cx="4253344" cy="2668607"/>
            <a:chOff x="7938656" y="3658477"/>
            <a:chExt cx="4253344" cy="2668607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F8E846D7-1044-4990-BC85-0B263323F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1" r="4906"/>
            <a:stretch/>
          </p:blipFill>
          <p:spPr>
            <a:xfrm>
              <a:off x="7938656" y="3658477"/>
              <a:ext cx="4253344" cy="2668607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61E25D79-A4B8-4667-82AA-CC6A4238D47A}"/>
                </a:ext>
              </a:extLst>
            </p:cNvPr>
            <p:cNvGrpSpPr/>
            <p:nvPr/>
          </p:nvGrpSpPr>
          <p:grpSpPr>
            <a:xfrm>
              <a:off x="11261822" y="5887587"/>
              <a:ext cx="923322" cy="403980"/>
              <a:chOff x="3440624" y="2359059"/>
              <a:chExt cx="2593384" cy="1069941"/>
            </a:xfrm>
          </p:grpSpPr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E8A923F0-8361-4BCB-AB1C-7B6BDB5D7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4067" y="2359059"/>
                <a:ext cx="1069941" cy="1069941"/>
              </a:xfrm>
              <a:prstGeom prst="rect">
                <a:avLst/>
              </a:prstGeom>
            </p:spPr>
          </p:pic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D57310B6-9773-4EA3-8442-88D10CE2D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0624" y="2402656"/>
                <a:ext cx="1585435" cy="1026344"/>
              </a:xfrm>
              <a:prstGeom prst="rect">
                <a:avLst/>
              </a:prstGeom>
            </p:spPr>
          </p:pic>
        </p:grpSp>
      </p:grpSp>
      <p:sp>
        <p:nvSpPr>
          <p:cNvPr id="18" name="Rectángulo 17"/>
          <p:cNvSpPr/>
          <p:nvPr/>
        </p:nvSpPr>
        <p:spPr>
          <a:xfrm>
            <a:off x="546784" y="122519"/>
            <a:ext cx="42188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3600" b="1" dirty="0"/>
              <a:t>Departamento de </a:t>
            </a:r>
          </a:p>
          <a:p>
            <a:pPr algn="ctr"/>
            <a:r>
              <a:rPr lang="es-MX" sz="3600" b="1" dirty="0"/>
              <a:t>Educación Ambiental</a:t>
            </a:r>
            <a:endParaRPr lang="es-GT" sz="2800" b="1" dirty="0"/>
          </a:p>
        </p:txBody>
      </p:sp>
    </p:spTree>
    <p:extLst>
      <p:ext uri="{BB962C8B-B14F-4D97-AF65-F5344CB8AC3E}">
        <p14:creationId xmlns:p14="http://schemas.microsoft.com/office/powerpoint/2010/main" val="328170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4C544BBB-8B67-4C36-B651-F41F18979B1E}"/>
              </a:ext>
            </a:extLst>
          </p:cNvPr>
          <p:cNvGrpSpPr/>
          <p:nvPr/>
        </p:nvGrpSpPr>
        <p:grpSpPr>
          <a:xfrm>
            <a:off x="-88457" y="0"/>
            <a:ext cx="11664000" cy="6372000"/>
            <a:chOff x="263236" y="740791"/>
            <a:chExt cx="11623963" cy="6400801"/>
          </a:xfrm>
        </p:grpSpPr>
        <p:graphicFrame>
          <p:nvGraphicFramePr>
            <p:cNvPr id="5" name="Gráfico 4">
              <a:extLst>
                <a:ext uri="{FF2B5EF4-FFF2-40B4-BE49-F238E27FC236}">
                  <a16:creationId xmlns:a16="http://schemas.microsoft.com/office/drawing/2014/main" id="{CE298BCB-279E-4D91-940E-18B7CB999C6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55499192"/>
                </p:ext>
              </p:extLst>
            </p:nvPr>
          </p:nvGraphicFramePr>
          <p:xfrm>
            <a:off x="263236" y="740791"/>
            <a:ext cx="11623963" cy="64008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5A8F359F-404D-4867-909D-F6BEA610FB4C}"/>
                </a:ext>
              </a:extLst>
            </p:cNvPr>
            <p:cNvSpPr/>
            <p:nvPr/>
          </p:nvSpPr>
          <p:spPr>
            <a:xfrm>
              <a:off x="3165289" y="3054926"/>
              <a:ext cx="1794638" cy="18357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GT" sz="27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18,980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345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sz="4400" b="1" dirty="0">
                <a:solidFill>
                  <a:schemeClr val="accent1">
                    <a:lumMod val="50000"/>
                  </a:schemeClr>
                </a:solidFill>
              </a:rPr>
              <a:t>Avances en manejo integrado de cuencas hidrográficas (</a:t>
            </a:r>
            <a:r>
              <a:rPr lang="es-GT" sz="4400" b="1" dirty="0" err="1">
                <a:solidFill>
                  <a:schemeClr val="accent1">
                    <a:lumMod val="50000"/>
                  </a:schemeClr>
                </a:solidFill>
              </a:rPr>
              <a:t>MICH</a:t>
            </a:r>
            <a:r>
              <a:rPr lang="es-GT" sz="44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71152" y="488761"/>
            <a:ext cx="273013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GT" sz="2800" b="1" dirty="0">
                <a:solidFill>
                  <a:schemeClr val="bg1"/>
                </a:solidFill>
              </a:rPr>
              <a:t>Enfoque cuencas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71152" y="2557254"/>
            <a:ext cx="56108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sz="2000" dirty="0"/>
              <a:t>Se ha llevado un proceso de </a:t>
            </a:r>
            <a:r>
              <a:rPr lang="es-GT" sz="2000" b="1" i="1" u="sng" dirty="0"/>
              <a:t>delimitación y priorización de microcuencas</a:t>
            </a:r>
            <a:r>
              <a:rPr lang="es-GT" sz="2000" b="1" dirty="0"/>
              <a:t> </a:t>
            </a:r>
            <a:r>
              <a:rPr lang="es-GT" sz="2000" dirty="0"/>
              <a:t>como estrategia de intervención como unidades territoriales de planificación que poseen características de ser manejables, resultados a corto plazo, presupuesto no tan elevado, etc.  Asimismo se tiene presupuestado para 2019 elaborar el plan de manejo integral de la cuenca del Lago de Atitlán.</a:t>
            </a:r>
          </a:p>
        </p:txBody>
      </p:sp>
      <p:pic>
        <p:nvPicPr>
          <p:cNvPr id="8" name="Imagen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1934954"/>
            <a:ext cx="3302002" cy="4272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 descr="C:\Users\GIS\Desktop\BASE 2018 - PRIORIZACIÓN DE OCHO MICROCUENCAS 20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2557254"/>
            <a:ext cx="2286002" cy="285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0794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1945"/>
            <a:ext cx="12192000" cy="754994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4955848"/>
            <a:ext cx="6392092" cy="9233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GT" sz="5400" b="1" i="1" dirty="0">
                <a:solidFill>
                  <a:schemeClr val="tx2">
                    <a:lumMod val="50000"/>
                  </a:schemeClr>
                </a:solidFill>
              </a:rPr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947015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10100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5" r="13120"/>
          <a:stretch>
            <a:fillRect/>
          </a:stretch>
        </p:blipFill>
        <p:spPr bwMode="auto">
          <a:xfrm>
            <a:off x="2988969" y="1937851"/>
            <a:ext cx="2305543" cy="4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36227" t="19270" r="36753" b="17134"/>
          <a:stretch/>
        </p:blipFill>
        <p:spPr>
          <a:xfrm>
            <a:off x="357335" y="1920880"/>
            <a:ext cx="2398565" cy="436024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35730" y="5682195"/>
            <a:ext cx="1728939" cy="418077"/>
          </a:xfrm>
          <a:prstGeom prst="rect">
            <a:avLst/>
          </a:prstGeom>
          <a:noFill/>
        </p:spPr>
        <p:txBody>
          <a:bodyPr wrap="square" lIns="109234" tIns="54617" rIns="109234" bIns="54617" rtlCol="0">
            <a:spAutoFit/>
          </a:bodyPr>
          <a:lstStyle/>
          <a:p>
            <a:pPr algn="ctr"/>
            <a:r>
              <a:rPr lang="es-GT" sz="2000" b="1" dirty="0">
                <a:solidFill>
                  <a:srgbClr val="FFFF00"/>
                </a:solidFill>
              </a:rPr>
              <a:t>En los 60´s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778040" y="5682195"/>
            <a:ext cx="1515505" cy="418077"/>
          </a:xfrm>
          <a:prstGeom prst="rect">
            <a:avLst/>
          </a:prstGeom>
          <a:noFill/>
        </p:spPr>
        <p:txBody>
          <a:bodyPr wrap="square" lIns="109234" tIns="54617" rIns="109234" bIns="54617" rtlCol="0">
            <a:spAutoFit/>
          </a:bodyPr>
          <a:lstStyle/>
          <a:p>
            <a:pPr algn="ctr"/>
            <a:r>
              <a:rPr lang="es-GT" sz="2000" b="1" dirty="0">
                <a:solidFill>
                  <a:srgbClr val="FFFF00"/>
                </a:solidFill>
              </a:rPr>
              <a:t>Presente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464669" y="824517"/>
            <a:ext cx="7274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GT" sz="2800" b="1" dirty="0"/>
              <a:t>SITUACIÓN ACTUAL DEL LAGO DE ATITLÁN 2019</a:t>
            </a:r>
          </a:p>
        </p:txBody>
      </p:sp>
      <p:pic>
        <p:nvPicPr>
          <p:cNvPr id="2050" name="Picture 2" descr="http://186.151.231.167/Imagenes/Mapas/Cobertura/Solo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5" y="-9666259"/>
            <a:ext cx="3888000" cy="503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164782" y="1977680"/>
            <a:ext cx="2852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b="1" dirty="0">
                <a:solidFill>
                  <a:schemeClr val="accent1">
                    <a:lumMod val="50000"/>
                  </a:schemeClr>
                </a:solidFill>
              </a:rPr>
              <a:t>TRANSPARENCIA 2016-2018</a:t>
            </a:r>
            <a:endParaRPr lang="es-GT" dirty="0"/>
          </a:p>
        </p:txBody>
      </p:sp>
      <p:sp>
        <p:nvSpPr>
          <p:cNvPr id="8" name="Rectángulo 7"/>
          <p:cNvSpPr/>
          <p:nvPr/>
        </p:nvSpPr>
        <p:spPr>
          <a:xfrm>
            <a:off x="5543006" y="555169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GT" sz="1100" dirty="0"/>
              <a:t> Valores promedio de transparencia por sitio de marzo a noviembre del 2018 (</a:t>
            </a:r>
            <a:r>
              <a:rPr lang="es-GT" sz="1100" dirty="0" err="1"/>
              <a:t>DICA</a:t>
            </a:r>
            <a:r>
              <a:rPr lang="es-GT" sz="1100" dirty="0"/>
              <a:t>/AMSCLAE, 2018).</a:t>
            </a:r>
            <a:endParaRPr lang="es-GT" sz="1100" i="1" dirty="0"/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2D1BD88F-A8B7-4480-BDB7-9CA1194ADD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2665428"/>
              </p:ext>
            </p:extLst>
          </p:nvPr>
        </p:nvGraphicFramePr>
        <p:xfrm>
          <a:off x="5412378" y="2259874"/>
          <a:ext cx="6357256" cy="301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00427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7234" y="260226"/>
            <a:ext cx="10058400" cy="1450757"/>
          </a:xfrm>
        </p:spPr>
        <p:txBody>
          <a:bodyPr/>
          <a:lstStyle/>
          <a:p>
            <a:br>
              <a:rPr lang="es-GT" dirty="0"/>
            </a:br>
            <a:r>
              <a:rPr lang="es-GT" b="1" dirty="0"/>
              <a:t> </a:t>
            </a:r>
            <a:endParaRPr lang="es-GT" dirty="0"/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2464669" y="824517"/>
            <a:ext cx="60785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GT" sz="2800" b="1" dirty="0"/>
              <a:t>NIVEL DEL LAGO DE ATITLÁN 2016-2019</a:t>
            </a:r>
          </a:p>
        </p:txBody>
      </p:sp>
    </p:spTree>
    <p:extLst>
      <p:ext uri="{BB962C8B-B14F-4D97-AF65-F5344CB8AC3E}">
        <p14:creationId xmlns:p14="http://schemas.microsoft.com/office/powerpoint/2010/main" val="205751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1949" y="297307"/>
            <a:ext cx="10074520" cy="965835"/>
          </a:xfrm>
        </p:spPr>
        <p:txBody>
          <a:bodyPr>
            <a:normAutofit/>
          </a:bodyPr>
          <a:lstStyle/>
          <a:p>
            <a:pPr algn="ctr"/>
            <a:r>
              <a:rPr lang="es-GT" sz="2800" b="1" dirty="0">
                <a:solidFill>
                  <a:schemeClr val="tx1"/>
                </a:solidFill>
                <a:latin typeface="+mn-lt"/>
              </a:rPr>
              <a:t>Logros  en Manejo de Residuos líquidos – Aguas Residuales, etc.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3052315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s-GT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GT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GT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s-GT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2323" t="33192" r="32452" b="27913"/>
          <a:stretch/>
        </p:blipFill>
        <p:spPr>
          <a:xfrm>
            <a:off x="5547719" y="5679923"/>
            <a:ext cx="1756889" cy="109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179672" y="1631299"/>
            <a:ext cx="120123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GT" sz="2000" dirty="0">
                <a:solidFill>
                  <a:schemeClr val="accent1">
                    <a:lumMod val="50000"/>
                  </a:schemeClr>
                </a:solidFill>
              </a:rPr>
              <a:t>Diagnóstico de poblados urbanos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GT" sz="2000" dirty="0">
                <a:solidFill>
                  <a:schemeClr val="accent1">
                    <a:lumMod val="50000"/>
                  </a:schemeClr>
                </a:solidFill>
              </a:rPr>
              <a:t>Estrategia para el manejo integral de aguas residuales aprobada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GT" sz="2000" dirty="0">
                <a:solidFill>
                  <a:schemeClr val="accent1">
                    <a:lumMod val="50000"/>
                  </a:schemeClr>
                </a:solidFill>
              </a:rPr>
              <a:t>Avances en s</a:t>
            </a:r>
            <a:r>
              <a:rPr lang="es-MX" sz="2000" dirty="0" err="1">
                <a:solidFill>
                  <a:schemeClr val="accent1">
                    <a:lumMod val="50000"/>
                  </a:schemeClr>
                </a:solidFill>
              </a:rPr>
              <a:t>olución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</a:rPr>
              <a:t> Integral:  Avances en </a:t>
            </a:r>
            <a:r>
              <a:rPr lang="es-MX" sz="2000" dirty="0" err="1">
                <a:solidFill>
                  <a:schemeClr val="accent1">
                    <a:lumMod val="50000"/>
                  </a:schemeClr>
                </a:solidFill>
              </a:rPr>
              <a:t>Ortofotos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</a:rPr>
              <a:t>, diseño de drenajes y redes de agua potable, estudio técnico de una propuesta de solución (</a:t>
            </a:r>
            <a:r>
              <a:rPr lang="es-MX" sz="2000" dirty="0" err="1">
                <a:solidFill>
                  <a:schemeClr val="accent1">
                    <a:lumMod val="50000"/>
                  </a:schemeClr>
                </a:solidFill>
              </a:rPr>
              <a:t>AALA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</a:rPr>
              <a:t>) Avances en propuestas de financiamiento (</a:t>
            </a:r>
            <a:r>
              <a:rPr lang="es-MX" sz="2000" dirty="0" err="1">
                <a:solidFill>
                  <a:schemeClr val="accent1">
                    <a:lumMod val="50000"/>
                  </a:schemeClr>
                </a:solidFill>
              </a:rPr>
              <a:t>BCIE</a:t>
            </a:r>
            <a:r>
              <a:rPr lang="es-MX" sz="2000" dirty="0">
                <a:solidFill>
                  <a:schemeClr val="accent1">
                    <a:lumMod val="50000"/>
                  </a:schemeClr>
                </a:solidFill>
              </a:rPr>
              <a:t> y BID).</a:t>
            </a:r>
            <a:endParaRPr lang="es-GT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GT" sz="2000" dirty="0">
                <a:solidFill>
                  <a:schemeClr val="accent1">
                    <a:lumMod val="50000"/>
                  </a:schemeClr>
                </a:solidFill>
              </a:rPr>
              <a:t>Estudio Técnico de Aguas Residuales en seis (6) municipios de la cuenca 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(San Andrés Semetabaj, Panajachel, Santa Catarina Palopó, Santiago Atitlán, San Juan la Laguna y San Antonio Palopó)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GT" sz="2000" dirty="0">
                <a:solidFill>
                  <a:schemeClr val="accent1">
                    <a:lumMod val="50000"/>
                  </a:schemeClr>
                </a:solidFill>
              </a:rPr>
              <a:t>Construcción o ampliación de sistemas de tratamiento de aguas residuales (</a:t>
            </a:r>
            <a:r>
              <a:rPr lang="es-GT" sz="2000" dirty="0" err="1">
                <a:solidFill>
                  <a:schemeClr val="accent1">
                    <a:lumMod val="50000"/>
                  </a:schemeClr>
                </a:solidFill>
              </a:rPr>
              <a:t>SNIP</a:t>
            </a:r>
            <a:r>
              <a:rPr lang="es-GT" sz="20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GT" sz="2000" dirty="0">
                <a:solidFill>
                  <a:schemeClr val="accent1">
                    <a:lumMod val="50000"/>
                  </a:schemeClr>
                </a:solidFill>
              </a:rPr>
              <a:t>2016 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-  San José Chacayá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GT" sz="2000" dirty="0">
                <a:solidFill>
                  <a:schemeClr val="accent1">
                    <a:lumMod val="50000"/>
                  </a:schemeClr>
                </a:solidFill>
              </a:rPr>
              <a:t>2017 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-  San Marcos la Laguna y San Andrés Semetabaj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GT" sz="2000" dirty="0">
                <a:solidFill>
                  <a:schemeClr val="accent1">
                    <a:lumMod val="50000"/>
                  </a:schemeClr>
                </a:solidFill>
              </a:rPr>
              <a:t>2018 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– (8) Concepción, Panajachel, San Juan la Laguna , San Antonio Palopó, San Pablo la Laguna y segundas fases en  Santa Cruz la Laguna, Santa Catarina Palopó y Santa Lucía Utatlán)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GT" sz="2000" dirty="0">
                <a:solidFill>
                  <a:schemeClr val="accent1">
                    <a:lumMod val="50000"/>
                  </a:schemeClr>
                </a:solidFill>
              </a:rPr>
              <a:t>2019 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– (4) Santa Lucía Utatlán, Panajachel, Sana Cruz la Laguna y San Juan la Laguna, todos Fase 2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s-GT" sz="12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GT" sz="2000" dirty="0">
                <a:solidFill>
                  <a:schemeClr val="accent1">
                    <a:lumMod val="50000"/>
                  </a:schemeClr>
                </a:solidFill>
              </a:rPr>
              <a:t>Rehabilitación de sistemas de tratamiento y alcantarillado(</a:t>
            </a:r>
            <a:r>
              <a:rPr lang="es-GT" sz="2000" dirty="0" err="1">
                <a:solidFill>
                  <a:schemeClr val="accent1">
                    <a:lumMod val="50000"/>
                  </a:schemeClr>
                </a:solidFill>
              </a:rPr>
              <a:t>SNIP</a:t>
            </a:r>
            <a:r>
              <a:rPr lang="es-GT" sz="20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GT" sz="2000" dirty="0">
                <a:solidFill>
                  <a:schemeClr val="accent1">
                    <a:lumMod val="50000"/>
                  </a:schemeClr>
                </a:solidFill>
              </a:rPr>
              <a:t>2018 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– Panajachel (alcantarillado y </a:t>
            </a:r>
            <a:r>
              <a:rPr lang="es-GT" sz="1200" dirty="0" err="1">
                <a:solidFill>
                  <a:schemeClr val="accent1">
                    <a:lumMod val="50000"/>
                  </a:schemeClr>
                </a:solidFill>
              </a:rPr>
              <a:t>PTARs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) Santa Catarina Palopó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GT" sz="2000" dirty="0">
                <a:solidFill>
                  <a:schemeClr val="accent1">
                    <a:lumMod val="50000"/>
                  </a:schemeClr>
                </a:solidFill>
              </a:rPr>
              <a:t>2019 </a:t>
            </a:r>
            <a:r>
              <a:rPr lang="es-GT" sz="1200" dirty="0">
                <a:solidFill>
                  <a:schemeClr val="accent1">
                    <a:lumMod val="50000"/>
                  </a:schemeClr>
                </a:solidFill>
              </a:rPr>
              <a:t>– Sololá, San Pablo, Santiago Atitlán (alcantarillado) </a:t>
            </a:r>
          </a:p>
          <a:p>
            <a:endParaRPr lang="es-G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57967" t="46466" r="25619" b="36905"/>
          <a:stretch/>
        </p:blipFill>
        <p:spPr>
          <a:xfrm>
            <a:off x="7647624" y="5406605"/>
            <a:ext cx="2395565" cy="136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3" t="18015" r="35248" b="11518"/>
          <a:stretch/>
        </p:blipFill>
        <p:spPr bwMode="auto">
          <a:xfrm>
            <a:off x="10501994" y="5028656"/>
            <a:ext cx="1307372" cy="174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0141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3052315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s-GT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GT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GT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s-GT" dirty="0"/>
          </a:p>
        </p:txBody>
      </p:sp>
      <p:sp>
        <p:nvSpPr>
          <p:cNvPr id="5" name="Rectángulo 4"/>
          <p:cNvSpPr/>
          <p:nvPr/>
        </p:nvSpPr>
        <p:spPr>
          <a:xfrm>
            <a:off x="94490" y="1859533"/>
            <a:ext cx="615391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GT" dirty="0"/>
              <a:t>Recolección y extracción de la cuenca de xxx litros de aceite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GT" dirty="0"/>
              <a:t>2017 – 4,716 litros de aceite</a:t>
            </a:r>
          </a:p>
          <a:p>
            <a:pPr lvl="1"/>
            <a:r>
              <a:rPr lang="es-GT" dirty="0"/>
              <a:t>                (3,172 de motor y 1,544 de cocina)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GT" dirty="0"/>
              <a:t>2018 – 4,051 litros de aceite </a:t>
            </a:r>
          </a:p>
          <a:p>
            <a:pPr lvl="1"/>
            <a:r>
              <a:rPr lang="es-GT" dirty="0"/>
              <a:t>               (1,731 de motor y 2,320 de cocina)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s-GT" sz="20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s-GT" sz="20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s-GT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GT" dirty="0"/>
              <a:t>Reforestación de tul (Filtro biológico que evita ingreso de nutrientes al lago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GT" dirty="0"/>
              <a:t>2017 – 25 siembres, 2500 macollas, 2300 metros lineales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GT" dirty="0"/>
              <a:t>2018    1327 macollas, 1550 metros lineales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914043" y="638004"/>
            <a:ext cx="84248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GT" sz="3600" b="1" dirty="0"/>
              <a:t>Logros en manejo de Desechos Especiales</a:t>
            </a:r>
            <a:endParaRPr lang="es-GT" sz="2800" b="1" dirty="0"/>
          </a:p>
        </p:txBody>
      </p:sp>
      <p:pic>
        <p:nvPicPr>
          <p:cNvPr id="12" name="Imagen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0"/>
          <a:stretch/>
        </p:blipFill>
        <p:spPr bwMode="auto">
          <a:xfrm>
            <a:off x="7931918" y="3984177"/>
            <a:ext cx="2667635" cy="2159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D:\Guille Romero\Dropbox\AMSCLAE\2018\DESECHOS ESPECIALES\ACEITE VEGETAL USADO\FOTOS RECOLECCIONES Y ASESORÍAS\RECOLECCIONES\1. 25 ene - Santiago Atitlán\20180125_1056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1909506"/>
            <a:ext cx="2627630" cy="1478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 descr="D:\Guille Romero\Dropbox\AMSCLAE\2018\DESECHOS ESPECIALES\ACEITE USADO DE MOTOR\FOTOS\Recolecciones\2. 15 feb San Pedro La Laguna y Panajachel\IMG-20180215-WA001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120" y="1905696"/>
            <a:ext cx="2627630" cy="1482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1220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1980" y="341195"/>
            <a:ext cx="8612358" cy="805217"/>
          </a:xfrm>
        </p:spPr>
        <p:txBody>
          <a:bodyPr>
            <a:normAutofit/>
          </a:bodyPr>
          <a:lstStyle/>
          <a:p>
            <a:pPr algn="ctr"/>
            <a:r>
              <a:rPr lang="es-GT" sz="2400" b="1" dirty="0">
                <a:solidFill>
                  <a:schemeClr val="accent1">
                    <a:lumMod val="50000"/>
                  </a:schemeClr>
                </a:solidFill>
              </a:rPr>
              <a:t>Logros en manejo de Residuos Sólidos  en la Cuenca del Lago de Atitlán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20674" y="205815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GT" b="1" dirty="0">
                <a:solidFill>
                  <a:schemeClr val="accent6">
                    <a:lumMod val="50000"/>
                  </a:schemeClr>
                </a:solidFill>
              </a:rPr>
              <a:t>15 Sistemas de tratamiento de desechos sólidos </a:t>
            </a:r>
            <a:r>
              <a:rPr lang="es-GT" dirty="0">
                <a:solidFill>
                  <a:schemeClr val="accent6">
                    <a:lumMod val="50000"/>
                  </a:schemeClr>
                </a:solidFill>
              </a:rPr>
              <a:t>en 13 de los 15 municipios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GT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GT" b="1" dirty="0">
                <a:solidFill>
                  <a:schemeClr val="accent6">
                    <a:lumMod val="50000"/>
                  </a:schemeClr>
                </a:solidFill>
              </a:rPr>
              <a:t>7 Municipios </a:t>
            </a:r>
            <a:r>
              <a:rPr lang="es-GT" dirty="0">
                <a:solidFill>
                  <a:schemeClr val="accent6">
                    <a:lumMod val="50000"/>
                  </a:schemeClr>
                </a:solidFill>
              </a:rPr>
              <a:t>con relleno sanitario ( 4 a punto de colapsar)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14" y="3663478"/>
            <a:ext cx="3351306" cy="2513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676" y="3893232"/>
            <a:ext cx="4169106" cy="234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490" y="1146412"/>
            <a:ext cx="4169106" cy="2345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396" y="3799954"/>
            <a:ext cx="32512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4344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6561" y="1906878"/>
            <a:ext cx="7465786" cy="4017430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s-GT" sz="2400" b="1" dirty="0">
                <a:solidFill>
                  <a:srgbClr val="002060"/>
                </a:solidFill>
              </a:rPr>
              <a:t>Acuerdos Municipales: </a:t>
            </a:r>
            <a:r>
              <a:rPr lang="es-GT" sz="2400" dirty="0">
                <a:solidFill>
                  <a:schemeClr val="accent1">
                    <a:lumMod val="50000"/>
                  </a:schemeClr>
                </a:solidFill>
              </a:rPr>
              <a:t>San Pedro la Laguna, Santa Lucía Utatlán y San Andrés Semetabaj cuentan con un Acuerdo Municipal para regular uso de  plástico, duroport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GT" sz="2400" b="1" dirty="0">
                <a:solidFill>
                  <a:srgbClr val="002060"/>
                </a:solidFill>
              </a:rPr>
              <a:t>Infraestructura: </a:t>
            </a:r>
            <a:r>
              <a:rPr lang="es-GT" sz="2400" dirty="0">
                <a:solidFill>
                  <a:srgbClr val="002060"/>
                </a:solidFill>
              </a:rPr>
              <a:t>San Antonio Palopó </a:t>
            </a:r>
            <a:r>
              <a:rPr lang="es-GT" sz="2400" dirty="0">
                <a:solidFill>
                  <a:schemeClr val="accent1">
                    <a:lumMod val="50000"/>
                  </a:schemeClr>
                </a:solidFill>
              </a:rPr>
              <a:t>cuenta con sistema de tratamiento de desechos solidos.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GT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sz="2400" b="1" dirty="0">
                <a:solidFill>
                  <a:srgbClr val="002060"/>
                </a:solidFill>
              </a:rPr>
              <a:t>Gestión: </a:t>
            </a:r>
            <a:r>
              <a:rPr lang="es-MX" sz="2400" dirty="0">
                <a:solidFill>
                  <a:srgbClr val="002060"/>
                </a:solidFill>
              </a:rPr>
              <a:t>Apoyo interinstitucional MAGA/AMSCLAE para fortalecimiento del manejo de materias orgánicas.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MX" sz="2400" b="1" dirty="0">
                <a:solidFill>
                  <a:srgbClr val="002060"/>
                </a:solidFill>
              </a:rPr>
              <a:t>Planificación: </a:t>
            </a:r>
            <a:r>
              <a:rPr lang="es-MX" sz="2400" dirty="0">
                <a:solidFill>
                  <a:srgbClr val="002060"/>
                </a:solidFill>
              </a:rPr>
              <a:t>Elaboración de estrategia de intervención para manejo de residuos solidos en municipalidades la cuenca en el marco del </a:t>
            </a:r>
            <a:r>
              <a:rPr lang="es-MX" sz="2400" dirty="0" err="1">
                <a:solidFill>
                  <a:srgbClr val="002060"/>
                </a:solidFill>
              </a:rPr>
              <a:t>GIRS</a:t>
            </a:r>
            <a:r>
              <a:rPr lang="es-MX" sz="2400" dirty="0">
                <a:solidFill>
                  <a:srgbClr val="002060"/>
                </a:solidFill>
              </a:rPr>
              <a:t> Gestión Integral de Residuos Solidos </a:t>
            </a:r>
            <a:endParaRPr lang="es-GT" sz="2400" dirty="0">
              <a:solidFill>
                <a:srgbClr val="00206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s-MX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s-MX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s-MX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s-MX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0" y="113726"/>
            <a:ext cx="4271375" cy="9507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sz="3200" b="1" dirty="0">
                <a:solidFill>
                  <a:schemeClr val="accent1">
                    <a:lumMod val="50000"/>
                  </a:schemeClr>
                </a:solidFill>
              </a:rPr>
              <a:t>Residuos Sólidos  en la Cuenca del Lago de Atitlán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754948" y="220919"/>
            <a:ext cx="7206392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GT" sz="2400" b="1" dirty="0">
                <a:solidFill>
                  <a:schemeClr val="bg1"/>
                </a:solidFill>
              </a:rPr>
              <a:t>EXPERIENCIAS DE ÉXITO: POLÍTICAS Y REGULARIZACIÓN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11754" t="15623" r="16405" b="10818"/>
          <a:stretch/>
        </p:blipFill>
        <p:spPr>
          <a:xfrm>
            <a:off x="8159886" y="1906878"/>
            <a:ext cx="2709254" cy="1450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538" y="3357502"/>
            <a:ext cx="1828802" cy="1505922"/>
          </a:xfrm>
          <a:prstGeom prst="rect">
            <a:avLst/>
          </a:prstGeom>
          <a:noFill/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049" y="4276387"/>
            <a:ext cx="2340962" cy="1755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5114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3914" y="2967492"/>
            <a:ext cx="11453586" cy="247635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s-MX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</a:rPr>
              <a:t>San Pablo la Laguna:  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diseño de mejora, estructura para acceso a planta de tratamiento.</a:t>
            </a:r>
            <a:endParaRPr lang="es-GT" sz="1600" dirty="0">
              <a:solidFill>
                <a:srgbClr val="00206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</a:rPr>
              <a:t>Santiago Atitlán: 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a solicitud del concejo municipal se inicio el proceso de talleres para elaboración de reglamento con participación de </a:t>
            </a:r>
            <a:r>
              <a:rPr lang="es-MX" sz="1600" dirty="0" err="1">
                <a:solidFill>
                  <a:schemeClr val="accent1">
                    <a:lumMod val="50000"/>
                  </a:schemeClr>
                </a:solidFill>
              </a:rPr>
              <a:t>COCODE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, sociedad civil, concejo municipal y la </a:t>
            </a:r>
            <a:r>
              <a:rPr lang="es-MX" sz="1600" dirty="0" err="1">
                <a:solidFill>
                  <a:schemeClr val="accent1">
                    <a:lumMod val="50000"/>
                  </a:schemeClr>
                </a:solidFill>
              </a:rPr>
              <a:t>UGAM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 y juzgado de asuntos personales.</a:t>
            </a:r>
            <a:endParaRPr lang="es-GT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</a:rPr>
              <a:t>San Lucas Tolimán:  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Reglamento de desechos sólidos, formación de grupo de jóvenes de la comunidad, capaciones a jóvenes comunicaros, ordenamiento de la recolección y transporte de residuos sólidos, análisis y recomendaciones de la disposición final. Gestión para donación y traslado definitivo de camión.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</a:rPr>
              <a:t>San Marcos la Laguna: 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asesoría para revisión y mejora de reglamento para el manejo de residuos solidos y supervisión y diseño para caracterización de residuos solidos y recomendaciones para incorporación de servicio básico en planta de tratamiento.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chemeClr val="accent1">
                    <a:lumMod val="50000"/>
                  </a:schemeClr>
                </a:solidFill>
              </a:rPr>
              <a:t>San Antonio Palopó: 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diseño para acuerdo municipal para la prohibición de contaminantes hechos de plásticos y </a:t>
            </a:r>
            <a:r>
              <a:rPr lang="es-MX" sz="1600" dirty="0" err="1">
                <a:solidFill>
                  <a:schemeClr val="accent1">
                    <a:lumMod val="50000"/>
                  </a:schemeClr>
                </a:solidFill>
              </a:rPr>
              <a:t>duroport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. Recomendaciones para el manejo de la nueva planta.</a:t>
            </a:r>
            <a:endParaRPr lang="es-GT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endParaRPr lang="es-GT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0" y="113726"/>
            <a:ext cx="4271375" cy="9507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GT" sz="3200" b="1" dirty="0">
                <a:solidFill>
                  <a:schemeClr val="accent1">
                    <a:lumMod val="50000"/>
                  </a:schemeClr>
                </a:solidFill>
              </a:rPr>
              <a:t>Residuos Sólidos  en la Cuenca del Lago de Atitlán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737737" y="348149"/>
            <a:ext cx="4103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GT" sz="2800" b="1" dirty="0"/>
              <a:t>Fortalecimiento Municipal</a:t>
            </a:r>
          </a:p>
        </p:txBody>
      </p:sp>
      <p:sp>
        <p:nvSpPr>
          <p:cNvPr id="22" name="Shape 208"/>
          <p:cNvSpPr/>
          <p:nvPr/>
        </p:nvSpPr>
        <p:spPr>
          <a:xfrm>
            <a:off x="293914" y="2894952"/>
            <a:ext cx="1696207" cy="295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spcBef>
                <a:spcPts val="4200"/>
              </a:spcBef>
              <a:defRPr sz="2000"/>
            </a:lvl1pPr>
          </a:lstStyle>
          <a:p>
            <a:r>
              <a:rPr lang="es-GT" sz="1406" dirty="0"/>
              <a:t>Separación en origen</a:t>
            </a:r>
            <a:endParaRPr sz="1406" dirty="0"/>
          </a:p>
        </p:txBody>
      </p:sp>
      <p:sp>
        <p:nvSpPr>
          <p:cNvPr id="23" name="Shape 209"/>
          <p:cNvSpPr/>
          <p:nvPr/>
        </p:nvSpPr>
        <p:spPr>
          <a:xfrm>
            <a:off x="5788013" y="3013929"/>
            <a:ext cx="1273105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spcBef>
                <a:spcPts val="4200"/>
              </a:spcBef>
              <a:defRPr sz="2000"/>
            </a:lvl1pPr>
          </a:lstStyle>
          <a:p>
            <a:r>
              <a:rPr sz="1406" dirty="0" err="1"/>
              <a:t>Tr</a:t>
            </a:r>
            <a:r>
              <a:rPr lang="es-GT" sz="1406" dirty="0"/>
              <a:t>atamiento MO</a:t>
            </a:r>
            <a:endParaRPr sz="1406" dirty="0"/>
          </a:p>
        </p:txBody>
      </p:sp>
      <p:sp>
        <p:nvSpPr>
          <p:cNvPr id="24" name="Shape 210"/>
          <p:cNvSpPr/>
          <p:nvPr/>
        </p:nvSpPr>
        <p:spPr>
          <a:xfrm>
            <a:off x="1936613" y="2924324"/>
            <a:ext cx="1650773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spcBef>
                <a:spcPts val="4200"/>
              </a:spcBef>
              <a:defRPr sz="2000"/>
            </a:lvl1pPr>
          </a:lstStyle>
          <a:p>
            <a:r>
              <a:rPr lang="es-GT" sz="1406" dirty="0"/>
              <a:t>Recolección separada</a:t>
            </a:r>
            <a:endParaRPr sz="1406" dirty="0"/>
          </a:p>
        </p:txBody>
      </p:sp>
      <p:sp>
        <p:nvSpPr>
          <p:cNvPr id="25" name="Shape 211"/>
          <p:cNvSpPr/>
          <p:nvPr/>
        </p:nvSpPr>
        <p:spPr>
          <a:xfrm>
            <a:off x="10059475" y="3039716"/>
            <a:ext cx="1263167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spcBef>
                <a:spcPts val="4200"/>
              </a:spcBef>
              <a:defRPr sz="2000"/>
            </a:lvl1pPr>
          </a:lstStyle>
          <a:p>
            <a:r>
              <a:rPr lang="es-GT" sz="1406" dirty="0"/>
              <a:t>Disposición final</a:t>
            </a:r>
            <a:endParaRPr sz="1406" dirty="0"/>
          </a:p>
        </p:txBody>
      </p:sp>
      <p:sp>
        <p:nvSpPr>
          <p:cNvPr id="26" name="Shape 212"/>
          <p:cNvSpPr/>
          <p:nvPr/>
        </p:nvSpPr>
        <p:spPr>
          <a:xfrm>
            <a:off x="7891948" y="2980128"/>
            <a:ext cx="1307217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406" dirty="0" err="1"/>
              <a:t>Comerciali</a:t>
            </a:r>
            <a:r>
              <a:rPr lang="es-GT" sz="1406" dirty="0" err="1"/>
              <a:t>zación</a:t>
            </a:r>
            <a:endParaRPr sz="1406" dirty="0"/>
          </a:p>
        </p:txBody>
      </p:sp>
      <p:pic>
        <p:nvPicPr>
          <p:cNvPr id="27" name="IMG_0220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828612" y="1591172"/>
            <a:ext cx="1794911" cy="1346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G_013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29506" y="1178775"/>
            <a:ext cx="1309162" cy="1745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tratamient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40988" y="1593626"/>
            <a:ext cx="1745608" cy="1373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G_2894.jpe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0059475" y="1595346"/>
            <a:ext cx="1810668" cy="13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G_1439.jpe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894909" y="1595346"/>
            <a:ext cx="1789344" cy="1342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4" descr="No hay texto alternativo automÃ¡tico disponible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34" y="1533979"/>
            <a:ext cx="1911350" cy="143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94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3052315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s-GT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s-GT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GT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s-GT" dirty="0"/>
          </a:p>
        </p:txBody>
      </p:sp>
      <p:sp>
        <p:nvSpPr>
          <p:cNvPr id="8" name="Rectángulo 7"/>
          <p:cNvSpPr/>
          <p:nvPr/>
        </p:nvSpPr>
        <p:spPr>
          <a:xfrm>
            <a:off x="395329" y="494183"/>
            <a:ext cx="62769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3600" b="1" dirty="0"/>
              <a:t>Departamento Agrícola Forestal</a:t>
            </a:r>
            <a:endParaRPr lang="es-GT" sz="2800" b="1" dirty="0"/>
          </a:p>
        </p:txBody>
      </p:sp>
      <p:pic>
        <p:nvPicPr>
          <p:cNvPr id="9" name="Imagen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7" y="3844030"/>
            <a:ext cx="4067540" cy="2439930"/>
          </a:xfrm>
          <a:prstGeom prst="rect">
            <a:avLst/>
          </a:prstGeom>
          <a:noFill/>
        </p:spPr>
      </p:pic>
      <p:pic>
        <p:nvPicPr>
          <p:cNvPr id="11" name="Imagen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208" y="3844030"/>
            <a:ext cx="3985416" cy="2439930"/>
          </a:xfrm>
          <a:prstGeom prst="rect">
            <a:avLst/>
          </a:prstGeom>
          <a:noFill/>
        </p:spPr>
      </p:pic>
      <p:pic>
        <p:nvPicPr>
          <p:cNvPr id="15" name="Imagen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73" y="1282201"/>
            <a:ext cx="4042804" cy="2420142"/>
          </a:xfrm>
          <a:prstGeom prst="rect">
            <a:avLst/>
          </a:prstGeom>
          <a:noFill/>
        </p:spPr>
      </p:pic>
      <p:pic>
        <p:nvPicPr>
          <p:cNvPr id="16" name="Imagen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206" y="1282201"/>
            <a:ext cx="3985418" cy="2420142"/>
          </a:xfrm>
          <a:prstGeom prst="rect">
            <a:avLst/>
          </a:prstGeom>
          <a:noFill/>
        </p:spPr>
      </p:pic>
      <p:pic>
        <p:nvPicPr>
          <p:cNvPr id="17" name="Imagen 16" descr="C:\Users\Victor Yaxon\AppData\Local\Microsoft\Windows\INetCache\Content.Word\IMG_20181129_10571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7" t="20626" r="7572"/>
          <a:stretch/>
        </p:blipFill>
        <p:spPr bwMode="auto">
          <a:xfrm>
            <a:off x="9357324" y="1468706"/>
            <a:ext cx="2560356" cy="2047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 descr="C:\Users\Victor Yaxon\Desktop\San Juan L\IMG_20180911_12502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720" y="4136577"/>
            <a:ext cx="2473960" cy="1854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804389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3067</TotalTime>
  <Words>935</Words>
  <Application>Microsoft Office PowerPoint</Application>
  <PresentationFormat>Panorámica</PresentationFormat>
  <Paragraphs>97</Paragraphs>
  <Slides>13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Code Light</vt:lpstr>
      <vt:lpstr>Helvetica</vt:lpstr>
      <vt:lpstr>Wingdings</vt:lpstr>
      <vt:lpstr>Retrospección</vt:lpstr>
      <vt:lpstr>AMSCLAE</vt:lpstr>
      <vt:lpstr>Presentación de PowerPoint</vt:lpstr>
      <vt:lpstr>  </vt:lpstr>
      <vt:lpstr>Logros  en Manejo de Residuos líquidos – Aguas Residuales, etc.</vt:lpstr>
      <vt:lpstr>Presentación de PowerPoint</vt:lpstr>
      <vt:lpstr>Logros en manejo de Residuos Sólidos  en la Cuenca del Lago de Atitlán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Avances en manejo integrado de cuencas hidrográficas (MICH)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de cuencas: avances y seguimiento de acciones de manejo</dc:title>
  <dc:creator>SyE</dc:creator>
  <cp:lastModifiedBy>SKU 27568</cp:lastModifiedBy>
  <cp:revision>205</cp:revision>
  <dcterms:created xsi:type="dcterms:W3CDTF">2018-08-02T17:23:20Z</dcterms:created>
  <dcterms:modified xsi:type="dcterms:W3CDTF">2019-06-18T20:22:22Z</dcterms:modified>
</cp:coreProperties>
</file>