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</p:sldMasterIdLst>
  <p:notesMasterIdLst>
    <p:notesMasterId r:id="rId15"/>
  </p:notesMasterIdLst>
  <p:handoutMasterIdLst>
    <p:handoutMasterId r:id="rId16"/>
  </p:handoutMasterIdLst>
  <p:sldIdLst>
    <p:sldId id="778" r:id="rId2"/>
    <p:sldId id="1102" r:id="rId3"/>
    <p:sldId id="1103" r:id="rId4"/>
    <p:sldId id="1104" r:id="rId5"/>
    <p:sldId id="1105" r:id="rId6"/>
    <p:sldId id="1106" r:id="rId7"/>
    <p:sldId id="1107" r:id="rId8"/>
    <p:sldId id="1108" r:id="rId9"/>
    <p:sldId id="1111" r:id="rId10"/>
    <p:sldId id="1125" r:id="rId11"/>
    <p:sldId id="1121" r:id="rId12"/>
    <p:sldId id="1122" r:id="rId13"/>
    <p:sldId id="1123" r:id="rId14"/>
  </p:sldIdLst>
  <p:sldSz cx="9144000" cy="6858000" type="screen4x3"/>
  <p:notesSz cx="6797675" cy="9926638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CCCC00"/>
    <a:srgbClr val="906B00"/>
    <a:srgbClr val="33CCFF"/>
    <a:srgbClr val="00CCFF"/>
    <a:srgbClr val="FFCCFF"/>
    <a:srgbClr val="FF66FF"/>
    <a:srgbClr val="CC99FF"/>
    <a:srgbClr val="9966FF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81" autoAdjust="0"/>
    <p:restoredTop sz="88351" autoAdjust="0"/>
  </p:normalViewPr>
  <p:slideViewPr>
    <p:cSldViewPr>
      <p:cViewPr varScale="1">
        <p:scale>
          <a:sx n="74" d="100"/>
          <a:sy n="74" d="100"/>
        </p:scale>
        <p:origin x="11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handoutMaster" Target="handoutMasters/handoutMaster1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reyes\Desktop\FORMULACI&#211;N%202020\Gr&#225;fico%20en%20Microsoft%20Office%20PowerPoint.xlsx" TargetMode="External" 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P\Downloads\128be8c7773d410cae50e08de071958d.xls" TargetMode="External" /><Relationship Id="rId2" Type="http://schemas.microsoft.com/office/2011/relationships/chartColorStyle" Target="colors1.xml" /><Relationship Id="rId1" Type="http://schemas.microsoft.com/office/2011/relationships/chartStyle" Target="style1.xml" 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P\Downloads\128be8c7773d410cae50e08de071958d.xls" TargetMode="External" /><Relationship Id="rId2" Type="http://schemas.microsoft.com/office/2011/relationships/chartColorStyle" Target="colors2.xml" /><Relationship Id="rId1" Type="http://schemas.microsoft.com/office/2011/relationships/chartStyle" Target="style2.xml" 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P\Downloads\128be8c7773d410cae50e08de071958d.xls" TargetMode="External" /><Relationship Id="rId2" Type="http://schemas.microsoft.com/office/2011/relationships/chartColorStyle" Target="colors3.xml" /><Relationship Id="rId1" Type="http://schemas.microsoft.com/office/2011/relationships/chartStyle" Target="style3.xml" 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 /><Relationship Id="rId1" Type="http://schemas.openxmlformats.org/officeDocument/2006/relationships/oleObject" Target="file:///C:\Users\jcitalan\Desktop\reportes%20varios%202019\PRESUPUESTO%202020\Gr&#225;fico%20para%20presentaci&#243;n%20pto%20abierto%202020.xlsx" TargetMode="External" 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 /><Relationship Id="rId1" Type="http://schemas.openxmlformats.org/officeDocument/2006/relationships/oleObject" Target="file:///C:\Users\jcitalan\Desktop\reportes%20varios%202019\PRESUPUESTO%202020\Gr&#225;fico%20en%20Microsoft%20Office%20PowerPoint%20QUINQUENAL.xlsx" TargetMode="External" 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 /><Relationship Id="rId1" Type="http://schemas.openxmlformats.org/officeDocument/2006/relationships/oleObject" Target="file:///C:\Users\jcitalan\Desktop\reportes%20varios%202019\Gr&#225;fico%20para%20presentaci&#243;n%20pto%20abierto%202020.xlsx" TargetMode="Externa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2039299330653582"/>
          <c:y val="0.18575026940597053"/>
          <c:w val="0.74441977159995387"/>
          <c:h val="0.675581990706173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'2015-2016-2017-2018'!$C$8</c:f>
              <c:strCache>
                <c:ptCount val="1"/>
                <c:pt idx="0">
                  <c:v>Personas atendidas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'2015-2016-2017-2018'!$D$5:$H$5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Abril
2019</c:v>
                </c:pt>
              </c:strCache>
            </c:strRef>
          </c:cat>
          <c:val>
            <c:numRef>
              <c:f>'2015-2016-2017-2018'!$D$8:$H$8</c:f>
              <c:numCache>
                <c:formatCode>_-* #,##0\ _€_-;\-* #,##0\ _€_-;_-* "-"??\ _€_-;_-@_-</c:formatCode>
                <c:ptCount val="5"/>
                <c:pt idx="0">
                  <c:v>40735</c:v>
                </c:pt>
                <c:pt idx="1">
                  <c:v>44795</c:v>
                </c:pt>
                <c:pt idx="2">
                  <c:v>53078</c:v>
                </c:pt>
                <c:pt idx="3">
                  <c:v>61308</c:v>
                </c:pt>
                <c:pt idx="4">
                  <c:v>26346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6E-CA4D-A6FF-0FED8DF7E2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9097792"/>
        <c:axId val="-89108128"/>
      </c:barChart>
      <c:catAx>
        <c:axId val="-89097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100"/>
            </a:pPr>
            <a:endParaRPr lang="es-US"/>
          </a:p>
        </c:txPr>
        <c:crossAx val="-89108128"/>
        <c:crosses val="autoZero"/>
        <c:auto val="1"/>
        <c:lblAlgn val="ctr"/>
        <c:lblOffset val="100"/>
        <c:noMultiLvlLbl val="0"/>
      </c:catAx>
      <c:valAx>
        <c:axId val="-89108128"/>
        <c:scaling>
          <c:orientation val="minMax"/>
        </c:scaling>
        <c:delete val="0"/>
        <c:axPos val="l"/>
        <c:numFmt formatCode="_-* #,##0\ _€_-;\-* #,##0\ _€_-;_-* &quot;-&quot;??\ _€_-;_-@_-" sourceLinked="1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crossAx val="-89097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50"/>
      </a:pPr>
      <a:endParaRPr lang="es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'[128be8c7773d410cae50e08de071958d.xls]Hoja1'!$A$15</c:f>
              <c:strCache>
                <c:ptCount val="1"/>
                <c:pt idx="0">
                  <c:v>Denuncias resueltas con salidas alternas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'[128be8c7773d410cae50e08de071958d.xls]Hoja1'!$B$14:$F$14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 Abril 2019</c:v>
                </c:pt>
              </c:strCache>
            </c:strRef>
          </c:cat>
          <c:val>
            <c:numRef>
              <c:f>'[128be8c7773d410cae50e08de071958d.xls]Hoja1'!$B$15:$F$15</c:f>
              <c:numCache>
                <c:formatCode>#,##0</c:formatCode>
                <c:ptCount val="5"/>
                <c:pt idx="0">
                  <c:v>26758</c:v>
                </c:pt>
                <c:pt idx="1">
                  <c:v>29051</c:v>
                </c:pt>
                <c:pt idx="2">
                  <c:v>32486</c:v>
                </c:pt>
                <c:pt idx="3">
                  <c:v>32597</c:v>
                </c:pt>
                <c:pt idx="4">
                  <c:v>9973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53-D74E-948A-6A2082D32F2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89109760"/>
        <c:axId val="-89108672"/>
      </c:barChart>
      <c:catAx>
        <c:axId val="-89109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US"/>
          </a:p>
        </c:txPr>
        <c:crossAx val="-89108672"/>
        <c:crosses val="autoZero"/>
        <c:auto val="1"/>
        <c:lblAlgn val="ctr"/>
        <c:lblOffset val="100"/>
        <c:noMultiLvlLbl val="0"/>
      </c:catAx>
      <c:valAx>
        <c:axId val="-89108672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US"/>
          </a:p>
        </c:txPr>
        <c:crossAx val="-89109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es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'[128be8c7773d410cae50e08de071958d.xls]Hoja4'!$A$12</c:f>
              <c:strCache>
                <c:ptCount val="1"/>
                <c:pt idx="0">
                  <c:v>Solicitudes de Acusación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'[128be8c7773d410cae50e08de071958d.xls]Hoja4'!$B$11:$F$11</c:f>
              <c:numCache>
                <c:formatCode>###0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'[128be8c7773d410cae50e08de071958d.xls]Hoja4'!$B$12:$F$12</c:f>
              <c:numCache>
                <c:formatCode>#,##0</c:formatCode>
                <c:ptCount val="5"/>
                <c:pt idx="0">
                  <c:v>18206</c:v>
                </c:pt>
                <c:pt idx="1">
                  <c:v>18209</c:v>
                </c:pt>
                <c:pt idx="2">
                  <c:v>19671</c:v>
                </c:pt>
                <c:pt idx="3">
                  <c:v>19871</c:v>
                </c:pt>
                <c:pt idx="4">
                  <c:v>6486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4B-F74E-B20A-C2B297731EB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89104864"/>
        <c:axId val="-91654512"/>
      </c:barChart>
      <c:catAx>
        <c:axId val="-89104864"/>
        <c:scaling>
          <c:orientation val="minMax"/>
        </c:scaling>
        <c:delete val="0"/>
        <c:axPos val="b"/>
        <c:numFmt formatCode="#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US"/>
          </a:p>
        </c:txPr>
        <c:crossAx val="-91654512"/>
        <c:crosses val="autoZero"/>
        <c:auto val="1"/>
        <c:lblAlgn val="ctr"/>
        <c:lblOffset val="100"/>
        <c:noMultiLvlLbl val="0"/>
      </c:catAx>
      <c:valAx>
        <c:axId val="-91654512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US"/>
          </a:p>
        </c:txPr>
        <c:crossAx val="-89104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ysClr val="windowText" lastClr="000000"/>
          </a:solidFill>
        </a:defRPr>
      </a:pPr>
      <a:endParaRPr lang="es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'[128be8c7773d410cae50e08de071958d.xls]Hoja3'!$A$9</c:f>
              <c:strCache>
                <c:ptCount val="1"/>
                <c:pt idx="0">
                  <c:v>Denuncias atendidas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'[128be8c7773d410cae50e08de071958d.xls]Hoja3'!$B$8:$F$8</c:f>
              <c:numCache>
                <c:formatCode>###0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'[128be8c7773d410cae50e08de071958d.xls]Hoja3'!$B$9:$F$9</c:f>
              <c:numCache>
                <c:formatCode>#,##0</c:formatCode>
                <c:ptCount val="5"/>
                <c:pt idx="0">
                  <c:v>399839</c:v>
                </c:pt>
                <c:pt idx="1">
                  <c:v>418230</c:v>
                </c:pt>
                <c:pt idx="2">
                  <c:v>420952</c:v>
                </c:pt>
                <c:pt idx="3">
                  <c:v>413639</c:v>
                </c:pt>
                <c:pt idx="4">
                  <c:v>137591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EF-6A4E-AF91-9456E09446C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91652880"/>
        <c:axId val="-91656688"/>
      </c:barChart>
      <c:catAx>
        <c:axId val="-91652880"/>
        <c:scaling>
          <c:orientation val="minMax"/>
        </c:scaling>
        <c:delete val="0"/>
        <c:axPos val="b"/>
        <c:numFmt formatCode="#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US"/>
          </a:p>
        </c:txPr>
        <c:crossAx val="-91656688"/>
        <c:crosses val="autoZero"/>
        <c:auto val="1"/>
        <c:lblAlgn val="ctr"/>
        <c:lblOffset val="100"/>
        <c:noMultiLvlLbl val="0"/>
      </c:catAx>
      <c:valAx>
        <c:axId val="-9165668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US"/>
          </a:p>
        </c:txPr>
        <c:crossAx val="-91652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432175245134158"/>
          <c:y val="0.11447988126263628"/>
          <c:w val="0.80419356955380572"/>
          <c:h val="0.6686593546577536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Hoja1!$B$4</c:f>
              <c:strCache>
                <c:ptCount val="1"/>
                <c:pt idx="0">
                  <c:v>Programa 01. Actividades Centrales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es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Hoja1!$C$3:$G$3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Hoja1!$C$4:$G$4</c:f>
              <c:numCache>
                <c:formatCode>_-* #,##0.00\ _€_-;\-* #,##0.00\ _€_-;_-* "-"??\ _€_-;_-@_-</c:formatCode>
                <c:ptCount val="5"/>
                <c:pt idx="0">
                  <c:v>313.56</c:v>
                </c:pt>
                <c:pt idx="1">
                  <c:v>415.4</c:v>
                </c:pt>
                <c:pt idx="2">
                  <c:v>449.64000000000016</c:v>
                </c:pt>
                <c:pt idx="3">
                  <c:v>479.05</c:v>
                </c:pt>
                <c:pt idx="4">
                  <c:v>556.15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99-B147-8263-1172A704CAE6}"/>
            </c:ext>
          </c:extLst>
        </c:ser>
        <c:ser>
          <c:idx val="1"/>
          <c:order val="1"/>
          <c:tx>
            <c:strRef>
              <c:f>Hoja1!$B$5</c:f>
              <c:strCache>
                <c:ptCount val="1"/>
                <c:pt idx="0">
                  <c:v>Programa 11. Persecución Penal Pública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 617.35  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 873.97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 965.48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 1,127.18  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Hoja1!$C$3:$G$3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Hoja1!$C$5:$G$5</c:f>
              <c:numCache>
                <c:formatCode>_-* #,##0.00\ _€_-;\-* #,##0.00\ _€_-;_-* "-"??\ _€_-;_-@_-</c:formatCode>
                <c:ptCount val="5"/>
                <c:pt idx="0">
                  <c:v>615.61</c:v>
                </c:pt>
                <c:pt idx="1">
                  <c:v>848.13</c:v>
                </c:pt>
                <c:pt idx="2">
                  <c:v>924.98</c:v>
                </c:pt>
                <c:pt idx="3">
                  <c:v>1109.0999999999999</c:v>
                </c:pt>
                <c:pt idx="4">
                  <c:v>1237.0899999999999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99-B147-8263-1172A704CAE6}"/>
            </c:ext>
          </c:extLst>
        </c:ser>
        <c:ser>
          <c:idx val="2"/>
          <c:order val="2"/>
          <c:tx>
            <c:strRef>
              <c:f>Hoja1!$B$6</c:f>
              <c:strCache>
                <c:ptCount val="1"/>
                <c:pt idx="0">
                  <c:v>Programa 12. Atención Integral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-1.587290676042097E-3"/>
                  <c:y val="3.0576649562237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587290676042097E-3"/>
                  <c:y val="2.9634869020681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2.7777777777777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1745813520841939E-3"/>
                  <c:y val="2.7804138464007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1747063356018759E-3"/>
                  <c:y val="3.8894182856930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es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Hoja1!$C$3:$G$3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Hoja1!$C$6:$G$6</c:f>
              <c:numCache>
                <c:formatCode>_-* #,##0.00\ _€_-;\-* #,##0.00\ _€_-;_-* "-"??\ _€_-;_-@_-</c:formatCode>
                <c:ptCount val="5"/>
                <c:pt idx="0">
                  <c:v>10.98</c:v>
                </c:pt>
                <c:pt idx="1">
                  <c:v>5.23</c:v>
                </c:pt>
                <c:pt idx="2">
                  <c:v>7</c:v>
                </c:pt>
                <c:pt idx="3">
                  <c:v>5</c:v>
                </c:pt>
                <c:pt idx="4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99-B147-8263-1172A704CAE6}"/>
            </c:ext>
          </c:extLst>
        </c:ser>
        <c:ser>
          <c:idx val="3"/>
          <c:order val="3"/>
          <c:tx>
            <c:strRef>
              <c:f>Hoja1!$B$7</c:f>
              <c:strCache>
                <c:ptCount val="1"/>
                <c:pt idx="0">
                  <c:v>Programa 13. Investigación y Protección a testigos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ysClr val="windowText" lastClr="000000"/>
              </a:solidFill>
            </a:ln>
          </c:spPr>
          <c:invertIfNegative val="0"/>
          <c:dLbls>
            <c:dLbl>
              <c:idx val="0"/>
              <c:layout>
                <c:manualLayout>
                  <c:x val="1.2688439562714411E-3"/>
                  <c:y val="-4.62619935255413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7780536387471601E-3"/>
                  <c:y val="-5.0925925925925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6.0185185185185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5661508799332926E-3"/>
                  <c:y val="-4.3470613671158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860949638015761E-16"/>
                  <c:y val="-5.5487220540629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Hoja1!$C$3:$G$3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Hoja1!$C$7:$G$7</c:f>
              <c:numCache>
                <c:formatCode>_-* #,##0.00\ _€_-;\-* #,##0.00\ _€_-;_-* "-"??\ _€_-;_-@_-</c:formatCode>
                <c:ptCount val="5"/>
                <c:pt idx="0">
                  <c:v>113.34</c:v>
                </c:pt>
                <c:pt idx="1">
                  <c:v>141.51</c:v>
                </c:pt>
                <c:pt idx="2">
                  <c:v>128.96</c:v>
                </c:pt>
                <c:pt idx="3">
                  <c:v>136.83000000000001</c:v>
                </c:pt>
                <c:pt idx="4">
                  <c:v>208.66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99-B147-8263-1172A704CA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91655056"/>
        <c:axId val="-91645808"/>
      </c:barChart>
      <c:catAx>
        <c:axId val="-91655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s-US"/>
          </a:p>
        </c:txPr>
        <c:crossAx val="-91645808"/>
        <c:crosses val="autoZero"/>
        <c:auto val="1"/>
        <c:lblAlgn val="ctr"/>
        <c:lblOffset val="100"/>
        <c:noMultiLvlLbl val="0"/>
      </c:catAx>
      <c:valAx>
        <c:axId val="-91645808"/>
        <c:scaling>
          <c:orientation val="minMax"/>
        </c:scaling>
        <c:delete val="1"/>
        <c:axPos val="l"/>
        <c:numFmt formatCode="_-* #,##0.00\ _€_-;\-* #,##0.00\ _€_-;_-* &quot;-&quot;??\ _€_-;_-@_-" sourceLinked="1"/>
        <c:majorTickMark val="out"/>
        <c:minorTickMark val="none"/>
        <c:tickLblPos val="nextTo"/>
        <c:crossAx val="-91655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2488000183033237E-2"/>
          <c:y val="3.201088036275667E-2"/>
          <c:w val="0.93370450182838416"/>
          <c:h val="0.14141754414669208"/>
        </c:manualLayout>
      </c:layout>
      <c:overlay val="0"/>
      <c:txPr>
        <a:bodyPr/>
        <a:lstStyle/>
        <a:p>
          <a:pPr>
            <a:defRPr sz="1600"/>
          </a:pPr>
          <a:endParaRPr lang="es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s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421748722942853E-2"/>
          <c:y val="0.18779463604402394"/>
          <c:w val="0.93234363338171067"/>
          <c:h val="0.672322724072097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Hoja2!$B$4</c:f>
              <c:strCache>
                <c:ptCount val="1"/>
                <c:pt idx="0">
                  <c:v>Programa 01. Actividades Centrales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s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Hoja2!$C$4:$G$4</c:f>
              <c:numCache>
                <c:formatCode>_(* #,##0.00_);_(* \(#,##0.00\);_(* "-"??_);_(@_)</c:formatCode>
                <c:ptCount val="5"/>
                <c:pt idx="0">
                  <c:v>950.37</c:v>
                </c:pt>
                <c:pt idx="1">
                  <c:v>982.81509479999932</c:v>
                </c:pt>
                <c:pt idx="2">
                  <c:v>1081.0966042800001</c:v>
                </c:pt>
                <c:pt idx="3">
                  <c:v>1189.2062647080011</c:v>
                </c:pt>
                <c:pt idx="4">
                  <c:v>1308.1268911788002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9C-914E-803F-EC89E3D98EBE}"/>
            </c:ext>
          </c:extLst>
        </c:ser>
        <c:ser>
          <c:idx val="1"/>
          <c:order val="1"/>
          <c:tx>
            <c:strRef>
              <c:f>Hoja2!$B$5</c:f>
              <c:strCache>
                <c:ptCount val="1"/>
                <c:pt idx="0">
                  <c:v>Programa 11. Persecución Penal Pública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s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Hoja2!$C$5:$G$5</c:f>
              <c:numCache>
                <c:formatCode>_(* #,##0.00_);_(* \(#,##0.00\);_(* "-"??_);_(@_)</c:formatCode>
                <c:ptCount val="5"/>
                <c:pt idx="0">
                  <c:v>2114</c:v>
                </c:pt>
                <c:pt idx="1">
                  <c:v>2186.160849399997</c:v>
                </c:pt>
                <c:pt idx="2">
                  <c:v>2404.7769343400005</c:v>
                </c:pt>
                <c:pt idx="3">
                  <c:v>2645.2546277740007</c:v>
                </c:pt>
                <c:pt idx="4">
                  <c:v>2909.7800905514009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9C-914E-803F-EC89E3D98EBE}"/>
            </c:ext>
          </c:extLst>
        </c:ser>
        <c:ser>
          <c:idx val="2"/>
          <c:order val="2"/>
          <c:tx>
            <c:strRef>
              <c:f>Hoja2!$B$6</c:f>
              <c:strCache>
                <c:ptCount val="1"/>
                <c:pt idx="0">
                  <c:v>Programa 12. Atención Integral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3.2407407407407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2.7777777777777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0182711159747898E-16"/>
                  <c:y val="4.1666666666666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es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Hoja2!$C$6:$G$6</c:f>
              <c:numCache>
                <c:formatCode>_(* #,##0.00_);_(* \(#,##0.00\);_(* "-"??_);_(@_)</c:formatCode>
                <c:ptCount val="5"/>
                <c:pt idx="0">
                  <c:v>7.54</c:v>
                </c:pt>
                <c:pt idx="1">
                  <c:v>7.8001197999999965</c:v>
                </c:pt>
                <c:pt idx="2">
                  <c:v>8.5801317799999985</c:v>
                </c:pt>
                <c:pt idx="3">
                  <c:v>9.4381449580000005</c:v>
                </c:pt>
                <c:pt idx="4">
                  <c:v>10.381959453800002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9C-914E-803F-EC89E3D98EBE}"/>
            </c:ext>
          </c:extLst>
        </c:ser>
        <c:ser>
          <c:idx val="3"/>
          <c:order val="3"/>
          <c:tx>
            <c:strRef>
              <c:f>Hoja2!$B$7</c:f>
              <c:strCache>
                <c:ptCount val="1"/>
                <c:pt idx="0">
                  <c:v>Programa 13. Investigación y Protección a testigos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ysClr val="windowText" lastClr="000000"/>
              </a:solidFill>
            </a:ln>
          </c:spPr>
          <c:invertIfNegative val="0"/>
          <c:dLbls>
            <c:dLbl>
              <c:idx val="0"/>
              <c:layout>
                <c:manualLayout>
                  <c:x val="2.9125010162220442E-3"/>
                  <c:y val="-5.36103698118659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3450250756017612E-4"/>
                  <c:y val="8.52787103109638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4562505081109752E-3"/>
                  <c:y val="-4.22868727568832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3848108714719035E-3"/>
                  <c:y val="3.18225515484854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6.14641182556449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Hoja2!$C$7:$G$7</c:f>
              <c:numCache>
                <c:formatCode>_(* #,##0.00_);_(* \(#,##0.00\);_(* "-"??_);_(@_)</c:formatCode>
                <c:ptCount val="5"/>
                <c:pt idx="0">
                  <c:v>356.56</c:v>
                </c:pt>
                <c:pt idx="1">
                  <c:v>368.7329359999996</c:v>
                </c:pt>
                <c:pt idx="2">
                  <c:v>405.60622960000001</c:v>
                </c:pt>
                <c:pt idx="3">
                  <c:v>446.16685256000005</c:v>
                </c:pt>
                <c:pt idx="4">
                  <c:v>490.78353781599964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19C-914E-803F-EC89E3D98E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91645264"/>
        <c:axId val="-91651792"/>
      </c:barChart>
      <c:catAx>
        <c:axId val="-916452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-91651792"/>
        <c:crosses val="autoZero"/>
        <c:auto val="1"/>
        <c:lblAlgn val="ctr"/>
        <c:lblOffset val="100"/>
        <c:noMultiLvlLbl val="0"/>
      </c:catAx>
      <c:valAx>
        <c:axId val="-91651792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extTo"/>
        <c:crossAx val="-916452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6107047942862693E-3"/>
          <c:y val="1.3989145194384404E-2"/>
          <c:w val="0.99067208483587998"/>
          <c:h val="0.21858700270723005"/>
        </c:manualLayout>
      </c:layout>
      <c:overlay val="0"/>
      <c:txPr>
        <a:bodyPr/>
        <a:lstStyle/>
        <a:p>
          <a:pPr>
            <a:defRPr sz="1400"/>
          </a:pPr>
          <a:endParaRPr lang="es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s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393355190902498E-2"/>
          <c:y val="3.5950717581210191E-2"/>
          <c:w val="0.57878723715913094"/>
          <c:h val="0.83634615995048167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57AAE3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 lang="es-ES" sz="1800" b="1">
                        <a:solidFill>
                          <a:schemeClr val="tx1"/>
                        </a:solidFill>
                        <a:latin typeface="Eras Bold ITC" pitchFamily="34" charset="0"/>
                      </a:defRPr>
                    </a:pPr>
                    <a:r>
                      <a:rPr lang="en-US"/>
                      <a:t> 2,681.46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1713211127779653E-3"/>
                  <c:y val="6.1369337452706375E-3"/>
                </c:manualLayout>
              </c:layout>
              <c:spPr/>
              <c:txPr>
                <a:bodyPr/>
                <a:lstStyle/>
                <a:p>
                  <a:pPr>
                    <a:defRPr lang="es-ES" sz="1800" b="1">
                      <a:solidFill>
                        <a:schemeClr val="tx1"/>
                      </a:solidFill>
                      <a:latin typeface="Eras Bold ITC" pitchFamily="34" charset="0"/>
                    </a:defRPr>
                  </a:pPr>
                  <a:endParaRPr lang="es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lang="es-ES" sz="1800" b="1">
                      <a:solidFill>
                        <a:schemeClr val="tx1"/>
                      </a:solidFill>
                      <a:latin typeface="Eras Bold ITC" pitchFamily="34" charset="0"/>
                    </a:defRPr>
                  </a:pPr>
                  <a:endParaRPr lang="es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2406542694220744"/>
                  <c:y val="4.87491221982976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205.28  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sz="1800" b="1">
                    <a:solidFill>
                      <a:schemeClr val="tx1"/>
                    </a:solidFill>
                    <a:latin typeface="Eras Bold ITC" pitchFamily="34" charset="0"/>
                  </a:defRPr>
                </a:pPr>
                <a:endParaRPr lang="es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Hoja2!$M$28:$M$31</c:f>
              <c:strCache>
                <c:ptCount val="4"/>
                <c:pt idx="0">
                  <c:v>FUNCIONAMIENTO</c:v>
                </c:pt>
                <c:pt idx="1">
                  <c:v>INVERSIÓN (EQUIPAMIENTO)</c:v>
                </c:pt>
                <c:pt idx="2">
                  <c:v>PROYECTOS DE INVERSIÓN (CONSTRUCCIÓN)</c:v>
                </c:pt>
                <c:pt idx="3">
                  <c:v>SENTENCIAS JUDICIALES</c:v>
                </c:pt>
              </c:strCache>
            </c:strRef>
          </c:cat>
          <c:val>
            <c:numRef>
              <c:f>Hoja2!$N$28:$N$31</c:f>
              <c:numCache>
                <c:formatCode>_-* #,##0.00\ _€_-;\-* #,##0.00\ _€_-;_-* "-"??\ _€_-;_-@_-</c:formatCode>
                <c:ptCount val="4"/>
                <c:pt idx="0">
                  <c:v>2681.63</c:v>
                </c:pt>
                <c:pt idx="1">
                  <c:v>367.44</c:v>
                </c:pt>
                <c:pt idx="2">
                  <c:v>174.29</c:v>
                </c:pt>
                <c:pt idx="3">
                  <c:v>205.10999999999999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E1-4743-A96A-4E43105F07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lang="es-ES" sz="1800" b="1">
                <a:latin typeface="Eras Medium ITC" panose="020B0602030504020804" pitchFamily="34" charset="0"/>
              </a:defRPr>
            </a:pPr>
            <a:endParaRPr lang="es-US"/>
          </a:p>
        </c:txPr>
      </c:legendEntry>
      <c:legendEntry>
        <c:idx val="1"/>
        <c:txPr>
          <a:bodyPr/>
          <a:lstStyle/>
          <a:p>
            <a:pPr>
              <a:defRPr lang="es-ES" sz="1800" b="1">
                <a:latin typeface="Eras Medium ITC" panose="020B0602030504020804" pitchFamily="34" charset="0"/>
              </a:defRPr>
            </a:pPr>
            <a:endParaRPr lang="es-US"/>
          </a:p>
        </c:txPr>
      </c:legendEntry>
      <c:legendEntry>
        <c:idx val="2"/>
        <c:txPr>
          <a:bodyPr/>
          <a:lstStyle/>
          <a:p>
            <a:pPr>
              <a:defRPr lang="es-ES" sz="1800" b="1">
                <a:latin typeface="Eras Medium ITC" panose="020B0602030504020804" pitchFamily="34" charset="0"/>
              </a:defRPr>
            </a:pPr>
            <a:endParaRPr lang="es-US"/>
          </a:p>
        </c:txPr>
      </c:legendEntry>
      <c:legendEntry>
        <c:idx val="3"/>
        <c:txPr>
          <a:bodyPr/>
          <a:lstStyle/>
          <a:p>
            <a:pPr>
              <a:defRPr lang="es-ES" sz="1800" b="1">
                <a:latin typeface="Eras Medium ITC" panose="020B0602030504020804" pitchFamily="34" charset="0"/>
              </a:defRPr>
            </a:pPr>
            <a:endParaRPr lang="es-US"/>
          </a:p>
        </c:txPr>
      </c:legendEntry>
      <c:layout>
        <c:manualLayout>
          <c:xMode val="edge"/>
          <c:yMode val="edge"/>
          <c:x val="0.59094019425388589"/>
          <c:y val="0.12085441025836838"/>
          <c:w val="0.40905980574611406"/>
          <c:h val="0.49373224403637689"/>
        </c:manualLayout>
      </c:layout>
      <c:overlay val="0"/>
      <c:txPr>
        <a:bodyPr/>
        <a:lstStyle/>
        <a:p>
          <a:pPr>
            <a:defRPr lang="es-ES" sz="1800">
              <a:latin typeface="Eras Medium ITC" panose="020B0602030504020804" pitchFamily="34" charset="0"/>
            </a:defRPr>
          </a:pPr>
          <a:endParaRPr lang="es-US"/>
        </a:p>
      </c:txPr>
    </c:legend>
    <c:plotVisOnly val="1"/>
    <c:dispBlanksAs val="zero"/>
    <c:showDLblsOverMax val="0"/>
  </c:chart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3A63F4-1D8D-4CE2-AA19-0FD08BABE0C0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es-GT"/>
        </a:p>
      </dgm:t>
    </dgm:pt>
    <dgm:pt modelId="{93879138-8995-4992-9C87-E981AF0865D8}">
      <dgm:prSet phldrT="[Texto]" custT="1"/>
      <dgm:spPr/>
      <dgm:t>
        <a:bodyPr/>
        <a:lstStyle/>
        <a:p>
          <a:pPr algn="just"/>
          <a:r>
            <a:rPr lang="es-GT" sz="1600" dirty="0"/>
            <a:t>Modelo de Atención Integral a Niñez y Adolescencia –MAINA-</a:t>
          </a:r>
        </a:p>
      </dgm:t>
    </dgm:pt>
    <dgm:pt modelId="{F5D7B810-7F94-45C7-80D7-6F3EA855A5C2}" type="parTrans" cxnId="{C73993ED-6A62-4484-9796-84DF49786E1D}">
      <dgm:prSet/>
      <dgm:spPr/>
      <dgm:t>
        <a:bodyPr/>
        <a:lstStyle/>
        <a:p>
          <a:pPr algn="just"/>
          <a:endParaRPr lang="es-GT" sz="2400"/>
        </a:p>
      </dgm:t>
    </dgm:pt>
    <dgm:pt modelId="{6B966B17-2AA2-4241-B083-6B78936B105A}" type="sibTrans" cxnId="{C73993ED-6A62-4484-9796-84DF49786E1D}">
      <dgm:prSet/>
      <dgm:spPr/>
      <dgm:t>
        <a:bodyPr/>
        <a:lstStyle/>
        <a:p>
          <a:pPr algn="just"/>
          <a:endParaRPr lang="es-GT" sz="2400"/>
        </a:p>
      </dgm:t>
    </dgm:pt>
    <dgm:pt modelId="{68E8E33C-33E2-49CC-894A-7DCEC8F12838}">
      <dgm:prSet phldrT="[Texto]" custT="1"/>
      <dgm:spPr/>
      <dgm:t>
        <a:bodyPr/>
        <a:lstStyle/>
        <a:p>
          <a:pPr algn="just"/>
          <a:r>
            <a:rPr lang="es-GT" sz="1600" dirty="0"/>
            <a:t>Fortalecimiento y creación de Fiscalías de delitos contra el ambiente</a:t>
          </a:r>
        </a:p>
      </dgm:t>
    </dgm:pt>
    <dgm:pt modelId="{B69C56ED-DFAD-4BD6-A4C3-FBB7510E9F69}" type="parTrans" cxnId="{0BB41C62-8F4B-4BC6-B895-165C9CCD5CB7}">
      <dgm:prSet/>
      <dgm:spPr/>
      <dgm:t>
        <a:bodyPr/>
        <a:lstStyle/>
        <a:p>
          <a:pPr algn="just"/>
          <a:endParaRPr lang="es-GT" sz="2400"/>
        </a:p>
      </dgm:t>
    </dgm:pt>
    <dgm:pt modelId="{8299EFD0-6BA8-4C87-B76B-8481222AEA36}" type="sibTrans" cxnId="{0BB41C62-8F4B-4BC6-B895-165C9CCD5CB7}">
      <dgm:prSet/>
      <dgm:spPr/>
      <dgm:t>
        <a:bodyPr/>
        <a:lstStyle/>
        <a:p>
          <a:pPr algn="just"/>
          <a:endParaRPr lang="es-GT" sz="2400"/>
        </a:p>
      </dgm:t>
    </dgm:pt>
    <dgm:pt modelId="{D7F5FE64-ED13-4365-8C9D-07B31D2C0D16}">
      <dgm:prSet phldrT="[Texto]" custT="1"/>
      <dgm:spPr/>
      <dgm:t>
        <a:bodyPr/>
        <a:lstStyle/>
        <a:p>
          <a:pPr algn="just"/>
          <a:r>
            <a:rPr lang="es-GT" sz="1600" dirty="0"/>
            <a:t>Política de Persecución Penal con enfoque de género y pertinencia cultural</a:t>
          </a:r>
        </a:p>
      </dgm:t>
    </dgm:pt>
    <dgm:pt modelId="{CFDFCA1B-BB2B-4723-87D9-40B7C3B8AF54}" type="parTrans" cxnId="{D42E2D8F-986F-4EA2-AA99-497617268C44}">
      <dgm:prSet/>
      <dgm:spPr/>
      <dgm:t>
        <a:bodyPr/>
        <a:lstStyle/>
        <a:p>
          <a:pPr algn="just"/>
          <a:endParaRPr lang="es-GT" sz="2400"/>
        </a:p>
      </dgm:t>
    </dgm:pt>
    <dgm:pt modelId="{CB75F74E-08AF-4E52-94AA-12A50F928282}" type="sibTrans" cxnId="{D42E2D8F-986F-4EA2-AA99-497617268C44}">
      <dgm:prSet/>
      <dgm:spPr/>
      <dgm:t>
        <a:bodyPr/>
        <a:lstStyle/>
        <a:p>
          <a:pPr algn="just"/>
          <a:endParaRPr lang="es-GT" sz="2400"/>
        </a:p>
      </dgm:t>
    </dgm:pt>
    <dgm:pt modelId="{D897D27D-CB52-44AC-9DCA-D9E311A2E366}">
      <dgm:prSet phldrT="[Texto]" custT="1"/>
      <dgm:spPr/>
      <dgm:t>
        <a:bodyPr/>
        <a:lstStyle/>
        <a:p>
          <a:pPr algn="just"/>
          <a:r>
            <a:rPr lang="es-GT" sz="1600" dirty="0"/>
            <a:t>Firma de convenios interinstitucionales de coordinación en materia de niñez e interconexión de sistemas informáticos</a:t>
          </a:r>
        </a:p>
      </dgm:t>
    </dgm:pt>
    <dgm:pt modelId="{CC541B1B-84B4-435B-AB6D-F4B177917954}" type="parTrans" cxnId="{AC3D816E-D387-4D15-A506-A3F14AAE3309}">
      <dgm:prSet/>
      <dgm:spPr/>
      <dgm:t>
        <a:bodyPr/>
        <a:lstStyle/>
        <a:p>
          <a:pPr algn="just"/>
          <a:endParaRPr lang="es-GT" sz="2400"/>
        </a:p>
      </dgm:t>
    </dgm:pt>
    <dgm:pt modelId="{2FFCAF09-9B5A-4391-B820-A4BFDC9D54E6}" type="sibTrans" cxnId="{AC3D816E-D387-4D15-A506-A3F14AAE3309}">
      <dgm:prSet/>
      <dgm:spPr/>
      <dgm:t>
        <a:bodyPr/>
        <a:lstStyle/>
        <a:p>
          <a:pPr algn="just"/>
          <a:endParaRPr lang="es-GT" sz="2400"/>
        </a:p>
      </dgm:t>
    </dgm:pt>
    <dgm:pt modelId="{99D63CDE-F019-428C-B5B2-330338BFF924}">
      <dgm:prSet phldrT="[Texto]" custT="1"/>
      <dgm:spPr/>
      <dgm:t>
        <a:bodyPr/>
        <a:lstStyle/>
        <a:p>
          <a:pPr algn="just"/>
          <a:r>
            <a:rPr lang="es-GT" sz="1600" dirty="0"/>
            <a:t>Implementación de mecanismo de búsqueda de mujeres desaparecidas ALERTA ISABEL-CLAUDINA</a:t>
          </a:r>
        </a:p>
      </dgm:t>
    </dgm:pt>
    <dgm:pt modelId="{69F1209F-0491-48E9-ADB1-907B240B761B}" type="parTrans" cxnId="{B8E8B574-0F7D-4B35-9B07-0D55532AB54A}">
      <dgm:prSet/>
      <dgm:spPr/>
      <dgm:t>
        <a:bodyPr/>
        <a:lstStyle/>
        <a:p>
          <a:pPr algn="just"/>
          <a:endParaRPr lang="es-GT" sz="2400"/>
        </a:p>
      </dgm:t>
    </dgm:pt>
    <dgm:pt modelId="{59BB3FEF-A986-44BA-986D-1BEABA3E9952}" type="sibTrans" cxnId="{B8E8B574-0F7D-4B35-9B07-0D55532AB54A}">
      <dgm:prSet/>
      <dgm:spPr/>
      <dgm:t>
        <a:bodyPr/>
        <a:lstStyle/>
        <a:p>
          <a:pPr algn="just"/>
          <a:endParaRPr lang="es-GT" sz="2400"/>
        </a:p>
      </dgm:t>
    </dgm:pt>
    <dgm:pt modelId="{8862EDF1-20BE-4DEE-8424-8E82133C91C7}">
      <dgm:prSet phldrT="[Texto]" custT="1"/>
      <dgm:spPr/>
      <dgm:t>
        <a:bodyPr/>
        <a:lstStyle/>
        <a:p>
          <a:pPr algn="just"/>
          <a:r>
            <a:rPr lang="es-GT" sz="1600" dirty="0"/>
            <a:t>Atención anual promedio de 413,000  denuncias, las cuales se relacionan con todos los ODS</a:t>
          </a:r>
        </a:p>
      </dgm:t>
    </dgm:pt>
    <dgm:pt modelId="{9911EBDE-142C-4E87-87C7-03DC46EF538C}" type="parTrans" cxnId="{53738B20-921B-4A09-A57D-06921E80642D}">
      <dgm:prSet/>
      <dgm:spPr/>
      <dgm:t>
        <a:bodyPr/>
        <a:lstStyle/>
        <a:p>
          <a:endParaRPr lang="es-GT"/>
        </a:p>
      </dgm:t>
    </dgm:pt>
    <dgm:pt modelId="{28E37E7C-D967-4530-A942-0E97E9639E14}" type="sibTrans" cxnId="{53738B20-921B-4A09-A57D-06921E80642D}">
      <dgm:prSet/>
      <dgm:spPr/>
      <dgm:t>
        <a:bodyPr/>
        <a:lstStyle/>
        <a:p>
          <a:endParaRPr lang="es-GT"/>
        </a:p>
      </dgm:t>
    </dgm:pt>
    <dgm:pt modelId="{90C0631C-BBA9-45F3-85FA-22731F8FBDC7}" type="pres">
      <dgm:prSet presAssocID="{1F3A63F4-1D8D-4CE2-AA19-0FD08BABE0C0}" presName="Name0" presStyleCnt="0">
        <dgm:presLayoutVars>
          <dgm:chMax val="7"/>
          <dgm:chPref val="7"/>
          <dgm:dir/>
        </dgm:presLayoutVars>
      </dgm:prSet>
      <dgm:spPr/>
    </dgm:pt>
    <dgm:pt modelId="{3D1E173A-756B-401A-9B4B-1133BD8B1F9C}" type="pres">
      <dgm:prSet presAssocID="{1F3A63F4-1D8D-4CE2-AA19-0FD08BABE0C0}" presName="Name1" presStyleCnt="0"/>
      <dgm:spPr/>
    </dgm:pt>
    <dgm:pt modelId="{E195373F-1746-4F0E-AF8D-AA9BCF994108}" type="pres">
      <dgm:prSet presAssocID="{1F3A63F4-1D8D-4CE2-AA19-0FD08BABE0C0}" presName="cycle" presStyleCnt="0"/>
      <dgm:spPr/>
    </dgm:pt>
    <dgm:pt modelId="{F33D1BEA-10AD-4EE9-B070-AB3A57D21EB6}" type="pres">
      <dgm:prSet presAssocID="{1F3A63F4-1D8D-4CE2-AA19-0FD08BABE0C0}" presName="srcNode" presStyleLbl="node1" presStyleIdx="0" presStyleCnt="6"/>
      <dgm:spPr/>
    </dgm:pt>
    <dgm:pt modelId="{4BF38E1F-FB53-4D39-B900-08680EBC13A5}" type="pres">
      <dgm:prSet presAssocID="{1F3A63F4-1D8D-4CE2-AA19-0FD08BABE0C0}" presName="conn" presStyleLbl="parChTrans1D2" presStyleIdx="0" presStyleCnt="1"/>
      <dgm:spPr/>
    </dgm:pt>
    <dgm:pt modelId="{293D6E47-EBCE-4601-883A-201EA9C198DA}" type="pres">
      <dgm:prSet presAssocID="{1F3A63F4-1D8D-4CE2-AA19-0FD08BABE0C0}" presName="extraNode" presStyleLbl="node1" presStyleIdx="0" presStyleCnt="6"/>
      <dgm:spPr/>
    </dgm:pt>
    <dgm:pt modelId="{1EC97DEA-8BDD-4047-BC06-F305248CB669}" type="pres">
      <dgm:prSet presAssocID="{1F3A63F4-1D8D-4CE2-AA19-0FD08BABE0C0}" presName="dstNode" presStyleLbl="node1" presStyleIdx="0" presStyleCnt="6"/>
      <dgm:spPr/>
    </dgm:pt>
    <dgm:pt modelId="{56F4D5E6-7943-47C7-9BD5-670C0CBD9082}" type="pres">
      <dgm:prSet presAssocID="{93879138-8995-4992-9C87-E981AF0865D8}" presName="text_1" presStyleLbl="node1" presStyleIdx="0" presStyleCnt="6">
        <dgm:presLayoutVars>
          <dgm:bulletEnabled val="1"/>
        </dgm:presLayoutVars>
      </dgm:prSet>
      <dgm:spPr/>
    </dgm:pt>
    <dgm:pt modelId="{54014E8A-9E7E-4ED8-AA4A-274B4DF8A266}" type="pres">
      <dgm:prSet presAssocID="{93879138-8995-4992-9C87-E981AF0865D8}" presName="accent_1" presStyleCnt="0"/>
      <dgm:spPr/>
    </dgm:pt>
    <dgm:pt modelId="{E5C45728-4B7C-41AD-89F9-128C1E330069}" type="pres">
      <dgm:prSet presAssocID="{93879138-8995-4992-9C87-E981AF0865D8}" presName="accentRepeatNode" presStyleLbl="solidFgAcc1" presStyleIdx="0" presStyleCnt="6" custScaleX="50524" custScaleY="55613"/>
      <dgm:spPr/>
    </dgm:pt>
    <dgm:pt modelId="{3F0AA549-0B43-4E8B-BAEE-90C2C50DF029}" type="pres">
      <dgm:prSet presAssocID="{68E8E33C-33E2-49CC-894A-7DCEC8F12838}" presName="text_2" presStyleLbl="node1" presStyleIdx="1" presStyleCnt="6">
        <dgm:presLayoutVars>
          <dgm:bulletEnabled val="1"/>
        </dgm:presLayoutVars>
      </dgm:prSet>
      <dgm:spPr/>
    </dgm:pt>
    <dgm:pt modelId="{9A83BDA2-D557-4FF2-9369-0BA3697F09E5}" type="pres">
      <dgm:prSet presAssocID="{68E8E33C-33E2-49CC-894A-7DCEC8F12838}" presName="accent_2" presStyleCnt="0"/>
      <dgm:spPr/>
    </dgm:pt>
    <dgm:pt modelId="{AE35DFCC-54F9-414A-B302-C7C0EA4A054D}" type="pres">
      <dgm:prSet presAssocID="{68E8E33C-33E2-49CC-894A-7DCEC8F12838}" presName="accentRepeatNode" presStyleLbl="solidFgAcc1" presStyleIdx="1" presStyleCnt="6" custScaleX="50524" custScaleY="55613"/>
      <dgm:spPr/>
    </dgm:pt>
    <dgm:pt modelId="{60A998BE-AD66-4301-BE82-49A9CFCFE1E3}" type="pres">
      <dgm:prSet presAssocID="{D7F5FE64-ED13-4365-8C9D-07B31D2C0D16}" presName="text_3" presStyleLbl="node1" presStyleIdx="2" presStyleCnt="6">
        <dgm:presLayoutVars>
          <dgm:bulletEnabled val="1"/>
        </dgm:presLayoutVars>
      </dgm:prSet>
      <dgm:spPr/>
    </dgm:pt>
    <dgm:pt modelId="{FB450351-ECA1-4AB9-90E5-5C708131D2B6}" type="pres">
      <dgm:prSet presAssocID="{D7F5FE64-ED13-4365-8C9D-07B31D2C0D16}" presName="accent_3" presStyleCnt="0"/>
      <dgm:spPr/>
    </dgm:pt>
    <dgm:pt modelId="{CD4556B2-EB31-4EA2-B77D-E7840DAE4AB4}" type="pres">
      <dgm:prSet presAssocID="{D7F5FE64-ED13-4365-8C9D-07B31D2C0D16}" presName="accentRepeatNode" presStyleLbl="solidFgAcc1" presStyleIdx="2" presStyleCnt="6" custScaleX="50524" custScaleY="55613"/>
      <dgm:spPr/>
    </dgm:pt>
    <dgm:pt modelId="{5037C8DA-0722-43EE-B495-27178E8A504A}" type="pres">
      <dgm:prSet presAssocID="{D897D27D-CB52-44AC-9DCA-D9E311A2E366}" presName="text_4" presStyleLbl="node1" presStyleIdx="3" presStyleCnt="6">
        <dgm:presLayoutVars>
          <dgm:bulletEnabled val="1"/>
        </dgm:presLayoutVars>
      </dgm:prSet>
      <dgm:spPr/>
    </dgm:pt>
    <dgm:pt modelId="{F64CE4F1-A8FC-4CCE-9C5C-4ADF3FD856BF}" type="pres">
      <dgm:prSet presAssocID="{D897D27D-CB52-44AC-9DCA-D9E311A2E366}" presName="accent_4" presStyleCnt="0"/>
      <dgm:spPr/>
    </dgm:pt>
    <dgm:pt modelId="{6D3884B8-6750-4E97-B566-9F16FB1C04D6}" type="pres">
      <dgm:prSet presAssocID="{D897D27D-CB52-44AC-9DCA-D9E311A2E366}" presName="accentRepeatNode" presStyleLbl="solidFgAcc1" presStyleIdx="3" presStyleCnt="6" custScaleX="47470" custScaleY="47389"/>
      <dgm:spPr/>
    </dgm:pt>
    <dgm:pt modelId="{C96D150A-1AF4-4F9F-906C-A069A28447B9}" type="pres">
      <dgm:prSet presAssocID="{99D63CDE-F019-428C-B5B2-330338BFF924}" presName="text_5" presStyleLbl="node1" presStyleIdx="4" presStyleCnt="6">
        <dgm:presLayoutVars>
          <dgm:bulletEnabled val="1"/>
        </dgm:presLayoutVars>
      </dgm:prSet>
      <dgm:spPr/>
    </dgm:pt>
    <dgm:pt modelId="{DDFF0890-095C-43C9-A55D-15A1811F088C}" type="pres">
      <dgm:prSet presAssocID="{99D63CDE-F019-428C-B5B2-330338BFF924}" presName="accent_5" presStyleCnt="0"/>
      <dgm:spPr/>
    </dgm:pt>
    <dgm:pt modelId="{77507805-DAFA-4109-967F-82D4949BA364}" type="pres">
      <dgm:prSet presAssocID="{99D63CDE-F019-428C-B5B2-330338BFF924}" presName="accentRepeatNode" presStyleLbl="solidFgAcc1" presStyleIdx="4" presStyleCnt="6" custScaleX="47658" custScaleY="48639"/>
      <dgm:spPr/>
    </dgm:pt>
    <dgm:pt modelId="{9B8410C3-D35E-460A-82A5-C12BE26242BB}" type="pres">
      <dgm:prSet presAssocID="{8862EDF1-20BE-4DEE-8424-8E82133C91C7}" presName="text_6" presStyleLbl="node1" presStyleIdx="5" presStyleCnt="6">
        <dgm:presLayoutVars>
          <dgm:bulletEnabled val="1"/>
        </dgm:presLayoutVars>
      </dgm:prSet>
      <dgm:spPr/>
    </dgm:pt>
    <dgm:pt modelId="{3E3456C7-7B89-4582-96F2-A1E72F0F8630}" type="pres">
      <dgm:prSet presAssocID="{8862EDF1-20BE-4DEE-8424-8E82133C91C7}" presName="accent_6" presStyleCnt="0"/>
      <dgm:spPr/>
    </dgm:pt>
    <dgm:pt modelId="{1E6BCC08-8668-4DC7-A492-1D82A798D0C7}" type="pres">
      <dgm:prSet presAssocID="{8862EDF1-20BE-4DEE-8424-8E82133C91C7}" presName="accentRepeatNode" presStyleLbl="solidFgAcc1" presStyleIdx="5" presStyleCnt="6"/>
      <dgm:spPr/>
    </dgm:pt>
  </dgm:ptLst>
  <dgm:cxnLst>
    <dgm:cxn modelId="{53738B20-921B-4A09-A57D-06921E80642D}" srcId="{1F3A63F4-1D8D-4CE2-AA19-0FD08BABE0C0}" destId="{8862EDF1-20BE-4DEE-8424-8E82133C91C7}" srcOrd="5" destOrd="0" parTransId="{9911EBDE-142C-4E87-87C7-03DC46EF538C}" sibTransId="{28E37E7C-D967-4530-A942-0E97E9639E14}"/>
    <dgm:cxn modelId="{2D5C1D5E-DE21-456C-A106-BB64CAA16CFC}" type="presOf" srcId="{D897D27D-CB52-44AC-9DCA-D9E311A2E366}" destId="{5037C8DA-0722-43EE-B495-27178E8A504A}" srcOrd="0" destOrd="0" presId="urn:microsoft.com/office/officeart/2008/layout/VerticalCurvedList"/>
    <dgm:cxn modelId="{5DF57660-2A65-424E-B49F-58C2D88D5222}" type="presOf" srcId="{68E8E33C-33E2-49CC-894A-7DCEC8F12838}" destId="{3F0AA549-0B43-4E8B-BAEE-90C2C50DF029}" srcOrd="0" destOrd="0" presId="urn:microsoft.com/office/officeart/2008/layout/VerticalCurvedList"/>
    <dgm:cxn modelId="{0BB41C62-8F4B-4BC6-B895-165C9CCD5CB7}" srcId="{1F3A63F4-1D8D-4CE2-AA19-0FD08BABE0C0}" destId="{68E8E33C-33E2-49CC-894A-7DCEC8F12838}" srcOrd="1" destOrd="0" parTransId="{B69C56ED-DFAD-4BD6-A4C3-FBB7510E9F69}" sibTransId="{8299EFD0-6BA8-4C87-B76B-8481222AEA36}"/>
    <dgm:cxn modelId="{48652B6D-17AA-42EF-AE63-9EA69FCF5D85}" type="presOf" srcId="{D7F5FE64-ED13-4365-8C9D-07B31D2C0D16}" destId="{60A998BE-AD66-4301-BE82-49A9CFCFE1E3}" srcOrd="0" destOrd="0" presId="urn:microsoft.com/office/officeart/2008/layout/VerticalCurvedList"/>
    <dgm:cxn modelId="{AC3D816E-D387-4D15-A506-A3F14AAE3309}" srcId="{1F3A63F4-1D8D-4CE2-AA19-0FD08BABE0C0}" destId="{D897D27D-CB52-44AC-9DCA-D9E311A2E366}" srcOrd="3" destOrd="0" parTransId="{CC541B1B-84B4-435B-AB6D-F4B177917954}" sibTransId="{2FFCAF09-9B5A-4391-B820-A4BFDC9D54E6}"/>
    <dgm:cxn modelId="{B8E8B574-0F7D-4B35-9B07-0D55532AB54A}" srcId="{1F3A63F4-1D8D-4CE2-AA19-0FD08BABE0C0}" destId="{99D63CDE-F019-428C-B5B2-330338BFF924}" srcOrd="4" destOrd="0" parTransId="{69F1209F-0491-48E9-ADB1-907B240B761B}" sibTransId="{59BB3FEF-A986-44BA-986D-1BEABA3E9952}"/>
    <dgm:cxn modelId="{BE0BDE7D-69BF-425E-A1D9-816C593A30C1}" type="presOf" srcId="{99D63CDE-F019-428C-B5B2-330338BFF924}" destId="{C96D150A-1AF4-4F9F-906C-A069A28447B9}" srcOrd="0" destOrd="0" presId="urn:microsoft.com/office/officeart/2008/layout/VerticalCurvedList"/>
    <dgm:cxn modelId="{D42E2D8F-986F-4EA2-AA99-497617268C44}" srcId="{1F3A63F4-1D8D-4CE2-AA19-0FD08BABE0C0}" destId="{D7F5FE64-ED13-4365-8C9D-07B31D2C0D16}" srcOrd="2" destOrd="0" parTransId="{CFDFCA1B-BB2B-4723-87D9-40B7C3B8AF54}" sibTransId="{CB75F74E-08AF-4E52-94AA-12A50F928282}"/>
    <dgm:cxn modelId="{19F4F0AE-1992-4D86-9775-34DCDC8F6E57}" type="presOf" srcId="{6B966B17-2AA2-4241-B083-6B78936B105A}" destId="{4BF38E1F-FB53-4D39-B900-08680EBC13A5}" srcOrd="0" destOrd="0" presId="urn:microsoft.com/office/officeart/2008/layout/VerticalCurvedList"/>
    <dgm:cxn modelId="{33CE4DBB-A55B-4623-860E-0FC4E12A40D8}" type="presOf" srcId="{8862EDF1-20BE-4DEE-8424-8E82133C91C7}" destId="{9B8410C3-D35E-460A-82A5-C12BE26242BB}" srcOrd="0" destOrd="0" presId="urn:microsoft.com/office/officeart/2008/layout/VerticalCurvedList"/>
    <dgm:cxn modelId="{ACAF2AD1-3F50-47BC-82AB-94270C408E61}" type="presOf" srcId="{93879138-8995-4992-9C87-E981AF0865D8}" destId="{56F4D5E6-7943-47C7-9BD5-670C0CBD9082}" srcOrd="0" destOrd="0" presId="urn:microsoft.com/office/officeart/2008/layout/VerticalCurvedList"/>
    <dgm:cxn modelId="{C73993ED-6A62-4484-9796-84DF49786E1D}" srcId="{1F3A63F4-1D8D-4CE2-AA19-0FD08BABE0C0}" destId="{93879138-8995-4992-9C87-E981AF0865D8}" srcOrd="0" destOrd="0" parTransId="{F5D7B810-7F94-45C7-80D7-6F3EA855A5C2}" sibTransId="{6B966B17-2AA2-4241-B083-6B78936B105A}"/>
    <dgm:cxn modelId="{229485F8-0003-444A-80A8-DEB9D3355FAE}" type="presOf" srcId="{1F3A63F4-1D8D-4CE2-AA19-0FD08BABE0C0}" destId="{90C0631C-BBA9-45F3-85FA-22731F8FBDC7}" srcOrd="0" destOrd="0" presId="urn:microsoft.com/office/officeart/2008/layout/VerticalCurvedList"/>
    <dgm:cxn modelId="{5F61715D-2A92-415A-A0D0-763E8B63F6F7}" type="presParOf" srcId="{90C0631C-BBA9-45F3-85FA-22731F8FBDC7}" destId="{3D1E173A-756B-401A-9B4B-1133BD8B1F9C}" srcOrd="0" destOrd="0" presId="urn:microsoft.com/office/officeart/2008/layout/VerticalCurvedList"/>
    <dgm:cxn modelId="{2AC287BB-1841-4E21-8BA3-849983768752}" type="presParOf" srcId="{3D1E173A-756B-401A-9B4B-1133BD8B1F9C}" destId="{E195373F-1746-4F0E-AF8D-AA9BCF994108}" srcOrd="0" destOrd="0" presId="urn:microsoft.com/office/officeart/2008/layout/VerticalCurvedList"/>
    <dgm:cxn modelId="{6A1C2519-952E-4692-B180-617DECA60BB1}" type="presParOf" srcId="{E195373F-1746-4F0E-AF8D-AA9BCF994108}" destId="{F33D1BEA-10AD-4EE9-B070-AB3A57D21EB6}" srcOrd="0" destOrd="0" presId="urn:microsoft.com/office/officeart/2008/layout/VerticalCurvedList"/>
    <dgm:cxn modelId="{1E13FC56-30EA-4CF0-A5E6-91B8254E2E65}" type="presParOf" srcId="{E195373F-1746-4F0E-AF8D-AA9BCF994108}" destId="{4BF38E1F-FB53-4D39-B900-08680EBC13A5}" srcOrd="1" destOrd="0" presId="urn:microsoft.com/office/officeart/2008/layout/VerticalCurvedList"/>
    <dgm:cxn modelId="{29AB3007-7328-4EFA-9A0C-976FFA329C73}" type="presParOf" srcId="{E195373F-1746-4F0E-AF8D-AA9BCF994108}" destId="{293D6E47-EBCE-4601-883A-201EA9C198DA}" srcOrd="2" destOrd="0" presId="urn:microsoft.com/office/officeart/2008/layout/VerticalCurvedList"/>
    <dgm:cxn modelId="{B1ACC320-1C01-44D3-B60A-EB47C17E7E2A}" type="presParOf" srcId="{E195373F-1746-4F0E-AF8D-AA9BCF994108}" destId="{1EC97DEA-8BDD-4047-BC06-F305248CB669}" srcOrd="3" destOrd="0" presId="urn:microsoft.com/office/officeart/2008/layout/VerticalCurvedList"/>
    <dgm:cxn modelId="{57330D73-0D74-41E1-B38C-9B61CB89CEB9}" type="presParOf" srcId="{3D1E173A-756B-401A-9B4B-1133BD8B1F9C}" destId="{56F4D5E6-7943-47C7-9BD5-670C0CBD9082}" srcOrd="1" destOrd="0" presId="urn:microsoft.com/office/officeart/2008/layout/VerticalCurvedList"/>
    <dgm:cxn modelId="{3A60213C-12FE-4A6E-A58A-6C0D320C75EE}" type="presParOf" srcId="{3D1E173A-756B-401A-9B4B-1133BD8B1F9C}" destId="{54014E8A-9E7E-4ED8-AA4A-274B4DF8A266}" srcOrd="2" destOrd="0" presId="urn:microsoft.com/office/officeart/2008/layout/VerticalCurvedList"/>
    <dgm:cxn modelId="{3650201D-D2F2-4559-A988-C0EF7FE1CA9F}" type="presParOf" srcId="{54014E8A-9E7E-4ED8-AA4A-274B4DF8A266}" destId="{E5C45728-4B7C-41AD-89F9-128C1E330069}" srcOrd="0" destOrd="0" presId="urn:microsoft.com/office/officeart/2008/layout/VerticalCurvedList"/>
    <dgm:cxn modelId="{40D29FD7-BFC9-4AB7-B812-965F3ED7F72C}" type="presParOf" srcId="{3D1E173A-756B-401A-9B4B-1133BD8B1F9C}" destId="{3F0AA549-0B43-4E8B-BAEE-90C2C50DF029}" srcOrd="3" destOrd="0" presId="urn:microsoft.com/office/officeart/2008/layout/VerticalCurvedList"/>
    <dgm:cxn modelId="{6DD8D60A-E8C4-4A64-BE8E-5013D20E4466}" type="presParOf" srcId="{3D1E173A-756B-401A-9B4B-1133BD8B1F9C}" destId="{9A83BDA2-D557-4FF2-9369-0BA3697F09E5}" srcOrd="4" destOrd="0" presId="urn:microsoft.com/office/officeart/2008/layout/VerticalCurvedList"/>
    <dgm:cxn modelId="{6BB2E98D-6D52-4350-9F4F-593FA845FE00}" type="presParOf" srcId="{9A83BDA2-D557-4FF2-9369-0BA3697F09E5}" destId="{AE35DFCC-54F9-414A-B302-C7C0EA4A054D}" srcOrd="0" destOrd="0" presId="urn:microsoft.com/office/officeart/2008/layout/VerticalCurvedList"/>
    <dgm:cxn modelId="{A740EFB5-A0A6-4975-8303-79F7FD6A7DA4}" type="presParOf" srcId="{3D1E173A-756B-401A-9B4B-1133BD8B1F9C}" destId="{60A998BE-AD66-4301-BE82-49A9CFCFE1E3}" srcOrd="5" destOrd="0" presId="urn:microsoft.com/office/officeart/2008/layout/VerticalCurvedList"/>
    <dgm:cxn modelId="{BE8FB9E1-A6B3-4AB8-BD80-9482A6AD81E9}" type="presParOf" srcId="{3D1E173A-756B-401A-9B4B-1133BD8B1F9C}" destId="{FB450351-ECA1-4AB9-90E5-5C708131D2B6}" srcOrd="6" destOrd="0" presId="urn:microsoft.com/office/officeart/2008/layout/VerticalCurvedList"/>
    <dgm:cxn modelId="{B97B1428-3A7A-43B1-AEA2-CA166382514A}" type="presParOf" srcId="{FB450351-ECA1-4AB9-90E5-5C708131D2B6}" destId="{CD4556B2-EB31-4EA2-B77D-E7840DAE4AB4}" srcOrd="0" destOrd="0" presId="urn:microsoft.com/office/officeart/2008/layout/VerticalCurvedList"/>
    <dgm:cxn modelId="{054C861B-314B-4ABC-B361-FB5E13E9E26D}" type="presParOf" srcId="{3D1E173A-756B-401A-9B4B-1133BD8B1F9C}" destId="{5037C8DA-0722-43EE-B495-27178E8A504A}" srcOrd="7" destOrd="0" presId="urn:microsoft.com/office/officeart/2008/layout/VerticalCurvedList"/>
    <dgm:cxn modelId="{8DA01F71-C288-43B7-9218-86586B0BF15D}" type="presParOf" srcId="{3D1E173A-756B-401A-9B4B-1133BD8B1F9C}" destId="{F64CE4F1-A8FC-4CCE-9C5C-4ADF3FD856BF}" srcOrd="8" destOrd="0" presId="urn:microsoft.com/office/officeart/2008/layout/VerticalCurvedList"/>
    <dgm:cxn modelId="{E28ACD21-13DD-46F6-B16F-3122B3E764B6}" type="presParOf" srcId="{F64CE4F1-A8FC-4CCE-9C5C-4ADF3FD856BF}" destId="{6D3884B8-6750-4E97-B566-9F16FB1C04D6}" srcOrd="0" destOrd="0" presId="urn:microsoft.com/office/officeart/2008/layout/VerticalCurvedList"/>
    <dgm:cxn modelId="{A71158A3-A7D6-40DF-A496-2B688FFA9F07}" type="presParOf" srcId="{3D1E173A-756B-401A-9B4B-1133BD8B1F9C}" destId="{C96D150A-1AF4-4F9F-906C-A069A28447B9}" srcOrd="9" destOrd="0" presId="urn:microsoft.com/office/officeart/2008/layout/VerticalCurvedList"/>
    <dgm:cxn modelId="{5AFA8710-7F5E-4500-8C7F-E68FBE4CB3A0}" type="presParOf" srcId="{3D1E173A-756B-401A-9B4B-1133BD8B1F9C}" destId="{DDFF0890-095C-43C9-A55D-15A1811F088C}" srcOrd="10" destOrd="0" presId="urn:microsoft.com/office/officeart/2008/layout/VerticalCurvedList"/>
    <dgm:cxn modelId="{7779CF41-702B-477D-A7CB-E3B3405C8D05}" type="presParOf" srcId="{DDFF0890-095C-43C9-A55D-15A1811F088C}" destId="{77507805-DAFA-4109-967F-82D4949BA364}" srcOrd="0" destOrd="0" presId="urn:microsoft.com/office/officeart/2008/layout/VerticalCurvedList"/>
    <dgm:cxn modelId="{02285CC2-B22C-489B-A7EB-F37B7E10F7E4}" type="presParOf" srcId="{3D1E173A-756B-401A-9B4B-1133BD8B1F9C}" destId="{9B8410C3-D35E-460A-82A5-C12BE26242BB}" srcOrd="11" destOrd="0" presId="urn:microsoft.com/office/officeart/2008/layout/VerticalCurvedList"/>
    <dgm:cxn modelId="{A86ACE97-C93C-4902-B2D8-DA423199BA16}" type="presParOf" srcId="{3D1E173A-756B-401A-9B4B-1133BD8B1F9C}" destId="{3E3456C7-7B89-4582-96F2-A1E72F0F8630}" srcOrd="12" destOrd="0" presId="urn:microsoft.com/office/officeart/2008/layout/VerticalCurvedList"/>
    <dgm:cxn modelId="{68514CDF-F615-44F7-8A68-60C6A0307F92}" type="presParOf" srcId="{3E3456C7-7B89-4582-96F2-A1E72F0F8630}" destId="{1E6BCC08-8668-4DC7-A492-1D82A798D0C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38E1F-FB53-4D39-B900-08680EBC13A5}">
      <dsp:nvSpPr>
        <dsp:cNvPr id="0" name=""/>
        <dsp:cNvSpPr/>
      </dsp:nvSpPr>
      <dsp:spPr>
        <a:xfrm>
          <a:off x="-5697086" y="-872055"/>
          <a:ext cx="6782804" cy="6782804"/>
        </a:xfrm>
        <a:prstGeom prst="blockArc">
          <a:avLst>
            <a:gd name="adj1" fmla="val 18900000"/>
            <a:gd name="adj2" fmla="val 2700000"/>
            <a:gd name="adj3" fmla="val 318"/>
          </a:avLst>
        </a:pr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F4D5E6-7943-47C7-9BD5-670C0CBD9082}">
      <dsp:nvSpPr>
        <dsp:cNvPr id="0" name=""/>
        <dsp:cNvSpPr/>
      </dsp:nvSpPr>
      <dsp:spPr>
        <a:xfrm>
          <a:off x="404568" y="265337"/>
          <a:ext cx="5141475" cy="530473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1064" tIns="40640" rIns="40640" bIns="4064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 dirty="0"/>
            <a:t>Modelo de Atención Integral a Niñez y Adolescencia –MAINA-</a:t>
          </a:r>
        </a:p>
      </dsp:txBody>
      <dsp:txXfrm>
        <a:off x="404568" y="265337"/>
        <a:ext cx="5141475" cy="530473"/>
      </dsp:txXfrm>
    </dsp:sp>
    <dsp:sp modelId="{E5C45728-4B7C-41AD-89F9-128C1E330069}">
      <dsp:nvSpPr>
        <dsp:cNvPr id="0" name=""/>
        <dsp:cNvSpPr/>
      </dsp:nvSpPr>
      <dsp:spPr>
        <a:xfrm>
          <a:off x="237057" y="346191"/>
          <a:ext cx="335020" cy="36876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F0AA549-0B43-4E8B-BAEE-90C2C50DF029}">
      <dsp:nvSpPr>
        <dsp:cNvPr id="0" name=""/>
        <dsp:cNvSpPr/>
      </dsp:nvSpPr>
      <dsp:spPr>
        <a:xfrm>
          <a:off x="840918" y="1060947"/>
          <a:ext cx="4705124" cy="530473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8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8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8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1064" tIns="40640" rIns="40640" bIns="4064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 dirty="0"/>
            <a:t>Fortalecimiento y creación de Fiscalías de delitos contra el ambiente</a:t>
          </a:r>
        </a:p>
      </dsp:txBody>
      <dsp:txXfrm>
        <a:off x="840918" y="1060947"/>
        <a:ext cx="4705124" cy="530473"/>
      </dsp:txXfrm>
    </dsp:sp>
    <dsp:sp modelId="{AE35DFCC-54F9-414A-B302-C7C0EA4A054D}">
      <dsp:nvSpPr>
        <dsp:cNvPr id="0" name=""/>
        <dsp:cNvSpPr/>
      </dsp:nvSpPr>
      <dsp:spPr>
        <a:xfrm>
          <a:off x="673408" y="1141801"/>
          <a:ext cx="335020" cy="36876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0A998BE-AD66-4301-BE82-49A9CFCFE1E3}">
      <dsp:nvSpPr>
        <dsp:cNvPr id="0" name=""/>
        <dsp:cNvSpPr/>
      </dsp:nvSpPr>
      <dsp:spPr>
        <a:xfrm>
          <a:off x="1040451" y="1856557"/>
          <a:ext cx="4505591" cy="530473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6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16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6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1064" tIns="40640" rIns="40640" bIns="4064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 dirty="0"/>
            <a:t>Política de Persecución Penal con enfoque de género y pertinencia cultural</a:t>
          </a:r>
        </a:p>
      </dsp:txBody>
      <dsp:txXfrm>
        <a:off x="1040451" y="1856557"/>
        <a:ext cx="4505591" cy="530473"/>
      </dsp:txXfrm>
    </dsp:sp>
    <dsp:sp modelId="{CD4556B2-EB31-4EA2-B77D-E7840DAE4AB4}">
      <dsp:nvSpPr>
        <dsp:cNvPr id="0" name=""/>
        <dsp:cNvSpPr/>
      </dsp:nvSpPr>
      <dsp:spPr>
        <a:xfrm>
          <a:off x="872940" y="1937411"/>
          <a:ext cx="335020" cy="36876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037C8DA-0722-43EE-B495-27178E8A504A}">
      <dsp:nvSpPr>
        <dsp:cNvPr id="0" name=""/>
        <dsp:cNvSpPr/>
      </dsp:nvSpPr>
      <dsp:spPr>
        <a:xfrm>
          <a:off x="1040451" y="2651663"/>
          <a:ext cx="4505591" cy="530473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4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24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4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1064" tIns="40640" rIns="40640" bIns="4064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 dirty="0"/>
            <a:t>Firma de convenios interinstitucionales de coordinación en materia de niñez e interconexión de sistemas informáticos</a:t>
          </a:r>
        </a:p>
      </dsp:txBody>
      <dsp:txXfrm>
        <a:off x="1040451" y="2651663"/>
        <a:ext cx="4505591" cy="530473"/>
      </dsp:txXfrm>
    </dsp:sp>
    <dsp:sp modelId="{6D3884B8-6750-4E97-B566-9F16FB1C04D6}">
      <dsp:nvSpPr>
        <dsp:cNvPr id="0" name=""/>
        <dsp:cNvSpPr/>
      </dsp:nvSpPr>
      <dsp:spPr>
        <a:xfrm>
          <a:off x="883066" y="2759783"/>
          <a:ext cx="314769" cy="31423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96D150A-1AF4-4F9F-906C-A069A28447B9}">
      <dsp:nvSpPr>
        <dsp:cNvPr id="0" name=""/>
        <dsp:cNvSpPr/>
      </dsp:nvSpPr>
      <dsp:spPr>
        <a:xfrm>
          <a:off x="840918" y="3447272"/>
          <a:ext cx="4705124" cy="530473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2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32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2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1064" tIns="40640" rIns="40640" bIns="4064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 dirty="0"/>
            <a:t>Implementación de mecanismo de búsqueda de mujeres desaparecidas ALERTA ISABEL-CLAUDINA</a:t>
          </a:r>
        </a:p>
      </dsp:txBody>
      <dsp:txXfrm>
        <a:off x="840918" y="3447272"/>
        <a:ext cx="4705124" cy="530473"/>
      </dsp:txXfrm>
    </dsp:sp>
    <dsp:sp modelId="{77507805-DAFA-4109-967F-82D4949BA364}">
      <dsp:nvSpPr>
        <dsp:cNvPr id="0" name=""/>
        <dsp:cNvSpPr/>
      </dsp:nvSpPr>
      <dsp:spPr>
        <a:xfrm>
          <a:off x="682910" y="3551249"/>
          <a:ext cx="316016" cy="32252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B8410C3-D35E-460A-82A5-C12BE26242BB}">
      <dsp:nvSpPr>
        <dsp:cNvPr id="0" name=""/>
        <dsp:cNvSpPr/>
      </dsp:nvSpPr>
      <dsp:spPr>
        <a:xfrm>
          <a:off x="404568" y="4242882"/>
          <a:ext cx="5141475" cy="530473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1064" tIns="40640" rIns="40640" bIns="4064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 dirty="0"/>
            <a:t>Atención anual promedio de 413,000  denuncias, las cuales se relacionan con todos los ODS</a:t>
          </a:r>
        </a:p>
      </dsp:txBody>
      <dsp:txXfrm>
        <a:off x="404568" y="4242882"/>
        <a:ext cx="5141475" cy="530473"/>
      </dsp:txXfrm>
    </dsp:sp>
    <dsp:sp modelId="{1E6BCC08-8668-4DC7-A492-1D82A798D0C7}">
      <dsp:nvSpPr>
        <dsp:cNvPr id="0" name=""/>
        <dsp:cNvSpPr/>
      </dsp:nvSpPr>
      <dsp:spPr>
        <a:xfrm>
          <a:off x="73021" y="4176573"/>
          <a:ext cx="663092" cy="66309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8" name="7 Conector recto"/>
        <cdr:cNvSpPr/>
      </cdr:nvSpPr>
      <cdr:spPr>
        <a:xfrm xmlns:a="http://schemas.openxmlformats.org/drawingml/2006/main">
          <a:off x="-642910" y="-1285859"/>
          <a:ext cx="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E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0.00383</cdr:x>
      <cdr:y>0.88345</cdr:y>
    </cdr:from>
    <cdr:to>
      <cdr:x>0.95911</cdr:x>
      <cdr:y>0.9826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33371" y="3208163"/>
          <a:ext cx="8331083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s-GT" sz="1600" dirty="0"/>
            <a:t> </a:t>
          </a:r>
          <a:r>
            <a:rPr lang="es-GT" sz="1600" b="1" dirty="0"/>
            <a:t>AÑO        2020                          2021                          2022                          2023                           2024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0.87709</cdr:y>
    </cdr:from>
    <cdr:to>
      <cdr:x>1</cdr:x>
      <cdr:y>1</cdr:y>
    </cdr:to>
    <cdr:sp macro="" textlink="">
      <cdr:nvSpPr>
        <cdr:cNvPr id="2" name="2 CuadroTexto"/>
        <cdr:cNvSpPr txBox="1"/>
      </cdr:nvSpPr>
      <cdr:spPr>
        <a:xfrm xmlns:a="http://schemas.openxmlformats.org/drawingml/2006/main">
          <a:off x="-323528" y="4226570"/>
          <a:ext cx="8519984" cy="5922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l"/>
          <a:r>
            <a:rPr lang="es-GT" sz="2000" b="1" dirty="0">
              <a:ln>
                <a:noFill/>
              </a:ln>
              <a:latin typeface="Eras Bold ITC" panose="020B0907030504020204" pitchFamily="34" charset="0"/>
            </a:rPr>
            <a:t>Presupuesto</a:t>
          </a:r>
          <a:r>
            <a:rPr lang="es-GT" sz="2000" b="1" baseline="0" dirty="0">
              <a:ln>
                <a:noFill/>
              </a:ln>
              <a:latin typeface="Eras Bold ITC" panose="020B0907030504020204" pitchFamily="34" charset="0"/>
            </a:rPr>
            <a:t> solicitado 2020:</a:t>
          </a:r>
          <a:r>
            <a:rPr lang="es-GT" sz="2000" b="1" dirty="0">
              <a:ln>
                <a:noFill/>
              </a:ln>
              <a:latin typeface="Eras Bold ITC" panose="020B0907030504020204" pitchFamily="34" charset="0"/>
            </a:rPr>
            <a:t>    </a:t>
          </a:r>
          <a:r>
            <a:rPr lang="es-GT" sz="2000" b="1" baseline="0" dirty="0">
              <a:ln>
                <a:noFill/>
              </a:ln>
              <a:latin typeface="Eras Bold ITC" panose="020B0907030504020204" pitchFamily="34" charset="0"/>
            </a:rPr>
            <a:t>Q3,428.470,000.00</a:t>
          </a:r>
        </a:p>
        <a:p xmlns:a="http://schemas.openxmlformats.org/drawingml/2006/main">
          <a:pPr algn="l"/>
          <a:r>
            <a:rPr lang="es-GT" sz="1800" dirty="0">
              <a:latin typeface="Eras Bold ITC" panose="020B0907030504020204" pitchFamily="34" charset="0"/>
            </a:rPr>
            <a:t>Tres mil cuatrocientos veintiocho millones cuatrocientos setenta mil quetzales cero centavos.</a:t>
          </a:r>
          <a:endParaRPr lang="es-GT" sz="1800" dirty="0">
            <a:ln>
              <a:noFill/>
            </a:ln>
            <a:latin typeface="Eras Bold ITC" panose="020B0907030504020204" pitchFamily="34" charset="0"/>
          </a:endParaRPr>
        </a:p>
      </cdr:txBody>
    </cdr:sp>
  </cdr:relSizeAnchor>
  <cdr:relSizeAnchor xmlns:cdr="http://schemas.openxmlformats.org/drawingml/2006/chartDrawing">
    <cdr:from>
      <cdr:x>0.35291</cdr:x>
      <cdr:y>0.1192</cdr:y>
    </cdr:from>
    <cdr:to>
      <cdr:x>0.4499</cdr:x>
      <cdr:y>0.1192</cdr:y>
    </cdr:to>
    <cdr:cxnSp macro="">
      <cdr:nvCxnSpPr>
        <cdr:cNvPr id="4" name="Conector recto 3">
          <a:extLst xmlns:a="http://schemas.openxmlformats.org/drawingml/2006/main">
            <a:ext uri="{FF2B5EF4-FFF2-40B4-BE49-F238E27FC236}">
              <a16:creationId xmlns:a16="http://schemas.microsoft.com/office/drawing/2014/main" id="{343F8020-5160-B54C-82BD-CD589564E774}"/>
            </a:ext>
          </a:extLst>
        </cdr:cNvPr>
        <cdr:cNvCxnSpPr/>
      </cdr:nvCxnSpPr>
      <cdr:spPr>
        <a:xfrm xmlns:a="http://schemas.openxmlformats.org/drawingml/2006/main">
          <a:off x="2786591" y="513196"/>
          <a:ext cx="765810" cy="0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chemeClr val="tx1"/>
          </a:solidFill>
          <a:prstDash val="sysDash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0.34135</cdr:x>
      <cdr:y>0.11876</cdr:y>
    </cdr:from>
    <cdr:to>
      <cdr:x>0.35293</cdr:x>
      <cdr:y>0.15858</cdr:y>
    </cdr:to>
    <cdr:cxnSp macro="">
      <cdr:nvCxnSpPr>
        <cdr:cNvPr id="6" name="Conector recto 5">
          <a:extLst xmlns:a="http://schemas.openxmlformats.org/drawingml/2006/main">
            <a:ext uri="{FF2B5EF4-FFF2-40B4-BE49-F238E27FC236}">
              <a16:creationId xmlns:a16="http://schemas.microsoft.com/office/drawing/2014/main" id="{91F8907B-204D-4942-AEBB-6ECFD712287B}"/>
            </a:ext>
          </a:extLst>
        </cdr:cNvPr>
        <cdr:cNvCxnSpPr/>
      </cdr:nvCxnSpPr>
      <cdr:spPr>
        <a:xfrm xmlns:a="http://schemas.openxmlformats.org/drawingml/2006/main" flipH="1">
          <a:off x="2695318" y="511291"/>
          <a:ext cx="91440" cy="171450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chemeClr val="tx1"/>
          </a:solidFill>
          <a:prstDash val="sysDash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0.66768</cdr:x>
      <cdr:y>0.54286</cdr:y>
    </cdr:from>
    <cdr:to>
      <cdr:x>0.99413</cdr:x>
      <cdr:y>0.69229</cdr:y>
    </cdr:to>
    <cdr:sp macro="" textlink="">
      <cdr:nvSpPr>
        <cdr:cNvPr id="5" name="4 CuadroTexto"/>
        <cdr:cNvSpPr txBox="1"/>
      </cdr:nvSpPr>
      <cdr:spPr>
        <a:xfrm xmlns:a="http://schemas.openxmlformats.org/drawingml/2006/main">
          <a:off x="5688632" y="2736304"/>
          <a:ext cx="2781305" cy="7532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200" dirty="0"/>
            <a:t>GLOBALCORP, S.A. Q</a:t>
          </a:r>
          <a:r>
            <a:rPr lang="es-GT" sz="1200" dirty="0">
              <a:latin typeface="+mn-lt"/>
              <a:ea typeface="+mn-ea"/>
              <a:cs typeface="+mn-cs"/>
            </a:rPr>
            <a:t>107,716,183.37</a:t>
          </a:r>
          <a:endParaRPr lang="es-ES" sz="1200" dirty="0"/>
        </a:p>
        <a:p xmlns:a="http://schemas.openxmlformats.org/drawingml/2006/main">
          <a:r>
            <a:rPr lang="es-ES" sz="1200" dirty="0"/>
            <a:t>COPRECA, S.A.          Q 97,558,287.00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GT"/>
              <a:t>Protocolo para la Atención de Casos de Acoso Sexual en el Ámbito Laboral del Ministerio Público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BD070C-37CB-4441-960D-B80A168CD6D1}" type="datetimeFigureOut">
              <a:rPr lang="es-GT" smtClean="0"/>
              <a:pPr/>
              <a:t>18/06/2019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9BC07-9A28-429D-BB7E-7C6008110204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6983669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GT"/>
              <a:t>Protocolo para la Atención de Casos de Acoso Sexual en el Ámbito Laboral del Ministerio Público</a:t>
            </a:r>
            <a:endParaRPr lang="es-GT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777E3-8507-4E23-899E-801FDF45B324}" type="datetimeFigureOut">
              <a:rPr lang="es-GT" smtClean="0"/>
              <a:pPr/>
              <a:t>18/06/2019</a:t>
            </a:fld>
            <a:endParaRPr lang="es-GT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0743F-FA41-4F6A-89BE-6108BCA0DEDA}" type="slidenum">
              <a:rPr lang="es-GT" smtClean="0"/>
              <a:pPr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20175974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68B15-9789-7042-B8A5-FA69ACE861AE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193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68B15-9789-7042-B8A5-FA69ACE861AE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6616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1388" y="752475"/>
            <a:ext cx="5029200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220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1388" y="752475"/>
            <a:ext cx="5029200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576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GT"/>
              <a:t>Protocolo para la Atención de Casos de Acoso Sexual en el Ámbito Laboral del Ministerio Público</a:t>
            </a:r>
            <a:endParaRPr lang="es-GT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10743F-FA41-4F6A-89BE-6108BCA0DEDA}" type="slidenum">
              <a:rPr lang="es-GT" smtClean="0"/>
              <a:pPr/>
              <a:t>13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995531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9"/>
          <a:stretch/>
        </p:blipFill>
        <p:spPr>
          <a:xfrm>
            <a:off x="-54428" y="0"/>
            <a:ext cx="9198428" cy="687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00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108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05746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155727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0936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9033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9033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274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3034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1710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00896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4517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344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Relationship Id="rId9" Type="http://schemas.openxmlformats.org/officeDocument/2006/relationships/image" Target="../media/image1.jpe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83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6"/>
          <a:stretch/>
        </p:blipFill>
        <p:spPr>
          <a:xfrm>
            <a:off x="-11202" y="0"/>
            <a:ext cx="9155202" cy="6858001"/>
          </a:xfrm>
          <a:prstGeom prst="rect">
            <a:avLst/>
          </a:prstGeom>
        </p:spPr>
      </p:pic>
      <p:sp>
        <p:nvSpPr>
          <p:cNvPr id="7" name="Marcador de texto 2"/>
          <p:cNvSpPr txBox="1">
            <a:spLocks/>
          </p:cNvSpPr>
          <p:nvPr/>
        </p:nvSpPr>
        <p:spPr>
          <a:xfrm>
            <a:off x="2416642" y="5997388"/>
            <a:ext cx="4683405" cy="860612"/>
          </a:xfrm>
          <a:prstGeom prst="rect">
            <a:avLst/>
          </a:prstGeom>
        </p:spPr>
        <p:txBody>
          <a:bodyPr anchor="ctr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200" dirty="0">
                <a:solidFill>
                  <a:schemeClr val="bg1"/>
                </a:solidFill>
              </a:rPr>
              <a:t>Departamento</a:t>
            </a:r>
            <a:r>
              <a:rPr lang="es-ES_tradnl" sz="1200" baseline="0" dirty="0">
                <a:solidFill>
                  <a:schemeClr val="bg1"/>
                </a:solidFill>
              </a:rPr>
              <a:t> de Información y Prensa</a:t>
            </a:r>
            <a:endParaRPr lang="es-ES_tradnl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360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500" b="1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 /><Relationship Id="rId3" Type="http://schemas.openxmlformats.org/officeDocument/2006/relationships/image" Target="../media/image8.jpg" /><Relationship Id="rId7" Type="http://schemas.openxmlformats.org/officeDocument/2006/relationships/diagramLayout" Target="../diagrams/layout1.xml" /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2.xml" /><Relationship Id="rId6" Type="http://schemas.openxmlformats.org/officeDocument/2006/relationships/diagramData" Target="../diagrams/data1.xml" /><Relationship Id="rId5" Type="http://schemas.openxmlformats.org/officeDocument/2006/relationships/image" Target="../media/image10.jpg" /><Relationship Id="rId10" Type="http://schemas.microsoft.com/office/2007/relationships/diagramDrawing" Target="../diagrams/drawing1.xml" /><Relationship Id="rId4" Type="http://schemas.openxmlformats.org/officeDocument/2006/relationships/image" Target="../media/image9.jpg" /><Relationship Id="rId9" Type="http://schemas.openxmlformats.org/officeDocument/2006/relationships/diagramColors" Target="../diagrams/colors1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5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5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5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 /><Relationship Id="rId2" Type="http://schemas.openxmlformats.org/officeDocument/2006/relationships/chart" Target="../charts/chart1.xml" /><Relationship Id="rId1" Type="http://schemas.openxmlformats.org/officeDocument/2006/relationships/slideLayout" Target="../slideLayouts/slideLayout2.xml" /><Relationship Id="rId5" Type="http://schemas.openxmlformats.org/officeDocument/2006/relationships/chart" Target="../charts/chart4.xml" /><Relationship Id="rId4" Type="http://schemas.openxmlformats.org/officeDocument/2006/relationships/chart" Target="../charts/chart3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9408018" y="540426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3" t="18678" r="14443" b="18678"/>
          <a:stretch/>
        </p:blipFill>
        <p:spPr>
          <a:xfrm>
            <a:off x="3203849" y="404664"/>
            <a:ext cx="2448272" cy="1667825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785786" y="2428868"/>
            <a:ext cx="7488832" cy="1800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s-GT" sz="4400" dirty="0">
                <a:solidFill>
                  <a:schemeClr val="bg1"/>
                </a:solidFill>
                <a:latin typeface="Helvetica" pitchFamily="34" charset="0"/>
              </a:rPr>
              <a:t>PRESUPUESTO ABIERTO</a:t>
            </a:r>
          </a:p>
          <a:p>
            <a:r>
              <a:rPr lang="es-GT" sz="4400" dirty="0">
                <a:solidFill>
                  <a:schemeClr val="bg1"/>
                </a:solidFill>
                <a:latin typeface="Helvetica" pitchFamily="34" charset="0"/>
              </a:rPr>
              <a:t>ANTEPROYECTO PRESUPUESTO 2020-2023 </a:t>
            </a:r>
          </a:p>
        </p:txBody>
      </p:sp>
      <p:sp>
        <p:nvSpPr>
          <p:cNvPr id="9" name="CuadroTexto 3"/>
          <p:cNvSpPr txBox="1"/>
          <p:nvPr/>
        </p:nvSpPr>
        <p:spPr>
          <a:xfrm>
            <a:off x="6286512" y="5857892"/>
            <a:ext cx="2620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JUNIO 2019</a:t>
            </a:r>
          </a:p>
        </p:txBody>
      </p:sp>
    </p:spTree>
    <p:extLst>
      <p:ext uri="{BB962C8B-B14F-4D97-AF65-F5344CB8AC3E}">
        <p14:creationId xmlns:p14="http://schemas.microsoft.com/office/powerpoint/2010/main" val="44795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4 Imagen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15" y="2512547"/>
            <a:ext cx="1420368" cy="142036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296" y="2715061"/>
            <a:ext cx="1665561" cy="166556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1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587" y="1364185"/>
            <a:ext cx="1584176" cy="158417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" y="3700057"/>
            <a:ext cx="1528339" cy="152833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513627229"/>
              </p:ext>
            </p:extLst>
          </p:nvPr>
        </p:nvGraphicFramePr>
        <p:xfrm>
          <a:off x="3486008" y="790004"/>
          <a:ext cx="5616624" cy="503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555DC0C3-BCDA-48C0-A49A-2FF6F4CBFF48}"/>
              </a:ext>
            </a:extLst>
          </p:cNvPr>
          <p:cNvSpPr txBox="1">
            <a:spLocks/>
          </p:cNvSpPr>
          <p:nvPr/>
        </p:nvSpPr>
        <p:spPr>
          <a:xfrm>
            <a:off x="467544" y="139717"/>
            <a:ext cx="8229600" cy="650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s-GT" sz="2000" b="1" dirty="0">
                <a:solidFill>
                  <a:srgbClr val="0070C0"/>
                </a:solidFill>
                <a:latin typeface="Helvetica"/>
                <a:ea typeface="+mj-ea"/>
                <a:cs typeface="Helvetica"/>
              </a:rPr>
              <a:t>IV. Vinculación con la Política Pública para cumplimiento de los Objetivos de Desarrollo Sostenible</a:t>
            </a:r>
            <a:endParaRPr lang="en-US" sz="2000" b="1" dirty="0">
              <a:solidFill>
                <a:srgbClr val="0070C0"/>
              </a:solidFill>
              <a:latin typeface="Helvetica"/>
              <a:ea typeface="+mj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5874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71453" y="984140"/>
            <a:ext cx="18762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84"/>
            <a:r>
              <a:rPr lang="en-US" sz="1200">
                <a:solidFill>
                  <a:prstClr val="white"/>
                </a:solidFill>
                <a:latin typeface="Calibri Light" panose="020F0302020204030204" pitchFamily="34" charset="0"/>
              </a:rPr>
              <a:t>Simple Project Manager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5DC0C3-BCDA-48C0-A49A-2FF6F4CBF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369" y="418758"/>
            <a:ext cx="7494898" cy="3921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GT" sz="2000" dirty="0">
                <a:solidFill>
                  <a:srgbClr val="0070C0"/>
                </a:solidFill>
              </a:rPr>
              <a:t>V. Ejecución presupuestaria por programa </a:t>
            </a:r>
            <a:br>
              <a:rPr lang="es-GT" sz="2000" dirty="0">
                <a:solidFill>
                  <a:srgbClr val="0070C0"/>
                </a:solidFill>
              </a:rPr>
            </a:br>
            <a:r>
              <a:rPr lang="en-US" sz="2000" dirty="0">
                <a:solidFill>
                  <a:srgbClr val="0070C0"/>
                </a:solidFill>
              </a:rPr>
              <a:t> 2015-2019</a:t>
            </a:r>
            <a:br>
              <a:rPr lang="en-US" sz="2000" dirty="0">
                <a:solidFill>
                  <a:srgbClr val="0070C0"/>
                </a:solidFill>
              </a:rPr>
            </a:br>
            <a:r>
              <a:rPr lang="en-US" sz="2000" dirty="0">
                <a:solidFill>
                  <a:srgbClr val="0070C0"/>
                </a:solidFill>
              </a:rPr>
              <a:t>(millones de quetzales)</a:t>
            </a:r>
          </a:p>
        </p:txBody>
      </p:sp>
      <p:sp>
        <p:nvSpPr>
          <p:cNvPr id="7" name="AutoShape 2" descr="Resultado de imagen para construcciÃ³n de portal de datos abiertos"/>
          <p:cNvSpPr>
            <a:spLocks noChangeAspect="1" noChangeArrowheads="1"/>
          </p:cNvSpPr>
          <p:nvPr/>
        </p:nvSpPr>
        <p:spPr bwMode="auto">
          <a:xfrm>
            <a:off x="116713" y="748205"/>
            <a:ext cx="228660" cy="22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defTabSz="914484"/>
            <a:endParaRPr lang="es-GT">
              <a:solidFill>
                <a:prstClr val="black"/>
              </a:solidFill>
            </a:endParaRPr>
          </a:p>
        </p:txBody>
      </p:sp>
      <p:graphicFrame>
        <p:nvGraphicFramePr>
          <p:cNvPr id="22" name="2 Gráfico"/>
          <p:cNvGraphicFramePr/>
          <p:nvPr>
            <p:extLst>
              <p:ext uri="{D42A27DB-BD31-4B8C-83A1-F6EECF244321}">
                <p14:modId xmlns:p14="http://schemas.microsoft.com/office/powerpoint/2010/main" val="4008228173"/>
              </p:ext>
            </p:extLst>
          </p:nvPr>
        </p:nvGraphicFramePr>
        <p:xfrm>
          <a:off x="-318567" y="1031782"/>
          <a:ext cx="10009111" cy="3422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1 CuadroTexto"/>
          <p:cNvSpPr txBox="1"/>
          <p:nvPr/>
        </p:nvSpPr>
        <p:spPr>
          <a:xfrm>
            <a:off x="293138" y="4571533"/>
            <a:ext cx="8831656" cy="159346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b="1" dirty="0"/>
              <a:t>EJECUCIÓN PRESUPUESTARIA POR AÑO:</a:t>
            </a:r>
          </a:p>
          <a:p>
            <a:pPr algn="ctr"/>
            <a:r>
              <a:rPr lang="es-ES" sz="1600" dirty="0"/>
              <a:t>Año 2015: Q1,055,226,150.13   Un mil cincuenta y cinco millones</a:t>
            </a:r>
          </a:p>
          <a:p>
            <a:pPr algn="ctr"/>
            <a:r>
              <a:rPr lang="es-ES" sz="1600" dirty="0"/>
              <a:t> Año 2016: Q1,436,107,007.86 Un mil cuatrocientos treinta y seis millones</a:t>
            </a:r>
          </a:p>
          <a:p>
            <a:pPr algn="ctr"/>
            <a:r>
              <a:rPr lang="es-ES" sz="1600" dirty="0"/>
              <a:t>Año 2017: Q1,551,077,267.72  Un mil quinientos cincuenta y un millones</a:t>
            </a:r>
          </a:p>
          <a:p>
            <a:pPr algn="ctr"/>
            <a:r>
              <a:rPr lang="es-ES" sz="1600" dirty="0"/>
              <a:t>Año 2018: Q1,748,063,291.02 Un mil setecientos cuarenta y ocho millones</a:t>
            </a:r>
          </a:p>
          <a:p>
            <a:pPr algn="ctr"/>
            <a:r>
              <a:rPr lang="es-ES" sz="1600" b="1" u="sng" dirty="0"/>
              <a:t>Ejecución a diciembre del año 2019:  2,006,313,665.77 Dos mil seis millones </a:t>
            </a:r>
          </a:p>
        </p:txBody>
      </p:sp>
      <p:grpSp>
        <p:nvGrpSpPr>
          <p:cNvPr id="3" name="Agrupar 3"/>
          <p:cNvGrpSpPr/>
          <p:nvPr/>
        </p:nvGrpSpPr>
        <p:grpSpPr>
          <a:xfrm>
            <a:off x="1109596" y="4121252"/>
            <a:ext cx="7748056" cy="584775"/>
            <a:chOff x="4206861" y="5373214"/>
            <a:chExt cx="4319137" cy="235991"/>
          </a:xfrm>
        </p:grpSpPr>
        <p:cxnSp>
          <p:nvCxnSpPr>
            <p:cNvPr id="17" name="Conector recto 16"/>
            <p:cNvCxnSpPr/>
            <p:nvPr/>
          </p:nvCxnSpPr>
          <p:spPr>
            <a:xfrm>
              <a:off x="4206861" y="5373216"/>
              <a:ext cx="3154153" cy="1061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uadroTexto 17"/>
            <p:cNvSpPr txBox="1"/>
            <p:nvPr/>
          </p:nvSpPr>
          <p:spPr>
            <a:xfrm>
              <a:off x="5538220" y="5382801"/>
              <a:ext cx="662294" cy="136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84"/>
              <a:r>
                <a:rPr lang="es-ES" sz="1600" b="1" dirty="0">
                  <a:solidFill>
                    <a:prstClr val="black"/>
                  </a:solidFill>
                </a:rPr>
                <a:t>Devengado </a:t>
              </a:r>
            </a:p>
          </p:txBody>
        </p:sp>
        <p:cxnSp>
          <p:nvCxnSpPr>
            <p:cNvPr id="20" name="Conector recto 19"/>
            <p:cNvCxnSpPr/>
            <p:nvPr/>
          </p:nvCxnSpPr>
          <p:spPr>
            <a:xfrm>
              <a:off x="7606580" y="5373216"/>
              <a:ext cx="919418" cy="1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CuadroTexto 20"/>
            <p:cNvSpPr txBox="1"/>
            <p:nvPr/>
          </p:nvSpPr>
          <p:spPr>
            <a:xfrm>
              <a:off x="7712445" y="5373214"/>
              <a:ext cx="688243" cy="23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84"/>
              <a:r>
                <a:rPr lang="es-ES" sz="1600" b="1" dirty="0">
                  <a:solidFill>
                    <a:prstClr val="black"/>
                  </a:solidFill>
                </a:rPr>
                <a:t>  Ejecución a</a:t>
              </a:r>
            </a:p>
            <a:p>
              <a:pPr defTabSz="914484"/>
              <a:r>
                <a:rPr lang="es-ES" sz="1600" b="1" dirty="0">
                  <a:solidFill>
                    <a:prstClr val="black"/>
                  </a:solidFill>
                </a:rPr>
                <a:t> diciembre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549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71453" y="984140"/>
            <a:ext cx="18762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84"/>
            <a:r>
              <a:rPr lang="en-US" sz="1200">
                <a:solidFill>
                  <a:prstClr val="white"/>
                </a:solidFill>
                <a:latin typeface="Calibri Light" panose="020F0302020204030204" pitchFamily="34" charset="0"/>
              </a:rPr>
              <a:t>Simple Project Manager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5DC0C3-BCDA-48C0-A49A-2FF6F4CBF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369" y="418758"/>
            <a:ext cx="7494898" cy="3921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GT" sz="2000" dirty="0">
                <a:solidFill>
                  <a:srgbClr val="0070C0"/>
                </a:solidFill>
              </a:rPr>
              <a:t>V. Proyección presupuestaria por programa </a:t>
            </a:r>
            <a:br>
              <a:rPr lang="es-GT" sz="2000" dirty="0">
                <a:solidFill>
                  <a:srgbClr val="0070C0"/>
                </a:solidFill>
              </a:rPr>
            </a:br>
            <a:r>
              <a:rPr lang="en-US" sz="2000" dirty="0">
                <a:solidFill>
                  <a:srgbClr val="0070C0"/>
                </a:solidFill>
              </a:rPr>
              <a:t> Quinquenio 2020-2024</a:t>
            </a:r>
            <a:br>
              <a:rPr lang="en-US" sz="2000" dirty="0">
                <a:solidFill>
                  <a:srgbClr val="0070C0"/>
                </a:solidFill>
              </a:rPr>
            </a:br>
            <a:r>
              <a:rPr lang="en-US" sz="1600" dirty="0">
                <a:solidFill>
                  <a:srgbClr val="0070C0"/>
                </a:solidFill>
              </a:rPr>
              <a:t>(Millones de quetzales)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7" name="AutoShape 2" descr="Resultado de imagen para construcciÃ³n de portal de datos abiertos"/>
          <p:cNvSpPr>
            <a:spLocks noChangeAspect="1" noChangeArrowheads="1"/>
          </p:cNvSpPr>
          <p:nvPr/>
        </p:nvSpPr>
        <p:spPr bwMode="auto">
          <a:xfrm>
            <a:off x="116713" y="748205"/>
            <a:ext cx="228660" cy="22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defTabSz="914484"/>
            <a:endParaRPr lang="es-GT">
              <a:solidFill>
                <a:prstClr val="black"/>
              </a:solidFill>
            </a:endParaRPr>
          </a:p>
        </p:txBody>
      </p:sp>
      <p:graphicFrame>
        <p:nvGraphicFramePr>
          <p:cNvPr id="23" name="2 Gráfico"/>
          <p:cNvGraphicFramePr/>
          <p:nvPr>
            <p:extLst>
              <p:ext uri="{D42A27DB-BD31-4B8C-83A1-F6EECF244321}">
                <p14:modId xmlns:p14="http://schemas.microsoft.com/office/powerpoint/2010/main" val="2089348027"/>
              </p:ext>
            </p:extLst>
          </p:nvPr>
        </p:nvGraphicFramePr>
        <p:xfrm>
          <a:off x="312002" y="940917"/>
          <a:ext cx="8721027" cy="3631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1 CuadroTexto"/>
          <p:cNvSpPr txBox="1"/>
          <p:nvPr/>
        </p:nvSpPr>
        <p:spPr>
          <a:xfrm>
            <a:off x="345373" y="4509120"/>
            <a:ext cx="8798627" cy="1584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b="1" dirty="0"/>
              <a:t>PRESUPUESTO  SOLICITADO EN EL QUINQUENIO 2020-2024:</a:t>
            </a:r>
          </a:p>
          <a:p>
            <a:pPr algn="ctr"/>
            <a:r>
              <a:rPr lang="es-ES" sz="1600" dirty="0"/>
              <a:t>Año 2020: Q3,428,470,000.00   Tres mil cuatrocientos veintiocho millones </a:t>
            </a:r>
          </a:p>
          <a:p>
            <a:pPr algn="ctr"/>
            <a:r>
              <a:rPr lang="es-ES" sz="1600" dirty="0"/>
              <a:t>Año 2021: Q 3,545,510,000.00 Tres mil quinientos cuarenta y cinco millones</a:t>
            </a:r>
          </a:p>
          <a:p>
            <a:pPr algn="ctr"/>
            <a:r>
              <a:rPr lang="es-ES" sz="1600" dirty="0"/>
              <a:t>Año 2022: Q3,900,070,000.00   Tres mil novecientos millones</a:t>
            </a:r>
          </a:p>
          <a:p>
            <a:pPr algn="ctr"/>
            <a:r>
              <a:rPr lang="es-ES" sz="1600" dirty="0"/>
              <a:t>Año 2023: Q 4,290,070,000.00 Cuatro mil doscientos noventa millones</a:t>
            </a:r>
          </a:p>
          <a:p>
            <a:pPr algn="ctr"/>
            <a:r>
              <a:rPr lang="es-ES" sz="1600" dirty="0"/>
              <a:t>Año 2024: 4,719,070,000.00 Cuatro mil setecientos diecinueve millones</a:t>
            </a:r>
          </a:p>
        </p:txBody>
      </p:sp>
    </p:spTree>
    <p:extLst>
      <p:ext uri="{BB962C8B-B14F-4D97-AF65-F5344CB8AC3E}">
        <p14:creationId xmlns:p14="http://schemas.microsoft.com/office/powerpoint/2010/main" val="239777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1 Gráfico"/>
          <p:cNvGraphicFramePr/>
          <p:nvPr>
            <p:extLst>
              <p:ext uri="{D42A27DB-BD31-4B8C-83A1-F6EECF244321}">
                <p14:modId xmlns:p14="http://schemas.microsoft.com/office/powerpoint/2010/main" val="235014875"/>
              </p:ext>
            </p:extLst>
          </p:nvPr>
        </p:nvGraphicFramePr>
        <p:xfrm>
          <a:off x="323528" y="908720"/>
          <a:ext cx="851998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s-GT" sz="2000" dirty="0">
                <a:solidFill>
                  <a:srgbClr val="002060"/>
                </a:solidFill>
                <a:latin typeface="Eras Bold ITC" panose="020B0907030504020204" pitchFamily="34" charset="0"/>
              </a:rPr>
              <a:t>PRESUPUESTO SOLICITADO EJERCICIO FISCAL 2020 </a:t>
            </a:r>
            <a:br>
              <a:rPr lang="es-GT" sz="2000" dirty="0">
                <a:solidFill>
                  <a:srgbClr val="002060"/>
                </a:solidFill>
                <a:latin typeface="Eras Bold ITC" panose="020B0907030504020204" pitchFamily="34" charset="0"/>
              </a:rPr>
            </a:br>
            <a:r>
              <a:rPr lang="es-GT" sz="2000" dirty="0">
                <a:solidFill>
                  <a:srgbClr val="002060"/>
                </a:solidFill>
                <a:latin typeface="Eras Bold ITC" panose="020B0907030504020204" pitchFamily="34" charset="0"/>
              </a:rPr>
              <a:t>(EN MILLONES DE QUETZALES)</a:t>
            </a:r>
          </a:p>
        </p:txBody>
      </p:sp>
    </p:spTree>
    <p:extLst>
      <p:ext uri="{BB962C8B-B14F-4D97-AF65-F5344CB8AC3E}">
        <p14:creationId xmlns:p14="http://schemas.microsoft.com/office/powerpoint/2010/main" val="287027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300192" y="6237312"/>
            <a:ext cx="2133601" cy="365125"/>
          </a:xfrm>
          <a:prstGeom prst="rect">
            <a:avLst/>
          </a:prstGeom>
        </p:spPr>
        <p:txBody>
          <a:bodyPr/>
          <a:lstStyle/>
          <a:p>
            <a:fld id="{9F2F5E10-5301-4EE6-90D2-A6C4A3F62BED}" type="slidenum">
              <a:rPr lang="en-US" sz="2400" b="1" smtClean="0">
                <a:solidFill>
                  <a:schemeClr val="bg1"/>
                </a:solidFill>
              </a:rPr>
              <a:pPr/>
              <a:t>2</a:t>
            </a:fld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3 Marcador de contenido"/>
          <p:cNvSpPr>
            <a:spLocks noGrp="1"/>
          </p:cNvSpPr>
          <p:nvPr>
            <p:ph idx="1"/>
          </p:nvPr>
        </p:nvSpPr>
        <p:spPr>
          <a:xfrm>
            <a:off x="0" y="1274263"/>
            <a:ext cx="8875501" cy="1487016"/>
          </a:xfrm>
        </p:spPr>
        <p:txBody>
          <a:bodyPr>
            <a:normAutofit lnSpcReduction="10000"/>
          </a:bodyPr>
          <a:lstStyle/>
          <a:p>
            <a:pPr marL="400050" lvl="1" indent="0" algn="just">
              <a:buNone/>
            </a:pP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La Constitución Política de la República de Guatemala en su artículo 251 establece: </a:t>
            </a:r>
            <a:r>
              <a:rPr lang="es-ES_tradnl" i="1" dirty="0">
                <a:latin typeface="Arial" panose="020B0604020202020204" pitchFamily="34" charset="0"/>
                <a:cs typeface="Arial" panose="020B0604020202020204" pitchFamily="34" charset="0"/>
              </a:rPr>
              <a:t>“E</a:t>
            </a:r>
            <a:r>
              <a:rPr lang="es-ES" i="1" dirty="0">
                <a:latin typeface="Arial" panose="020B0604020202020204" pitchFamily="34" charset="0"/>
                <a:cs typeface="Arial" panose="020B0604020202020204" pitchFamily="34" charset="0"/>
              </a:rPr>
              <a:t>l Ministerio Público es una institución auxiliar de la administración pública y de los tribunales con funciones autónomas, cuyos fines principales son velar por el estricto cumplimiento de las leyes del país.”</a:t>
            </a:r>
            <a:endParaRPr lang="es-ES_tradnl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 algn="just">
              <a:buNone/>
            </a:pPr>
            <a:endParaRPr lang="es-ES_tradnl" dirty="0">
              <a:solidFill>
                <a:schemeClr val="tx2">
                  <a:lumMod val="75000"/>
                </a:schemeClr>
              </a:solidFill>
              <a:latin typeface="Eras Light ITC" panose="020B04020305040208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698245" y="498359"/>
            <a:ext cx="32239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0050" lvl="1" indent="0" algn="ctr">
              <a:buNone/>
            </a:pPr>
            <a:r>
              <a:rPr lang="es-ES_tradnl" sz="3200" b="1" dirty="0">
                <a:solidFill>
                  <a:schemeClr val="tx2">
                    <a:lumMod val="75000"/>
                  </a:schemeClr>
                </a:solidFill>
                <a:latin typeface="Eras Bold ITC" panose="020B0907030504020204" pitchFamily="34" charset="0"/>
              </a:rPr>
              <a:t>BASE LEGAL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275669" y="3471753"/>
            <a:ext cx="453610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0" algn="just">
              <a:buNone/>
            </a:pP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Su organización y funcionamiento se rigen por la “Ley Orgánica del Ministerio Público” Decreto 40-94 y sus reformas en el Decreto 18-2016. </a:t>
            </a:r>
            <a:endParaRPr lang="es-G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420" y="2651214"/>
            <a:ext cx="2937249" cy="327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" y="872852"/>
            <a:ext cx="9143999" cy="8201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s-GT" sz="3600" dirty="0">
                <a:solidFill>
                  <a:schemeClr val="tx2">
                    <a:lumMod val="50000"/>
                  </a:schemeClr>
                </a:solidFill>
                <a:latin typeface="Eras Bold ITC" panose="020B0907030504020204" pitchFamily="34" charset="0"/>
              </a:rPr>
              <a:t>MISIÓN</a:t>
            </a:r>
            <a:endParaRPr lang="es-ES_tradnl" sz="3600" dirty="0">
              <a:solidFill>
                <a:schemeClr val="tx2">
                  <a:lumMod val="50000"/>
                </a:schemeClr>
              </a:solidFill>
              <a:latin typeface="Eras Bold ITC" panose="020B0907030504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259632" y="1692976"/>
            <a:ext cx="65597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GT" sz="2400" dirty="0">
                <a:latin typeface="Arial" panose="020B0604020202020204" pitchFamily="34" charset="0"/>
                <a:cs typeface="Arial" panose="020B0604020202020204" pitchFamily="34" charset="0"/>
              </a:rPr>
              <a:t>Somos una institución con funciones autónomas, que promueve la persecución penal, dirige e investiga los delitos de acción pública, actuando y velando por el estricto cumplimiento de las leyes, con responsabilidad, ética, objetividad e imparcialidad, a fin de coadyuvar a la aplicación de una justicia pronta y cumplida.</a:t>
            </a:r>
          </a:p>
        </p:txBody>
      </p:sp>
      <p:sp>
        <p:nvSpPr>
          <p:cNvPr id="5" name="Marcador de número de diapositiva 3"/>
          <p:cNvSpPr txBox="1">
            <a:spLocks/>
          </p:cNvSpPr>
          <p:nvPr/>
        </p:nvSpPr>
        <p:spPr>
          <a:xfrm>
            <a:off x="6300192" y="6237312"/>
            <a:ext cx="2133601" cy="365125"/>
          </a:xfrm>
          <a:prstGeom prst="rect">
            <a:avLst/>
          </a:prstGeom>
        </p:spPr>
        <p:txBody>
          <a:bodyPr/>
          <a:lstStyle>
            <a:defPPr>
              <a:defRPr lang="es-G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0866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1196412" y="1907965"/>
            <a:ext cx="69050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Ser una institución con altos estándares de calidad continua en la gestión de casos, con equidad de género, pertinencia étnica y etaria,  alto grado de sensibilidad humana y enfoque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victimológico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, que contribuya a la aplicación de una justicia pronta y cumplida, en el combate directo contra la delincuencia, la corrupción e impunidad. </a:t>
            </a:r>
            <a:endParaRPr lang="es-G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1" y="1087841"/>
            <a:ext cx="9143999" cy="8201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s-GT" sz="3600" dirty="0">
                <a:solidFill>
                  <a:schemeClr val="tx2">
                    <a:lumMod val="50000"/>
                  </a:schemeClr>
                </a:solidFill>
                <a:latin typeface="Eras Bold ITC" panose="020B0907030504020204" pitchFamily="34" charset="0"/>
              </a:rPr>
              <a:t>VISIÓN</a:t>
            </a:r>
            <a:endParaRPr lang="es-ES_tradnl" sz="3600" dirty="0">
              <a:solidFill>
                <a:schemeClr val="tx2">
                  <a:lumMod val="50000"/>
                </a:schemeClr>
              </a:solidFill>
              <a:latin typeface="Eras Bold ITC" panose="020B0907030504020204" pitchFamily="34" charset="0"/>
            </a:endParaRPr>
          </a:p>
        </p:txBody>
      </p:sp>
      <p:sp>
        <p:nvSpPr>
          <p:cNvPr id="4" name="Marcador de número de diapositiva 3"/>
          <p:cNvSpPr txBox="1">
            <a:spLocks/>
          </p:cNvSpPr>
          <p:nvPr/>
        </p:nvSpPr>
        <p:spPr>
          <a:xfrm>
            <a:off x="6300192" y="6237312"/>
            <a:ext cx="2133601" cy="365125"/>
          </a:xfrm>
          <a:prstGeom prst="rect">
            <a:avLst/>
          </a:prstGeom>
        </p:spPr>
        <p:txBody>
          <a:bodyPr/>
          <a:lstStyle>
            <a:defPPr>
              <a:defRPr lang="es-G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838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98"/>
          <a:stretch/>
        </p:blipFill>
        <p:spPr>
          <a:xfrm>
            <a:off x="-661774" y="931654"/>
            <a:ext cx="10572270" cy="416655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664235" y="355509"/>
            <a:ext cx="7746521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algn="ctr">
              <a:spcBef>
                <a:spcPct val="0"/>
              </a:spcBef>
              <a:buNone/>
              <a:defRPr sz="3600" b="1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+mj-ea"/>
                <a:cs typeface="Helvetica"/>
              </a:defRPr>
            </a:lvl1pPr>
          </a:lstStyle>
          <a:p>
            <a:r>
              <a:rPr lang="es-GT" sz="3200" dirty="0">
                <a:latin typeface="Eras Bold ITC" panose="020B0907030504020204" pitchFamily="34" charset="0"/>
              </a:rPr>
              <a:t>EJES ESTRATÉGICOS</a:t>
            </a:r>
          </a:p>
        </p:txBody>
      </p:sp>
    </p:spTree>
    <p:extLst>
      <p:ext uri="{BB962C8B-B14F-4D97-AF65-F5344CB8AC3E}">
        <p14:creationId xmlns:p14="http://schemas.microsoft.com/office/powerpoint/2010/main" val="263151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09"/>
          <a:stretch/>
        </p:blipFill>
        <p:spPr>
          <a:xfrm>
            <a:off x="-635122" y="1272335"/>
            <a:ext cx="10545283" cy="395952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64235" y="355509"/>
            <a:ext cx="7746521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algn="ctr">
              <a:spcBef>
                <a:spcPct val="0"/>
              </a:spcBef>
              <a:buNone/>
              <a:defRPr sz="3200" b="1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+mj-ea"/>
                <a:cs typeface="Helvetica"/>
              </a:defRPr>
            </a:lvl1pPr>
          </a:lstStyle>
          <a:p>
            <a:r>
              <a:rPr lang="es-GT" dirty="0">
                <a:latin typeface="Eras Bold ITC" panose="020B0907030504020204" pitchFamily="34" charset="0"/>
              </a:rPr>
              <a:t>EJES ESTRATÉGICOS</a:t>
            </a:r>
          </a:p>
        </p:txBody>
      </p:sp>
    </p:spTree>
    <p:extLst>
      <p:ext uri="{BB962C8B-B14F-4D97-AF65-F5344CB8AC3E}">
        <p14:creationId xmlns:p14="http://schemas.microsoft.com/office/powerpoint/2010/main" val="20875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783695"/>
          </a:xfrm>
        </p:spPr>
        <p:txBody>
          <a:bodyPr>
            <a:normAutofit/>
          </a:bodyPr>
          <a:lstStyle/>
          <a:p>
            <a:r>
              <a:rPr lang="es-GT" sz="2800" dirty="0">
                <a:solidFill>
                  <a:srgbClr val="0070C0"/>
                </a:solidFill>
              </a:rPr>
              <a:t>I. Catálogo de Bienes y Servicios prestados</a:t>
            </a:r>
          </a:p>
        </p:txBody>
      </p:sp>
      <p:sp>
        <p:nvSpPr>
          <p:cNvPr id="6" name="5 Hexágono"/>
          <p:cNvSpPr/>
          <p:nvPr/>
        </p:nvSpPr>
        <p:spPr>
          <a:xfrm>
            <a:off x="3043555" y="1092992"/>
            <a:ext cx="1600452" cy="1531678"/>
          </a:xfrm>
          <a:prstGeom prst="hexag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400" dirty="0"/>
              <a:t>Denuncias atendidas</a:t>
            </a:r>
          </a:p>
        </p:txBody>
      </p:sp>
      <p:sp>
        <p:nvSpPr>
          <p:cNvPr id="7" name="6 Hexágono"/>
          <p:cNvSpPr/>
          <p:nvPr/>
        </p:nvSpPr>
        <p:spPr>
          <a:xfrm>
            <a:off x="3029124" y="2710129"/>
            <a:ext cx="1614883" cy="1531678"/>
          </a:xfrm>
          <a:prstGeom prst="hexag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400" dirty="0"/>
              <a:t>Denuncias resueltas con salidas alternas</a:t>
            </a:r>
          </a:p>
        </p:txBody>
      </p:sp>
      <p:sp>
        <p:nvSpPr>
          <p:cNvPr id="9" name="8 Hexágono"/>
          <p:cNvSpPr/>
          <p:nvPr/>
        </p:nvSpPr>
        <p:spPr>
          <a:xfrm>
            <a:off x="1475656" y="1880390"/>
            <a:ext cx="1830367" cy="1531678"/>
          </a:xfrm>
          <a:prstGeom prst="hexag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200" dirty="0"/>
              <a:t>Investigaciones realizadas</a:t>
            </a:r>
          </a:p>
        </p:txBody>
      </p:sp>
      <p:sp>
        <p:nvSpPr>
          <p:cNvPr id="10" name="9 Hexágono"/>
          <p:cNvSpPr/>
          <p:nvPr/>
        </p:nvSpPr>
        <p:spPr>
          <a:xfrm>
            <a:off x="3038843" y="4318804"/>
            <a:ext cx="1605163" cy="1531678"/>
          </a:xfrm>
          <a:prstGeom prst="hexag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400" dirty="0"/>
              <a:t>Personas atendidas</a:t>
            </a:r>
          </a:p>
        </p:txBody>
      </p:sp>
      <p:sp>
        <p:nvSpPr>
          <p:cNvPr id="11" name="10 Hexágono"/>
          <p:cNvSpPr/>
          <p:nvPr/>
        </p:nvSpPr>
        <p:spPr>
          <a:xfrm>
            <a:off x="274730" y="2716266"/>
            <a:ext cx="1498602" cy="1531678"/>
          </a:xfrm>
          <a:prstGeom prst="hexag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400" dirty="0"/>
              <a:t>Testigos protegidos</a:t>
            </a:r>
          </a:p>
        </p:txBody>
      </p:sp>
      <p:sp>
        <p:nvSpPr>
          <p:cNvPr id="12" name="11 Hexágono"/>
          <p:cNvSpPr/>
          <p:nvPr/>
        </p:nvSpPr>
        <p:spPr>
          <a:xfrm>
            <a:off x="1475656" y="3514464"/>
            <a:ext cx="1830367" cy="1531678"/>
          </a:xfrm>
          <a:prstGeom prst="hexag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200" dirty="0"/>
              <a:t>Personas con sentencia condenatoria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5214942" y="1214422"/>
            <a:ext cx="347980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GT" sz="2000" b="1" dirty="0">
                <a:solidFill>
                  <a:srgbClr val="002060"/>
                </a:solidFill>
              </a:rPr>
              <a:t>Principales servicios prestados</a:t>
            </a:r>
          </a:p>
          <a:p>
            <a:pPr marL="177800" indent="-177800" algn="just">
              <a:buFont typeface="Wingdings" pitchFamily="2" charset="2"/>
              <a:buChar char="ü"/>
            </a:pPr>
            <a:r>
              <a:rPr lang="es-GT" sz="2000" dirty="0">
                <a:solidFill>
                  <a:srgbClr val="002060"/>
                </a:solidFill>
              </a:rPr>
              <a:t>A finales de 2019 se brindará atención en 181 municipios, equivalente al 53% de los municipios del país</a:t>
            </a:r>
          </a:p>
          <a:p>
            <a:pPr marL="177800" indent="-177800" algn="just">
              <a:buFont typeface="Wingdings" pitchFamily="2" charset="2"/>
              <a:buChar char="ü"/>
            </a:pPr>
            <a:r>
              <a:rPr lang="es-GT" sz="2000" dirty="0">
                <a:solidFill>
                  <a:srgbClr val="002060"/>
                </a:solidFill>
              </a:rPr>
              <a:t>Población beneficiada con atención de denuncias se estima 402,885 para 2019</a:t>
            </a:r>
          </a:p>
          <a:p>
            <a:pPr marL="177800" indent="-177800" algn="just">
              <a:buFont typeface="Wingdings" pitchFamily="2" charset="2"/>
              <a:buChar char="ü"/>
            </a:pPr>
            <a:r>
              <a:rPr lang="es-GT" sz="2000" dirty="0">
                <a:solidFill>
                  <a:srgbClr val="002060"/>
                </a:solidFill>
              </a:rPr>
              <a:t>Atención integral a víctimas de delitos 79,038</a:t>
            </a:r>
          </a:p>
          <a:p>
            <a:pPr marL="177800" indent="-177800" algn="just">
              <a:buFont typeface="Wingdings" pitchFamily="2" charset="2"/>
              <a:buChar char="ü"/>
            </a:pPr>
            <a:r>
              <a:rPr lang="es-GT" sz="2000" dirty="0">
                <a:solidFill>
                  <a:srgbClr val="002060"/>
                </a:solidFill>
              </a:rPr>
              <a:t>Resolución de 29,919 casos a través de salidas alternas</a:t>
            </a:r>
          </a:p>
          <a:p>
            <a:pPr marL="177800" indent="-177800" algn="just">
              <a:buFont typeface="Wingdings" pitchFamily="2" charset="2"/>
              <a:buChar char="ü"/>
            </a:pPr>
            <a:r>
              <a:rPr lang="es-GT" sz="2000" dirty="0">
                <a:solidFill>
                  <a:srgbClr val="002060"/>
                </a:solidFill>
              </a:rPr>
              <a:t>Presentación de 19,458 acusaciones</a:t>
            </a:r>
          </a:p>
          <a:p>
            <a:pPr marL="177800" indent="-177800" algn="just">
              <a:buFont typeface="Wingdings" pitchFamily="2" charset="2"/>
              <a:buChar char="ü"/>
            </a:pPr>
            <a:endParaRPr lang="es-GT" sz="2000" dirty="0">
              <a:solidFill>
                <a:srgbClr val="002060"/>
              </a:solidFill>
            </a:endParaRPr>
          </a:p>
          <a:p>
            <a:pPr algn="just"/>
            <a:endParaRPr lang="es-GT" sz="2000" dirty="0">
              <a:solidFill>
                <a:srgbClr val="002060"/>
              </a:solidFill>
            </a:endParaRPr>
          </a:p>
        </p:txBody>
      </p:sp>
      <p:cxnSp>
        <p:nvCxnSpPr>
          <p:cNvPr id="15" name="14 Conector recto"/>
          <p:cNvCxnSpPr/>
          <p:nvPr/>
        </p:nvCxnSpPr>
        <p:spPr>
          <a:xfrm rot="5400000">
            <a:off x="2802465" y="3361267"/>
            <a:ext cx="438573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1432"/>
            <a:ext cx="8229600" cy="783695"/>
          </a:xfrm>
        </p:spPr>
        <p:txBody>
          <a:bodyPr>
            <a:normAutofit/>
          </a:bodyPr>
          <a:lstStyle/>
          <a:p>
            <a:r>
              <a:rPr lang="es-GT" sz="2800" dirty="0">
                <a:solidFill>
                  <a:srgbClr val="0070C0"/>
                </a:solidFill>
              </a:rPr>
              <a:t>II. Cantidad de Bienes y Servicios prestados</a:t>
            </a:r>
          </a:p>
        </p:txBody>
      </p:sp>
      <p:graphicFrame>
        <p:nvGraphicFramePr>
          <p:cNvPr id="15" name="5 Gráfico"/>
          <p:cNvGraphicFramePr/>
          <p:nvPr>
            <p:extLst>
              <p:ext uri="{D42A27DB-BD31-4B8C-83A1-F6EECF244321}">
                <p14:modId xmlns:p14="http://schemas.microsoft.com/office/powerpoint/2010/main" val="3445746740"/>
              </p:ext>
            </p:extLst>
          </p:nvPr>
        </p:nvGraphicFramePr>
        <p:xfrm>
          <a:off x="2915816" y="689643"/>
          <a:ext cx="3024336" cy="2256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994195"/>
              </p:ext>
            </p:extLst>
          </p:nvPr>
        </p:nvGraphicFramePr>
        <p:xfrm>
          <a:off x="107504" y="3142306"/>
          <a:ext cx="3024336" cy="2374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4367811"/>
              </p:ext>
            </p:extLst>
          </p:nvPr>
        </p:nvGraphicFramePr>
        <p:xfrm>
          <a:off x="3059832" y="2996350"/>
          <a:ext cx="2952328" cy="2510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7103970"/>
              </p:ext>
            </p:extLst>
          </p:nvPr>
        </p:nvGraphicFramePr>
        <p:xfrm>
          <a:off x="107504" y="692696"/>
          <a:ext cx="2880320" cy="2088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5911032" y="4797152"/>
            <a:ext cx="305244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1400" b="1" dirty="0"/>
              <a:t>Incremento en 2018 de 200 acusaciones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5911032" y="2772974"/>
            <a:ext cx="3052446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1400" b="1" dirty="0"/>
              <a:t>Incremento de 8,230 personas atendidas </a:t>
            </a:r>
            <a:r>
              <a:rPr lang="es-GT" sz="1400" dirty="0"/>
              <a:t>equivalente a un incremento del 15% entre año 2018 y año 2017</a:t>
            </a:r>
            <a:endParaRPr lang="es-GT" sz="1400" b="1" dirty="0"/>
          </a:p>
        </p:txBody>
      </p:sp>
      <p:sp>
        <p:nvSpPr>
          <p:cNvPr id="22" name="CuadroTexto 21"/>
          <p:cNvSpPr txBox="1"/>
          <p:nvPr/>
        </p:nvSpPr>
        <p:spPr>
          <a:xfrm>
            <a:off x="5911032" y="3789040"/>
            <a:ext cx="3068638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1400" dirty="0"/>
              <a:t>Se han tenido un </a:t>
            </a:r>
            <a:r>
              <a:rPr lang="es-GT" sz="1400" b="1" dirty="0"/>
              <a:t>crecimiento de 7% interanual </a:t>
            </a:r>
            <a:r>
              <a:rPr lang="es-GT" sz="1400" dirty="0"/>
              <a:t>en denuncias resueltas a través de salidas alternas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5911032" y="2042176"/>
            <a:ext cx="308483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1400" b="1" dirty="0"/>
              <a:t>Promedio anual de 413,000 denuncias son atendidas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5878648" y="835057"/>
            <a:ext cx="308483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1400" dirty="0"/>
              <a:t>Incremento de presencia del Ministerio Público a través de </a:t>
            </a:r>
            <a:r>
              <a:rPr lang="es-GT" sz="1400" b="1" dirty="0"/>
              <a:t>115 agencias fiscales en Municipios, con 33% de incremento </a:t>
            </a:r>
            <a:r>
              <a:rPr lang="es-GT" sz="1400" dirty="0"/>
              <a:t>a la cobertura a mayo 2018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49365"/>
            <a:ext cx="4262094" cy="4741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s-GT" sz="3600" dirty="0">
                <a:solidFill>
                  <a:srgbClr val="0070C0"/>
                </a:solidFill>
              </a:rPr>
              <a:t>III. Población beneficiada</a:t>
            </a:r>
            <a:endParaRPr lang="es-GT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0212737"/>
              </p:ext>
            </p:extLst>
          </p:nvPr>
        </p:nvGraphicFramePr>
        <p:xfrm>
          <a:off x="4706116" y="1112760"/>
          <a:ext cx="4056414" cy="2403748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2317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8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3160">
                <a:tc>
                  <a:txBody>
                    <a:bodyPr/>
                    <a:lstStyle/>
                    <a:p>
                      <a:pPr algn="ctr"/>
                      <a:r>
                        <a:rPr lang="es-GT" sz="2400" b="1" u="none" strike="noStrike" kern="1200" dirty="0"/>
                        <a:t>Año</a:t>
                      </a:r>
                      <a:endParaRPr lang="es-GT" sz="2400" b="1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117" marR="8117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2400" b="1" u="none" strike="noStrike" dirty="0"/>
                        <a:t>Población</a:t>
                      </a:r>
                      <a:endParaRPr lang="es-GT" sz="2400" b="1" u="none" strike="noStrike" baseline="0" dirty="0"/>
                    </a:p>
                    <a:p>
                      <a:pPr algn="ctr" fontAlgn="ctr"/>
                      <a:r>
                        <a:rPr lang="es-GT" sz="2400" b="1" u="none" strike="noStrike" baseline="0" dirty="0"/>
                        <a:t>Beneficiada</a:t>
                      </a:r>
                      <a:endParaRPr lang="es-GT" sz="2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117" marR="8117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92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2400" u="none" strike="noStrike" kern="1200" dirty="0"/>
                        <a:t>Diciembre</a:t>
                      </a:r>
                      <a:r>
                        <a:rPr lang="es-GT" sz="2400" u="none" strike="noStrike" kern="1200" baseline="0" dirty="0"/>
                        <a:t> 2018</a:t>
                      </a:r>
                      <a:endParaRPr lang="es-GT" sz="2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117" marR="811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2400" u="none" strike="noStrike" dirty="0"/>
                        <a:t>1,614,512</a:t>
                      </a:r>
                      <a:endParaRPr lang="es-GT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17" marR="8117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681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2400" u="none" strike="noStrike" dirty="0"/>
                        <a:t>Abril</a:t>
                      </a:r>
                      <a:r>
                        <a:rPr lang="es-GT" sz="2400" u="none" strike="noStrike" baseline="0" dirty="0"/>
                        <a:t> 2019</a:t>
                      </a:r>
                      <a:endParaRPr lang="es-GT" sz="2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117" marR="811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2400" u="none" strike="noStrike" dirty="0"/>
                        <a:t>1,201,925</a:t>
                      </a:r>
                      <a:endParaRPr lang="es-GT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17" marR="8117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472">
                <a:tc>
                  <a:txBody>
                    <a:bodyPr/>
                    <a:lstStyle/>
                    <a:p>
                      <a:pPr algn="ctr" fontAlgn="b"/>
                      <a:r>
                        <a:rPr lang="es-GT" sz="2400" u="none" strike="noStrike" dirty="0"/>
                        <a:t>Diciembre</a:t>
                      </a:r>
                      <a:r>
                        <a:rPr lang="es-GT" sz="2400" u="none" strike="noStrike" baseline="0" dirty="0"/>
                        <a:t> 2019</a:t>
                      </a:r>
                      <a:endParaRPr lang="es-GT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17" marR="8117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1,820,250</a:t>
                      </a:r>
                    </a:p>
                  </a:txBody>
                  <a:tcPr marL="8117" marR="8117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265">
                <a:tc>
                  <a:txBody>
                    <a:bodyPr/>
                    <a:lstStyle/>
                    <a:p>
                      <a:pPr algn="ctr" fontAlgn="b"/>
                      <a:r>
                        <a:rPr lang="es-GT" sz="2400" u="none" strike="noStrike" dirty="0"/>
                        <a:t>Total</a:t>
                      </a:r>
                      <a:endParaRPr lang="es-GT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17" marR="8117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2400" u="none" strike="noStrike" dirty="0"/>
                        <a:t>4,636,687</a:t>
                      </a:r>
                      <a:endParaRPr lang="es-GT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117" marR="8117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0" y="949365"/>
            <a:ext cx="1187624" cy="13681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6" name="Rectángulo 5"/>
          <p:cNvSpPr/>
          <p:nvPr/>
        </p:nvSpPr>
        <p:spPr>
          <a:xfrm>
            <a:off x="444022" y="1066800"/>
            <a:ext cx="1298642" cy="70609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424580"/>
              </p:ext>
            </p:extLst>
          </p:nvPr>
        </p:nvGraphicFramePr>
        <p:xfrm>
          <a:off x="4211959" y="3861048"/>
          <a:ext cx="4952607" cy="1691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5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6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G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GT" sz="1600" dirty="0"/>
                        <a:t>Presencia</a:t>
                      </a:r>
                      <a:r>
                        <a:rPr lang="es-GT" sz="1600" baseline="0" dirty="0"/>
                        <a:t> del Ministerio Público a mayo 2018</a:t>
                      </a:r>
                      <a:endParaRPr lang="es-GT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G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GT" sz="1600" dirty="0"/>
                        <a:t>25 nuevas</a:t>
                      </a:r>
                      <a:r>
                        <a:rPr lang="es-GT" sz="1600" baseline="0" dirty="0"/>
                        <a:t> agencias funcionando en diciembre 2018 y adicionales 30 agencias en abril 2019</a:t>
                      </a:r>
                      <a:endParaRPr lang="es-GT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G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GT" sz="1600" dirty="0"/>
                        <a:t>60 agencias</a:t>
                      </a:r>
                      <a:r>
                        <a:rPr lang="es-GT" sz="1600" baseline="0" dirty="0"/>
                        <a:t> a implementar a noviembre de 2019</a:t>
                      </a:r>
                      <a:endParaRPr lang="es-GT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G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GT" sz="1600" dirty="0"/>
                        <a:t>Pendiente</a:t>
                      </a:r>
                      <a:r>
                        <a:rPr lang="es-GT" sz="1600" baseline="0" dirty="0"/>
                        <a:t> presencia del MP </a:t>
                      </a:r>
                      <a:r>
                        <a:rPr lang="es-GT" sz="1600" dirty="0"/>
                        <a:t>en 159 municipios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11693</TotalTime>
  <Words>757</Words>
  <Application>Microsoft Office PowerPoint</Application>
  <PresentationFormat>Presentación en pantalla (4:3)</PresentationFormat>
  <Paragraphs>120</Paragraphs>
  <Slides>13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I. Catálogo de Bienes y Servicios prestados</vt:lpstr>
      <vt:lpstr>II. Cantidad de Bienes y Servicios prestados</vt:lpstr>
      <vt:lpstr>III. Población beneficiada</vt:lpstr>
      <vt:lpstr>Presentación de PowerPoint</vt:lpstr>
      <vt:lpstr>V. Ejecución presupuestaria por programa   2015-2019 (millones de quetzales)</vt:lpstr>
      <vt:lpstr>V. Proyección presupuestaria por programa   Quinquenio 2020-2024 (Millones de quetzales)</vt:lpstr>
      <vt:lpstr>PRESUPUESTO SOLICITADO EJERCICIO FISCAL 2020  (EN MILLONES DE QUETZALES)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NUEVA PRESENTACION</dc:title>
  <dc:creator>Oscar Ruben Quinonez</dc:creator>
  <cp:lastModifiedBy>Otto Santizo</cp:lastModifiedBy>
  <cp:revision>1060</cp:revision>
  <dcterms:created xsi:type="dcterms:W3CDTF">2015-11-11T23:11:38Z</dcterms:created>
  <dcterms:modified xsi:type="dcterms:W3CDTF">2019-06-18T16:09:44Z</dcterms:modified>
  <cp:version>1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