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59" r:id="rId4"/>
    <p:sldId id="259" r:id="rId5"/>
    <p:sldId id="524" r:id="rId6"/>
    <p:sldId id="424" r:id="rId7"/>
    <p:sldId id="425" r:id="rId8"/>
    <p:sldId id="389" r:id="rId9"/>
    <p:sldId id="380" r:id="rId10"/>
    <p:sldId id="515" r:id="rId11"/>
    <p:sldId id="406" r:id="rId12"/>
    <p:sldId id="510" r:id="rId13"/>
    <p:sldId id="516" r:id="rId14"/>
    <p:sldId id="528" r:id="rId15"/>
    <p:sldId id="532" r:id="rId16"/>
    <p:sldId id="533" r:id="rId17"/>
    <p:sldId id="530" r:id="rId18"/>
  </p:sldIdLst>
  <p:sldSz cx="9144000" cy="6858000" type="screen4x3"/>
  <p:notesSz cx="7010400" cy="9296400"/>
  <p:defaultTextStyle>
    <a:defPPr>
      <a:defRPr lang="es-G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0" autoAdjust="0"/>
    <p:restoredTop sz="95073" autoAdjust="0"/>
  </p:normalViewPr>
  <p:slideViewPr>
    <p:cSldViewPr>
      <p:cViewPr varScale="1">
        <p:scale>
          <a:sx n="54" d="100"/>
          <a:sy n="54" d="100"/>
        </p:scale>
        <p:origin x="14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erie%20Gasto%20Social%201998-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rrera\Desktop\MFMP\doc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129531924599003E-2"/>
          <c:y val="0.248940344321367"/>
          <c:w val="0.82521502531124502"/>
          <c:h val="0.75070688197873603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FB-44AE-A7E6-0C899C080F5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FB-44AE-A7E6-0C899C080F5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2FB-44AE-A7E6-0C899C080F5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FB-44AE-A7E6-0C899C080F5D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2FB-44AE-A7E6-0C899C080F5D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2FB-44AE-A7E6-0C899C080F5D}"/>
              </c:ext>
            </c:extLst>
          </c:dPt>
          <c:dLbls>
            <c:dLbl>
              <c:idx val="0"/>
              <c:layout>
                <c:manualLayout>
                  <c:x val="-1.3577732518669399E-2"/>
                  <c:y val="-0.25423728813559299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FB-44AE-A7E6-0C899C080F5D}"/>
                </c:ext>
              </c:extLst>
            </c:dLbl>
            <c:dLbl>
              <c:idx val="2"/>
              <c:layout>
                <c:manualLayout>
                  <c:x val="1.03717591918697E-17"/>
                  <c:y val="4.519774011299430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FB-44AE-A7E6-0C899C080F5D}"/>
                </c:ext>
              </c:extLst>
            </c:dLbl>
            <c:dLbl>
              <c:idx val="3"/>
              <c:layout>
                <c:manualLayout>
                  <c:x val="-3.8470242136229897E-2"/>
                  <c:y val="-5.084745762711870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FB-44AE-A7E6-0C899C080F5D}"/>
                </c:ext>
              </c:extLst>
            </c:dLbl>
            <c:dLbl>
              <c:idx val="4"/>
              <c:layout>
                <c:manualLayout>
                  <c:x val="-9.0518216791129202E-2"/>
                  <c:y val="-3.389830508474579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FB-44AE-A7E6-0C899C080F5D}"/>
                </c:ext>
              </c:extLst>
            </c:dLbl>
            <c:dLbl>
              <c:idx val="5"/>
              <c:layout>
                <c:manualLayout>
                  <c:x val="2.7155465037338702E-2"/>
                  <c:y val="5.0847457627118599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2FB-44AE-A7E6-0C899C080F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effectLst>
                      <a:outerShdw blurRad="444500" dir="5400000" algn="ctr" rotWithShape="0">
                        <a:srgbClr val="000000">
                          <a:alpha val="47000"/>
                        </a:srgbClr>
                      </a:outerShdw>
                    </a:effectLst>
                    <a:latin typeface="Arial" charset="0"/>
                    <a:ea typeface="Arial" charset="0"/>
                    <a:cs typeface="Arial" charset="0"/>
                  </a:defRPr>
                </a:pPr>
                <a:endParaRPr lang="es-GT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Porcentajes!$C$175:$C$180</c:f>
              <c:strCache>
                <c:ptCount val="6"/>
                <c:pt idx="0">
                  <c:v>Educación, Ciencia y Cultura</c:v>
                </c:pt>
                <c:pt idx="1">
                  <c:v>Salud y Asistencia Social</c:v>
                </c:pt>
                <c:pt idx="2">
                  <c:v>Seguridad Interna</c:v>
                </c:pt>
                <c:pt idx="3">
                  <c:v>Organismo Judicial y C.C</c:v>
                </c:pt>
                <c:pt idx="4">
                  <c:v>Ministerio Público</c:v>
                </c:pt>
                <c:pt idx="5">
                  <c:v>Vivienda</c:v>
                </c:pt>
              </c:strCache>
            </c:strRef>
          </c:cat>
          <c:val>
            <c:numRef>
              <c:f>Porcentajes!$E$175:$E$180</c:f>
              <c:numCache>
                <c:formatCode>0.0%</c:formatCode>
                <c:ptCount val="6"/>
                <c:pt idx="0">
                  <c:v>0.240988081658356</c:v>
                </c:pt>
                <c:pt idx="1">
                  <c:v>0.12997354054687299</c:v>
                </c:pt>
                <c:pt idx="2">
                  <c:v>6.5384354451494903E-2</c:v>
                </c:pt>
                <c:pt idx="3">
                  <c:v>2.9262052680438001E-2</c:v>
                </c:pt>
                <c:pt idx="4">
                  <c:v>2.39817795292501E-2</c:v>
                </c:pt>
                <c:pt idx="5">
                  <c:v>2.3397329871854798E-3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2FB-44AE-A7E6-0C899C080F5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622299231889901"/>
          <c:w val="1"/>
          <c:h val="0.76050911151380995"/>
        </c:manualLayout>
      </c:layout>
      <c:lineChart>
        <c:grouping val="standard"/>
        <c:varyColors val="0"/>
        <c:ser>
          <c:idx val="1"/>
          <c:order val="0"/>
          <c:tx>
            <c:strRef>
              <c:f>'Carga tributaria'!$D$45</c:f>
              <c:strCache>
                <c:ptCount val="1"/>
                <c:pt idx="0">
                  <c:v>Proyectada</c:v>
                </c:pt>
              </c:strCache>
            </c:strRef>
          </c:tx>
          <c:spPr>
            <a:ln w="38100" cap="flat" cmpd="sng" algn="ctr">
              <a:solidFill>
                <a:schemeClr val="accent5"/>
              </a:solidFill>
              <a:prstDash val="solid"/>
              <a:miter lim="800000"/>
              <a:headEnd w="lg" len="lg"/>
            </a:ln>
            <a:effectLst>
              <a:outerShdw blurRad="50800" dist="635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9"/>
            <c:spPr>
              <a:solidFill>
                <a:schemeClr val="accent3"/>
              </a:solidFill>
              <a:ln w="9525" cap="flat" cmpd="sng" algn="ctr">
                <a:solidFill>
                  <a:schemeClr val="lt1"/>
                </a:solidFill>
                <a:round/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771D-4789-829F-EF3D83C09F6C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771D-4789-829F-EF3D83C09F6C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771D-4789-829F-EF3D83C09F6C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771D-4789-829F-EF3D83C09F6C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44450" cap="flat" cmpd="sng" algn="ctr">
                <a:solidFill>
                  <a:schemeClr val="accent2">
                    <a:lumMod val="75000"/>
                  </a:schemeClr>
                </a:solidFill>
                <a:prstDash val="sysDot"/>
                <a:miter lim="800000"/>
                <a:headEnd w="lg" len="lg"/>
                <a:tailEnd type="stealth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771D-4789-829F-EF3D83C09F6C}"/>
              </c:ext>
            </c:extLst>
          </c:dPt>
          <c:cat>
            <c:strRef>
              <c:f>'Carga tributaria'!$V$8:$Z$8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2019/p</c:v>
                </c:pt>
                <c:pt idx="4">
                  <c:v>2020/p</c:v>
                </c:pt>
              </c:strCache>
            </c:strRef>
          </c:cat>
          <c:val>
            <c:numRef>
              <c:f>'Carga tributaria'!$V$45:$Z$45</c:f>
              <c:numCache>
                <c:formatCode>#,##0.0</c:formatCode>
                <c:ptCount val="5"/>
                <c:pt idx="0">
                  <c:v>2.1089997765700228</c:v>
                </c:pt>
                <c:pt idx="1">
                  <c:v>2.1836034888422331</c:v>
                </c:pt>
                <c:pt idx="2">
                  <c:v>2.4332241605800942</c:v>
                </c:pt>
                <c:pt idx="3">
                  <c:v>2.5</c:v>
                </c:pt>
                <c:pt idx="4">
                  <c:v>2.8310387198204432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771D-4789-829F-EF3D83C09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2119448"/>
        <c:axId val="-2142115992"/>
      </c:lineChart>
      <c:catAx>
        <c:axId val="-214211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pPr>
            <a:endParaRPr lang="es-GT"/>
          </a:p>
        </c:txPr>
        <c:crossAx val="-2142115992"/>
        <c:crosses val="autoZero"/>
        <c:auto val="1"/>
        <c:lblAlgn val="ctr"/>
        <c:lblOffset val="100"/>
        <c:noMultiLvlLbl val="0"/>
      </c:catAx>
      <c:valAx>
        <c:axId val="-2142115992"/>
        <c:scaling>
          <c:orientation val="minMax"/>
          <c:min val="1.5"/>
        </c:scaling>
        <c:delete val="1"/>
        <c:axPos val="l"/>
        <c:numFmt formatCode="#,##0.0" sourceLinked="1"/>
        <c:majorTickMark val="none"/>
        <c:minorTickMark val="none"/>
        <c:tickLblPos val="nextTo"/>
        <c:crossAx val="-2142119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G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GT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Endeudamiento Público Sostenible</a:t>
            </a:r>
          </a:p>
          <a:p>
            <a:pPr algn="ctr" rtl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GT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Como porcentajes del PIB</a:t>
            </a:r>
          </a:p>
          <a:p>
            <a:pPr algn="ctr" rtl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pPr>
            <a:endParaRPr lang="es-GT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21256597336237901"/>
          <c:y val="3.459881448660539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"/>
          <c:y val="0.236950432842118"/>
          <c:w val="0.96722774495078601"/>
          <c:h val="0.60905937236388197"/>
        </c:manualLayout>
      </c:layout>
      <c:lineChart>
        <c:grouping val="standard"/>
        <c:varyColors val="0"/>
        <c:ser>
          <c:idx val="0"/>
          <c:order val="0"/>
          <c:tx>
            <c:strRef>
              <c:f>Deuda!$B$10</c:f>
              <c:strCache>
                <c:ptCount val="1"/>
                <c:pt idx="0">
                  <c:v>Deuda/PIB</c:v>
                </c:pt>
              </c:strCache>
            </c:strRef>
          </c:tx>
          <c:spPr>
            <a:ln w="22225" cap="rnd" cmpd="sng">
              <a:solidFill>
                <a:srgbClr val="ED7D31"/>
              </a:solidFill>
              <a:prstDash val="sysDash"/>
              <a:round/>
              <a:tailEnd type="arrow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4"/>
            <c:spPr>
              <a:solidFill>
                <a:schemeClr val="accent1"/>
              </a:solidFill>
              <a:ln w="381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Deuda!$C$9:$L$9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2018*</c:v>
                </c:pt>
              </c:strCache>
            </c:strRef>
          </c:cat>
          <c:val>
            <c:numRef>
              <c:f>Deuda!$C$10:$L$10</c:f>
              <c:numCache>
                <c:formatCode>#,##0.0</c:formatCode>
                <c:ptCount val="10"/>
                <c:pt idx="0">
                  <c:v>23.342686614363888</c:v>
                </c:pt>
                <c:pt idx="1">
                  <c:v>24.4276493434886</c:v>
                </c:pt>
                <c:pt idx="2">
                  <c:v>23.936395255323209</c:v>
                </c:pt>
                <c:pt idx="3">
                  <c:v>24.564144850351919</c:v>
                </c:pt>
                <c:pt idx="4">
                  <c:v>24.78007244918938</c:v>
                </c:pt>
                <c:pt idx="5">
                  <c:v>24.42536594250161</c:v>
                </c:pt>
                <c:pt idx="6">
                  <c:v>24.29197642077602</c:v>
                </c:pt>
                <c:pt idx="7">
                  <c:v>24.04528068518135</c:v>
                </c:pt>
                <c:pt idx="8">
                  <c:v>23.83692486388372</c:v>
                </c:pt>
                <c:pt idx="9">
                  <c:v>24.753969288877119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578-4C56-9EC9-6919F655F095}"/>
            </c:ext>
          </c:extLst>
        </c:ser>
        <c:ser>
          <c:idx val="2"/>
          <c:order val="1"/>
          <c:tx>
            <c:strRef>
              <c:f>Deuda!$B$12</c:f>
              <c:strCache>
                <c:ptCount val="1"/>
                <c:pt idx="0">
                  <c:v>Nivel sugerido por organizaciones internacionales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Deuda!$C$9:$L$9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2018*</c:v>
                </c:pt>
              </c:strCache>
            </c:strRef>
          </c:cat>
          <c:val>
            <c:numRef>
              <c:f>Deuda!$C$12:$L$12</c:f>
              <c:numCache>
                <c:formatCode>#,##0.0</c:formatCode>
                <c:ptCount val="10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78-4C56-9EC9-6919F655F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2002200"/>
        <c:axId val="-2141999224"/>
      </c:lineChart>
      <c:catAx>
        <c:axId val="-2142002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1999224"/>
        <c:crosses val="autoZero"/>
        <c:auto val="1"/>
        <c:lblAlgn val="ctr"/>
        <c:lblOffset val="100"/>
        <c:noMultiLvlLbl val="0"/>
      </c:catAx>
      <c:valAx>
        <c:axId val="-2141999224"/>
        <c:scaling>
          <c:orientation val="minMax"/>
          <c:max val="41"/>
          <c:min val="20"/>
        </c:scaling>
        <c:delete val="0"/>
        <c:axPos val="r"/>
        <c:numFmt formatCode="#,##0" sourceLinked="0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pPr>
            <a:endParaRPr lang="es-GT"/>
          </a:p>
        </c:txPr>
        <c:crossAx val="-2142002200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9519074857847203"/>
          <c:w val="0.73233595758483505"/>
          <c:h val="0.10480934418628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tx2"/>
              </a:solidFill>
              <a:latin typeface="Arial" charset="0"/>
              <a:ea typeface="Arial" charset="0"/>
              <a:cs typeface="Arial" charset="0"/>
            </a:defRPr>
          </a:pPr>
          <a:endParaRPr lang="es-GT"/>
        </a:p>
      </c:txPr>
    </c:legend>
    <c:plotVisOnly val="1"/>
    <c:dispBlanksAs val="gap"/>
    <c:showDLblsOverMax val="0"/>
  </c:chart>
  <c:spPr>
    <a:solidFill>
      <a:srgbClr val="9BBB59">
        <a:lumMod val="20000"/>
        <a:lumOff val="80000"/>
        <a:alpha val="10000"/>
      </a:srgbClr>
    </a:solidFill>
    <a:ln w="9525" cap="flat" cmpd="sng" algn="ctr">
      <a:noFill/>
      <a:round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G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GT" sz="1200" b="1" i="0" u="none" strike="noStrike" kern="1200" spc="0" baseline="0" noProof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GT" sz="1200" b="1" noProof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Deuda Pública </a:t>
            </a:r>
          </a:p>
          <a:p>
            <a:pPr>
              <a:defRPr lang="es-GT" sz="1200" b="1" noProof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GT" sz="1200" b="1" noProof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Países</a:t>
            </a:r>
            <a:r>
              <a:rPr lang="es-GT" sz="1200" b="1" baseline="0" noProof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de Centroamérica</a:t>
            </a:r>
          </a:p>
          <a:p>
            <a:pPr>
              <a:defRPr lang="es-GT" sz="1200" b="1" noProof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MX" sz="1200" b="1" baseline="0" noProof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(Como porcentajes del PIB)</a:t>
            </a:r>
            <a:endParaRPr lang="es-GT" sz="1200" b="1" noProof="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3668919032884980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GT" sz="1200" b="1" i="0" u="none" strike="noStrike" kern="1200" spc="0" baseline="0" noProof="0">
              <a:solidFill>
                <a:schemeClr val="tx2"/>
              </a:solidFill>
              <a:latin typeface="Arial" charset="0"/>
              <a:ea typeface="Arial" charset="0"/>
              <a:cs typeface="Arial" charset="0"/>
            </a:defRPr>
          </a:pPr>
          <a:endParaRPr lang="es-GT"/>
        </a:p>
      </c:txPr>
    </c:title>
    <c:autoTitleDeleted val="0"/>
    <c:plotArea>
      <c:layout>
        <c:manualLayout>
          <c:layoutTarget val="inner"/>
          <c:xMode val="edge"/>
          <c:yMode val="edge"/>
          <c:x val="8.8461441152052095E-2"/>
          <c:y val="0.160890748031496"/>
          <c:w val="0.87881193694749005"/>
          <c:h val="0.75790108267716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012-4532-A251-875844318017}"/>
              </c:ext>
            </c:extLst>
          </c:dPt>
          <c:cat>
            <c:strRef>
              <c:f>Hoja1!$A$2:$A$7</c:f>
              <c:strCache>
                <c:ptCount val="6"/>
                <c:pt idx="0">
                  <c:v>El Salvador</c:v>
                </c:pt>
                <c:pt idx="1">
                  <c:v>Costa Rica</c:v>
                </c:pt>
                <c:pt idx="2">
                  <c:v>Honduras</c:v>
                </c:pt>
                <c:pt idx="3">
                  <c:v>Nicaragua</c:v>
                </c:pt>
                <c:pt idx="4">
                  <c:v>Panamá</c:v>
                </c:pt>
                <c:pt idx="5">
                  <c:v>Guatemala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67.900000000000006</c:v>
                </c:pt>
                <c:pt idx="1">
                  <c:v>53.7</c:v>
                </c:pt>
                <c:pt idx="2">
                  <c:v>39.700000000000003</c:v>
                </c:pt>
                <c:pt idx="3">
                  <c:v>37.5</c:v>
                </c:pt>
                <c:pt idx="4">
                  <c:v>37.4</c:v>
                </c:pt>
                <c:pt idx="5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2-4532-A251-875844318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27"/>
        <c:axId val="-2141969832"/>
        <c:axId val="-2141966088"/>
      </c:barChart>
      <c:catAx>
        <c:axId val="-214196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-2141966088"/>
        <c:crosses val="autoZero"/>
        <c:auto val="1"/>
        <c:lblAlgn val="ctr"/>
        <c:lblOffset val="100"/>
        <c:noMultiLvlLbl val="0"/>
      </c:catAx>
      <c:valAx>
        <c:axId val="-2141966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-2141969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FC4CF3-2B99-4042-996C-3FF8CAC6863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135E0DAD-4287-49C6-BE2A-306141DBCB8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s-GT" sz="1700" dirty="0">
              <a:latin typeface="Arial" pitchFamily="34" charset="0"/>
              <a:cs typeface="Arial" pitchFamily="34" charset="0"/>
            </a:rPr>
            <a:t>i</a:t>
          </a:r>
        </a:p>
      </dgm:t>
    </dgm:pt>
    <dgm:pt modelId="{4E5C24E0-67C6-42DF-8F58-1E7586CACE43}" type="parTrans" cxnId="{031E853D-D656-40F2-BE71-E138B134FD6B}">
      <dgm:prSet/>
      <dgm:spPr/>
      <dgm:t>
        <a:bodyPr/>
        <a:lstStyle/>
        <a:p>
          <a:endParaRPr lang="es-GT" sz="1700">
            <a:latin typeface="Arial" pitchFamily="34" charset="0"/>
            <a:cs typeface="Arial" pitchFamily="34" charset="0"/>
          </a:endParaRPr>
        </a:p>
      </dgm:t>
    </dgm:pt>
    <dgm:pt modelId="{C669D98B-B453-401E-8B96-DE6CF3043CAE}" type="sibTrans" cxnId="{031E853D-D656-40F2-BE71-E138B134FD6B}">
      <dgm:prSet/>
      <dgm:spPr/>
      <dgm:t>
        <a:bodyPr/>
        <a:lstStyle/>
        <a:p>
          <a:endParaRPr lang="es-GT" sz="1700">
            <a:latin typeface="Arial" pitchFamily="34" charset="0"/>
            <a:cs typeface="Arial" pitchFamily="34" charset="0"/>
          </a:endParaRPr>
        </a:p>
      </dgm:t>
    </dgm:pt>
    <dgm:pt modelId="{025747E9-7A0A-40AE-AFE1-C355D07F960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GT" sz="1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Definición de escenario macroeconómico y fiscal (Banguat-SAT) –</a:t>
          </a:r>
          <a:r>
            <a:rPr lang="es-GT" sz="17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31 de mayo</a:t>
          </a:r>
        </a:p>
      </dgm:t>
    </dgm:pt>
    <dgm:pt modelId="{D2F44B4B-459E-49BB-BB3C-5098EBEED9BC}" type="parTrans" cxnId="{A7CA28C1-2430-4BBB-B92A-06A2190A54EA}">
      <dgm:prSet/>
      <dgm:spPr/>
      <dgm:t>
        <a:bodyPr/>
        <a:lstStyle/>
        <a:p>
          <a:endParaRPr lang="es-GT" sz="1700">
            <a:latin typeface="Arial" pitchFamily="34" charset="0"/>
            <a:cs typeface="Arial" pitchFamily="34" charset="0"/>
          </a:endParaRPr>
        </a:p>
      </dgm:t>
    </dgm:pt>
    <dgm:pt modelId="{78C3DD0B-3AF5-4C68-BEE6-EC4DC654592F}" type="sibTrans" cxnId="{A7CA28C1-2430-4BBB-B92A-06A2190A54EA}">
      <dgm:prSet/>
      <dgm:spPr/>
      <dgm:t>
        <a:bodyPr/>
        <a:lstStyle/>
        <a:p>
          <a:endParaRPr lang="es-GT" sz="1700">
            <a:latin typeface="Arial" pitchFamily="34" charset="0"/>
            <a:cs typeface="Arial" pitchFamily="34" charset="0"/>
          </a:endParaRPr>
        </a:p>
      </dgm:t>
    </dgm:pt>
    <dgm:pt modelId="{863A119A-3F7A-4855-9ABF-FB53B24CF72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s-GT" sz="1700" dirty="0">
              <a:latin typeface="Arial" pitchFamily="34" charset="0"/>
              <a:cs typeface="Arial" pitchFamily="34" charset="0"/>
            </a:rPr>
            <a:t>iii</a:t>
          </a:r>
        </a:p>
      </dgm:t>
    </dgm:pt>
    <dgm:pt modelId="{E3BF6FE7-3005-4906-8CA2-49673241521D}" type="parTrans" cxnId="{474B2598-308A-4EDA-888C-9813AF3BA079}">
      <dgm:prSet/>
      <dgm:spPr/>
      <dgm:t>
        <a:bodyPr/>
        <a:lstStyle/>
        <a:p>
          <a:endParaRPr lang="es-GT" sz="1700">
            <a:latin typeface="Arial" pitchFamily="34" charset="0"/>
            <a:cs typeface="Arial" pitchFamily="34" charset="0"/>
          </a:endParaRPr>
        </a:p>
      </dgm:t>
    </dgm:pt>
    <dgm:pt modelId="{37FBD4B0-E48B-45DA-B3E8-FA6AC8D939E2}" type="sibTrans" cxnId="{474B2598-308A-4EDA-888C-9813AF3BA079}">
      <dgm:prSet/>
      <dgm:spPr/>
      <dgm:t>
        <a:bodyPr/>
        <a:lstStyle/>
        <a:p>
          <a:endParaRPr lang="es-GT" sz="1700">
            <a:latin typeface="Arial" pitchFamily="34" charset="0"/>
            <a:cs typeface="Arial" pitchFamily="34" charset="0"/>
          </a:endParaRPr>
        </a:p>
      </dgm:t>
    </dgm:pt>
    <dgm:pt modelId="{F509A476-6E77-4452-828B-F008ED0B108D}">
      <dgm:prSet phldrT="[Texto]" custT="1"/>
      <dgm:spPr>
        <a:solidFill>
          <a:schemeClr val="bg1"/>
        </a:solidFill>
      </dgm:spPr>
      <dgm:t>
        <a:bodyPr/>
        <a:lstStyle/>
        <a:p>
          <a:r>
            <a:rPr lang="en-US" sz="1700" b="0" dirty="0" err="1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Entrega</a:t>
          </a:r>
          <a:r>
            <a:rPr lang="en-US" sz="1700" b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 de </a:t>
          </a:r>
          <a:r>
            <a:rPr lang="en-US" sz="1700" b="0" dirty="0" err="1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techos</a:t>
          </a:r>
          <a:r>
            <a:rPr lang="en-US" sz="1700" b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 </a:t>
          </a:r>
          <a:r>
            <a:rPr lang="en-US" sz="1700" b="0" dirty="0" err="1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indicativos</a:t>
          </a:r>
          <a:r>
            <a:rPr lang="en-US" sz="1700" b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 en Taller de </a:t>
          </a:r>
          <a:r>
            <a:rPr lang="en-US" sz="1700" b="0" dirty="0" err="1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Gabinete</a:t>
          </a:r>
          <a:r>
            <a:rPr lang="en-US" sz="1700" b="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 </a:t>
          </a:r>
          <a:r>
            <a:rPr lang="en-US" sz="1700" b="0" dirty="0" err="1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Abierto</a:t>
          </a:r>
          <a:r>
            <a:rPr lang="en-US" sz="17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  - </a:t>
          </a:r>
          <a:r>
            <a:rPr lang="en-US" sz="1700" b="1" dirty="0" err="1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Junio</a:t>
          </a:r>
          <a:endParaRPr lang="es-GT" sz="1700" b="1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458F49F-29DC-4CFF-A7F4-7CFAAEFE083E}" type="parTrans" cxnId="{3BF7ABA6-ECE1-46EC-971C-4B7ED15F2727}">
      <dgm:prSet/>
      <dgm:spPr/>
      <dgm:t>
        <a:bodyPr/>
        <a:lstStyle/>
        <a:p>
          <a:endParaRPr lang="es-GT" sz="1700">
            <a:latin typeface="Arial" pitchFamily="34" charset="0"/>
            <a:cs typeface="Arial" pitchFamily="34" charset="0"/>
          </a:endParaRPr>
        </a:p>
      </dgm:t>
    </dgm:pt>
    <dgm:pt modelId="{EB7BB04F-A886-4204-8707-4FDB7001284A}" type="sibTrans" cxnId="{3BF7ABA6-ECE1-46EC-971C-4B7ED15F2727}">
      <dgm:prSet/>
      <dgm:spPr/>
      <dgm:t>
        <a:bodyPr/>
        <a:lstStyle/>
        <a:p>
          <a:endParaRPr lang="es-GT" sz="1700">
            <a:latin typeface="Arial" pitchFamily="34" charset="0"/>
            <a:cs typeface="Arial" pitchFamily="34" charset="0"/>
          </a:endParaRPr>
        </a:p>
      </dgm:t>
    </dgm:pt>
    <dgm:pt modelId="{91CC03EC-0FEF-45F6-BDDE-506D5AB6BF8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s-GT" sz="1700" dirty="0">
              <a:latin typeface="Arial" pitchFamily="34" charset="0"/>
              <a:cs typeface="Arial" pitchFamily="34" charset="0"/>
            </a:rPr>
            <a:t>iv</a:t>
          </a:r>
        </a:p>
      </dgm:t>
    </dgm:pt>
    <dgm:pt modelId="{8858DBE3-E886-41D8-B619-3119AFC94992}" type="parTrans" cxnId="{31848969-DDBA-4CDE-B1F9-0F8B622A6D2B}">
      <dgm:prSet/>
      <dgm:spPr/>
      <dgm:t>
        <a:bodyPr/>
        <a:lstStyle/>
        <a:p>
          <a:endParaRPr lang="es-GT" sz="1700">
            <a:latin typeface="Arial" pitchFamily="34" charset="0"/>
            <a:cs typeface="Arial" pitchFamily="34" charset="0"/>
          </a:endParaRPr>
        </a:p>
      </dgm:t>
    </dgm:pt>
    <dgm:pt modelId="{59993FC5-A90E-4D80-9B80-81DC603FB947}" type="sibTrans" cxnId="{31848969-DDBA-4CDE-B1F9-0F8B622A6D2B}">
      <dgm:prSet/>
      <dgm:spPr/>
      <dgm:t>
        <a:bodyPr/>
        <a:lstStyle/>
        <a:p>
          <a:endParaRPr lang="es-GT" sz="1700">
            <a:latin typeface="Arial" pitchFamily="34" charset="0"/>
            <a:cs typeface="Arial" pitchFamily="34" charset="0"/>
          </a:endParaRPr>
        </a:p>
      </dgm:t>
    </dgm:pt>
    <dgm:pt modelId="{2E190814-425F-463D-B05C-3A00C92E45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GT" sz="1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Entrega de anteproyectos de presupuesto – </a:t>
          </a:r>
          <a:r>
            <a:rPr lang="es-GT" sz="17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15 de Julio</a:t>
          </a:r>
          <a:endParaRPr lang="es-GT" sz="17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81E143C-9B00-434F-B11B-05FE50AE1E28}" type="parTrans" cxnId="{5695F54E-C06A-4D37-B8EA-FB4360BB77F6}">
      <dgm:prSet/>
      <dgm:spPr/>
      <dgm:t>
        <a:bodyPr/>
        <a:lstStyle/>
        <a:p>
          <a:endParaRPr lang="es-GT" sz="1700">
            <a:latin typeface="Arial" pitchFamily="34" charset="0"/>
            <a:cs typeface="Arial" pitchFamily="34" charset="0"/>
          </a:endParaRPr>
        </a:p>
      </dgm:t>
    </dgm:pt>
    <dgm:pt modelId="{EA230A15-59F9-4233-9D69-30A3D705F60B}" type="sibTrans" cxnId="{5695F54E-C06A-4D37-B8EA-FB4360BB77F6}">
      <dgm:prSet/>
      <dgm:spPr/>
      <dgm:t>
        <a:bodyPr/>
        <a:lstStyle/>
        <a:p>
          <a:endParaRPr lang="es-GT" sz="1700">
            <a:latin typeface="Arial" pitchFamily="34" charset="0"/>
            <a:cs typeface="Arial" pitchFamily="34" charset="0"/>
          </a:endParaRPr>
        </a:p>
      </dgm:t>
    </dgm:pt>
    <dgm:pt modelId="{B570D85D-501C-4DC2-A6DD-52C80C1755D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65000"/>
          </a:schemeClr>
        </a:solidFill>
      </dgm:spPr>
      <dgm:t>
        <a:bodyPr anchor="t"/>
        <a:lstStyle/>
        <a:p>
          <a:pPr>
            <a:lnSpc>
              <a:spcPct val="150000"/>
            </a:lnSpc>
          </a:pPr>
          <a:r>
            <a:rPr lang="es-GT" sz="17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ii</a:t>
          </a:r>
        </a:p>
      </dgm:t>
    </dgm:pt>
    <dgm:pt modelId="{5273E469-3CDF-4D41-8E54-8F101ADAA192}" type="parTrans" cxnId="{F85EC860-AEFD-4F90-A1C1-E8516EF1D1A9}">
      <dgm:prSet/>
      <dgm:spPr/>
      <dgm:t>
        <a:bodyPr/>
        <a:lstStyle/>
        <a:p>
          <a:endParaRPr lang="es-GT" sz="1700"/>
        </a:p>
      </dgm:t>
    </dgm:pt>
    <dgm:pt modelId="{DC4F86C7-3A2D-496C-95A4-E86897891182}" type="sibTrans" cxnId="{F85EC860-AEFD-4F90-A1C1-E8516EF1D1A9}">
      <dgm:prSet/>
      <dgm:spPr/>
      <dgm:t>
        <a:bodyPr/>
        <a:lstStyle/>
        <a:p>
          <a:endParaRPr lang="es-GT" sz="1700"/>
        </a:p>
      </dgm:t>
    </dgm:pt>
    <dgm:pt modelId="{39DE5594-FA26-4CBC-9B48-64EDCA78C567}">
      <dgm:prSet custT="1"/>
      <dgm:spPr>
        <a:solidFill>
          <a:schemeClr val="bg1"/>
        </a:solidFill>
      </dgm:spPr>
      <dgm:t>
        <a:bodyPr/>
        <a:lstStyle/>
        <a:p>
          <a:r>
            <a:rPr lang="es-GT" sz="1700" b="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Taller de Presupuesto Abierto – </a:t>
          </a:r>
          <a:r>
            <a:rPr lang="es-GT" sz="17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18 de Junio</a:t>
          </a:r>
        </a:p>
      </dgm:t>
    </dgm:pt>
    <dgm:pt modelId="{F1194ACD-E2EF-430B-BEE1-7E7659C43F93}" type="parTrans" cxnId="{A100CEDB-86A2-4404-8567-3A68A8867186}">
      <dgm:prSet/>
      <dgm:spPr/>
      <dgm:t>
        <a:bodyPr/>
        <a:lstStyle/>
        <a:p>
          <a:endParaRPr lang="es-GT" sz="1700"/>
        </a:p>
      </dgm:t>
    </dgm:pt>
    <dgm:pt modelId="{73326A4D-3CDA-4ABE-8A4C-866EA2CF345D}" type="sibTrans" cxnId="{A100CEDB-86A2-4404-8567-3A68A8867186}">
      <dgm:prSet/>
      <dgm:spPr/>
      <dgm:t>
        <a:bodyPr/>
        <a:lstStyle/>
        <a:p>
          <a:endParaRPr lang="es-GT" sz="1700"/>
        </a:p>
      </dgm:t>
    </dgm:pt>
    <dgm:pt modelId="{907C9F53-5E41-4F39-A492-337F8AE9F04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s-GT" sz="1700" dirty="0">
              <a:latin typeface="Arial" pitchFamily="34" charset="0"/>
              <a:cs typeface="Arial" pitchFamily="34" charset="0"/>
            </a:rPr>
            <a:t>vii</a:t>
          </a:r>
        </a:p>
      </dgm:t>
    </dgm:pt>
    <dgm:pt modelId="{0236188F-64BB-467C-9873-91793886CC2B}" type="sibTrans" cxnId="{13C897EF-EF9A-4144-8FDB-F42A65E40360}">
      <dgm:prSet/>
      <dgm:spPr/>
      <dgm:t>
        <a:bodyPr/>
        <a:lstStyle/>
        <a:p>
          <a:endParaRPr lang="es-GT" sz="1700">
            <a:latin typeface="Arial" pitchFamily="34" charset="0"/>
            <a:cs typeface="Arial" pitchFamily="34" charset="0"/>
          </a:endParaRPr>
        </a:p>
      </dgm:t>
    </dgm:pt>
    <dgm:pt modelId="{6BD3A3F3-490F-4B85-B842-80D88948381D}" type="parTrans" cxnId="{13C897EF-EF9A-4144-8FDB-F42A65E40360}">
      <dgm:prSet/>
      <dgm:spPr/>
      <dgm:t>
        <a:bodyPr/>
        <a:lstStyle/>
        <a:p>
          <a:endParaRPr lang="es-GT" sz="1700">
            <a:latin typeface="Arial" pitchFamily="34" charset="0"/>
            <a:cs typeface="Arial" pitchFamily="34" charset="0"/>
          </a:endParaRPr>
        </a:p>
      </dgm:t>
    </dgm:pt>
    <dgm:pt modelId="{D3D951BE-D619-4919-BDFE-26DD3B29516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s-GT" sz="1700" dirty="0">
              <a:latin typeface="Arial" pitchFamily="34" charset="0"/>
              <a:cs typeface="Arial" pitchFamily="34" charset="0"/>
            </a:rPr>
            <a:t>viii</a:t>
          </a:r>
        </a:p>
      </dgm:t>
    </dgm:pt>
    <dgm:pt modelId="{2C765838-E389-4793-9355-986C8CC3FC22}" type="parTrans" cxnId="{A1F23AEF-002F-4FED-BF97-E6C0F1213EB0}">
      <dgm:prSet/>
      <dgm:spPr/>
      <dgm:t>
        <a:bodyPr/>
        <a:lstStyle/>
        <a:p>
          <a:endParaRPr lang="es-GT" sz="1700"/>
        </a:p>
      </dgm:t>
    </dgm:pt>
    <dgm:pt modelId="{4528F4C9-10A0-4E36-A682-9307E738A62A}" type="sibTrans" cxnId="{A1F23AEF-002F-4FED-BF97-E6C0F1213EB0}">
      <dgm:prSet/>
      <dgm:spPr/>
      <dgm:t>
        <a:bodyPr/>
        <a:lstStyle/>
        <a:p>
          <a:endParaRPr lang="es-GT" sz="1700"/>
        </a:p>
      </dgm:t>
    </dgm:pt>
    <dgm:pt modelId="{C819012A-589B-D24F-A84B-36990A54CADE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1700" dirty="0">
              <a:latin typeface="Arial"/>
              <a:cs typeface="Arial"/>
            </a:rPr>
            <a:t>v</a:t>
          </a:r>
        </a:p>
      </dgm:t>
    </dgm:pt>
    <dgm:pt modelId="{A0FBA98C-E189-4D47-BF16-3BC461909112}" type="parTrans" cxnId="{9B56E077-04CF-F343-8AA4-539C2F73DD20}">
      <dgm:prSet/>
      <dgm:spPr/>
      <dgm:t>
        <a:bodyPr/>
        <a:lstStyle/>
        <a:p>
          <a:endParaRPr lang="en-US" sz="1700"/>
        </a:p>
      </dgm:t>
    </dgm:pt>
    <dgm:pt modelId="{9FEAE839-950F-D344-AD9B-735B10C17ABB}" type="sibTrans" cxnId="{9B56E077-04CF-F343-8AA4-539C2F73DD20}">
      <dgm:prSet/>
      <dgm:spPr/>
      <dgm:t>
        <a:bodyPr/>
        <a:lstStyle/>
        <a:p>
          <a:endParaRPr lang="en-US" sz="1700"/>
        </a:p>
      </dgm:t>
    </dgm:pt>
    <dgm:pt modelId="{C3B39D03-20ED-264F-91E4-040252FE8971}">
      <dgm:prSet custT="1"/>
      <dgm:spPr>
        <a:solidFill>
          <a:srgbClr val="FFFFFF"/>
        </a:solidFill>
      </dgm:spPr>
      <dgm:t>
        <a:bodyPr/>
        <a:lstStyle/>
        <a:p>
          <a:r>
            <a:rPr lang="en-US" sz="17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Taller de </a:t>
          </a:r>
          <a:r>
            <a:rPr lang="en-US" sz="1700" b="1" dirty="0" err="1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Riesgos</a:t>
          </a:r>
          <a:r>
            <a:rPr lang="en-US" sz="17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 </a:t>
          </a:r>
          <a:r>
            <a:rPr lang="en-US" sz="1700" b="1" dirty="0" err="1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Fiscales</a:t>
          </a:r>
          <a:r>
            <a:rPr lang="en-US" sz="17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 - Agosto</a:t>
          </a:r>
        </a:p>
      </dgm:t>
    </dgm:pt>
    <dgm:pt modelId="{3B5F63CF-15AB-F94C-8918-975AAB9F0CD3}" type="parTrans" cxnId="{6ADFABEC-D10A-0740-AB63-1F5D0C738966}">
      <dgm:prSet/>
      <dgm:spPr/>
      <dgm:t>
        <a:bodyPr/>
        <a:lstStyle/>
        <a:p>
          <a:endParaRPr lang="en-US" sz="1700"/>
        </a:p>
      </dgm:t>
    </dgm:pt>
    <dgm:pt modelId="{5BD946F3-D9DB-9E4A-BC79-B1612C174616}" type="sibTrans" cxnId="{6ADFABEC-D10A-0740-AB63-1F5D0C738966}">
      <dgm:prSet/>
      <dgm:spPr/>
      <dgm:t>
        <a:bodyPr/>
        <a:lstStyle/>
        <a:p>
          <a:endParaRPr lang="en-US" sz="1700"/>
        </a:p>
      </dgm:t>
    </dgm:pt>
    <dgm:pt modelId="{8B36EE32-CD0F-4FD0-AAA6-887C9ECC6A73}">
      <dgm:prSet custT="1"/>
      <dgm:spPr/>
      <dgm:t>
        <a:bodyPr/>
        <a:lstStyle/>
        <a:p>
          <a:r>
            <a:rPr lang="es-GT" sz="1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Conformación del Proyecto de Presupuesto - </a:t>
          </a:r>
          <a:r>
            <a:rPr lang="es-GT" sz="17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Agosto</a:t>
          </a:r>
          <a:endParaRPr lang="es-ES" sz="1700" b="1" dirty="0">
            <a:solidFill>
              <a:schemeClr val="accent1">
                <a:lumMod val="75000"/>
              </a:schemeClr>
            </a:solidFill>
          </a:endParaRPr>
        </a:p>
      </dgm:t>
    </dgm:pt>
    <dgm:pt modelId="{1D21D831-C5EC-4CB6-965F-07E0C4089EF0}" type="parTrans" cxnId="{1C635758-00B7-45B7-8B8A-5EF75F5E674E}">
      <dgm:prSet/>
      <dgm:spPr/>
      <dgm:t>
        <a:bodyPr/>
        <a:lstStyle/>
        <a:p>
          <a:endParaRPr lang="es-ES" sz="1700"/>
        </a:p>
      </dgm:t>
    </dgm:pt>
    <dgm:pt modelId="{97F7B027-0C2A-4FAD-81FE-27B09FE25B59}" type="sibTrans" cxnId="{1C635758-00B7-45B7-8B8A-5EF75F5E674E}">
      <dgm:prSet/>
      <dgm:spPr/>
      <dgm:t>
        <a:bodyPr/>
        <a:lstStyle/>
        <a:p>
          <a:endParaRPr lang="es-ES" sz="1700"/>
        </a:p>
      </dgm:t>
    </dgm:pt>
    <dgm:pt modelId="{0C95C6CD-EF95-43C0-AE54-5D8FEF785D33}">
      <dgm:prSet custT="1"/>
      <dgm:spPr/>
      <dgm:t>
        <a:bodyPr/>
        <a:lstStyle/>
        <a:p>
          <a:r>
            <a:rPr lang="es-GT" sz="1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Entrega del Presupuesto al Congreso de la República - </a:t>
          </a:r>
          <a:r>
            <a:rPr lang="es-GT" sz="17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 de septiembre</a:t>
          </a:r>
          <a:endParaRPr lang="es-ES" sz="1700" b="1" dirty="0">
            <a:solidFill>
              <a:schemeClr val="accent1">
                <a:lumMod val="75000"/>
              </a:schemeClr>
            </a:solidFill>
          </a:endParaRPr>
        </a:p>
      </dgm:t>
    </dgm:pt>
    <dgm:pt modelId="{E14027F2-0BF0-4AA7-97C9-0B99F15B978B}" type="parTrans" cxnId="{FD7DD9FF-4E18-435B-80B1-A40065618238}">
      <dgm:prSet/>
      <dgm:spPr/>
      <dgm:t>
        <a:bodyPr/>
        <a:lstStyle/>
        <a:p>
          <a:endParaRPr lang="es-ES" sz="1700"/>
        </a:p>
      </dgm:t>
    </dgm:pt>
    <dgm:pt modelId="{98ECDF5A-AD5E-4AFC-9B99-B7430B647F55}" type="sibTrans" cxnId="{FD7DD9FF-4E18-435B-80B1-A40065618238}">
      <dgm:prSet/>
      <dgm:spPr/>
      <dgm:t>
        <a:bodyPr/>
        <a:lstStyle/>
        <a:p>
          <a:endParaRPr lang="es-ES" sz="1700"/>
        </a:p>
      </dgm:t>
    </dgm:pt>
    <dgm:pt modelId="{1CC01DF0-3627-446E-8FC7-B632F08C62C2}" type="pres">
      <dgm:prSet presAssocID="{94FC4CF3-2B99-4042-996C-3FF8CAC6863C}" presName="linearFlow" presStyleCnt="0">
        <dgm:presLayoutVars>
          <dgm:dir/>
          <dgm:animLvl val="lvl"/>
          <dgm:resizeHandles val="exact"/>
        </dgm:presLayoutVars>
      </dgm:prSet>
      <dgm:spPr/>
    </dgm:pt>
    <dgm:pt modelId="{465EA60D-50D1-4AF0-870B-0CE3597B52D8}" type="pres">
      <dgm:prSet presAssocID="{135E0DAD-4287-49C6-BE2A-306141DBCB89}" presName="composite" presStyleCnt="0"/>
      <dgm:spPr/>
    </dgm:pt>
    <dgm:pt modelId="{3195ECB3-41BF-45FA-A5D4-BE2144194D95}" type="pres">
      <dgm:prSet presAssocID="{135E0DAD-4287-49C6-BE2A-306141DBCB89}" presName="parentText" presStyleLbl="alignNode1" presStyleIdx="0" presStyleCnt="7" custLinFactNeighborY="-7891">
        <dgm:presLayoutVars>
          <dgm:chMax val="1"/>
          <dgm:bulletEnabled val="1"/>
        </dgm:presLayoutVars>
      </dgm:prSet>
      <dgm:spPr/>
    </dgm:pt>
    <dgm:pt modelId="{5322E593-A3C7-4451-B8AF-717D704A29A3}" type="pres">
      <dgm:prSet presAssocID="{135E0DAD-4287-49C6-BE2A-306141DBCB89}" presName="descendantText" presStyleLbl="alignAcc1" presStyleIdx="0" presStyleCnt="7" custLinFactNeighborY="-13370">
        <dgm:presLayoutVars>
          <dgm:bulletEnabled val="1"/>
        </dgm:presLayoutVars>
      </dgm:prSet>
      <dgm:spPr/>
    </dgm:pt>
    <dgm:pt modelId="{D2FB1EC7-EABB-4F5E-9095-D8912323F369}" type="pres">
      <dgm:prSet presAssocID="{C669D98B-B453-401E-8B96-DE6CF3043CAE}" presName="sp" presStyleCnt="0"/>
      <dgm:spPr/>
    </dgm:pt>
    <dgm:pt modelId="{864BC548-CEFD-42D6-BAC2-4F964D555C04}" type="pres">
      <dgm:prSet presAssocID="{B570D85D-501C-4DC2-A6DD-52C80C1755D4}" presName="composite" presStyleCnt="0"/>
      <dgm:spPr/>
    </dgm:pt>
    <dgm:pt modelId="{3C5D9C52-5F92-49A0-A5B6-E6D09C9B3AB5}" type="pres">
      <dgm:prSet presAssocID="{B570D85D-501C-4DC2-A6DD-52C80C1755D4}" presName="parentText" presStyleLbl="alignNode1" presStyleIdx="1" presStyleCnt="7" custLinFactNeighborY="-7891">
        <dgm:presLayoutVars>
          <dgm:chMax val="1"/>
          <dgm:bulletEnabled val="1"/>
        </dgm:presLayoutVars>
      </dgm:prSet>
      <dgm:spPr/>
    </dgm:pt>
    <dgm:pt modelId="{189A96AB-87DD-4959-BCFD-EB9795A46F2E}" type="pres">
      <dgm:prSet presAssocID="{B570D85D-501C-4DC2-A6DD-52C80C1755D4}" presName="descendantText" presStyleLbl="alignAcc1" presStyleIdx="1" presStyleCnt="7">
        <dgm:presLayoutVars>
          <dgm:bulletEnabled val="1"/>
        </dgm:presLayoutVars>
      </dgm:prSet>
      <dgm:spPr/>
    </dgm:pt>
    <dgm:pt modelId="{BEE29AAC-380C-4C2F-BBD9-951EE17FF2EC}" type="pres">
      <dgm:prSet presAssocID="{DC4F86C7-3A2D-496C-95A4-E86897891182}" presName="sp" presStyleCnt="0"/>
      <dgm:spPr/>
    </dgm:pt>
    <dgm:pt modelId="{541F4C73-F15E-4961-B4A1-5FD573149604}" type="pres">
      <dgm:prSet presAssocID="{863A119A-3F7A-4855-9ABF-FB53B24CF727}" presName="composite" presStyleCnt="0"/>
      <dgm:spPr/>
    </dgm:pt>
    <dgm:pt modelId="{92E460CB-B5B0-4158-A79B-61A9BECC2B91}" type="pres">
      <dgm:prSet presAssocID="{863A119A-3F7A-4855-9ABF-FB53B24CF727}" presName="parentText" presStyleLbl="alignNode1" presStyleIdx="2" presStyleCnt="7" custLinFactNeighborY="-9378">
        <dgm:presLayoutVars>
          <dgm:chMax val="1"/>
          <dgm:bulletEnabled val="1"/>
        </dgm:presLayoutVars>
      </dgm:prSet>
      <dgm:spPr/>
    </dgm:pt>
    <dgm:pt modelId="{E3D05A2E-57AB-439B-A345-4324580D081D}" type="pres">
      <dgm:prSet presAssocID="{863A119A-3F7A-4855-9ABF-FB53B24CF727}" presName="descendantText" presStyleLbl="alignAcc1" presStyleIdx="2" presStyleCnt="7">
        <dgm:presLayoutVars>
          <dgm:bulletEnabled val="1"/>
        </dgm:presLayoutVars>
      </dgm:prSet>
      <dgm:spPr/>
    </dgm:pt>
    <dgm:pt modelId="{8C408C2A-2824-4B80-BD51-012AF974F7AC}" type="pres">
      <dgm:prSet presAssocID="{37FBD4B0-E48B-45DA-B3E8-FA6AC8D939E2}" presName="sp" presStyleCnt="0"/>
      <dgm:spPr/>
    </dgm:pt>
    <dgm:pt modelId="{8712D057-A88F-4EDF-B0B1-944DF9D7867A}" type="pres">
      <dgm:prSet presAssocID="{91CC03EC-0FEF-45F6-BDDE-506D5AB6BF89}" presName="composite" presStyleCnt="0"/>
      <dgm:spPr/>
    </dgm:pt>
    <dgm:pt modelId="{D39ED827-4F5E-4144-9CE0-ED3517218D50}" type="pres">
      <dgm:prSet presAssocID="{91CC03EC-0FEF-45F6-BDDE-506D5AB6BF89}" presName="parentText" presStyleLbl="alignNode1" presStyleIdx="3" presStyleCnt="7" custLinFactNeighborY="-7891">
        <dgm:presLayoutVars>
          <dgm:chMax val="1"/>
          <dgm:bulletEnabled val="1"/>
        </dgm:presLayoutVars>
      </dgm:prSet>
      <dgm:spPr/>
    </dgm:pt>
    <dgm:pt modelId="{455FE7F6-6F69-4282-860A-100879511B2D}" type="pres">
      <dgm:prSet presAssocID="{91CC03EC-0FEF-45F6-BDDE-506D5AB6BF89}" presName="descendantText" presStyleLbl="alignAcc1" presStyleIdx="3" presStyleCnt="7">
        <dgm:presLayoutVars>
          <dgm:bulletEnabled val="1"/>
        </dgm:presLayoutVars>
      </dgm:prSet>
      <dgm:spPr/>
    </dgm:pt>
    <dgm:pt modelId="{CAFC48B7-2EFC-4C75-8815-A9FD2738102B}" type="pres">
      <dgm:prSet presAssocID="{59993FC5-A90E-4D80-9B80-81DC603FB947}" presName="sp" presStyleCnt="0"/>
      <dgm:spPr/>
    </dgm:pt>
    <dgm:pt modelId="{C807798E-9C4E-2747-AF6B-D731C025A0C4}" type="pres">
      <dgm:prSet presAssocID="{C819012A-589B-D24F-A84B-36990A54CADE}" presName="composite" presStyleCnt="0"/>
      <dgm:spPr/>
    </dgm:pt>
    <dgm:pt modelId="{471DE35B-B08C-3546-B34C-96D9F1600410}" type="pres">
      <dgm:prSet presAssocID="{C819012A-589B-D24F-A84B-36990A54CADE}" presName="parentText" presStyleLbl="alignNode1" presStyleIdx="4" presStyleCnt="7" custLinFactNeighborY="-7891">
        <dgm:presLayoutVars>
          <dgm:chMax val="1"/>
          <dgm:bulletEnabled val="1"/>
        </dgm:presLayoutVars>
      </dgm:prSet>
      <dgm:spPr/>
    </dgm:pt>
    <dgm:pt modelId="{E7C9D9B2-7924-B644-B787-8E88B581F0D5}" type="pres">
      <dgm:prSet presAssocID="{C819012A-589B-D24F-A84B-36990A54CADE}" presName="descendantText" presStyleLbl="alignAcc1" presStyleIdx="4" presStyleCnt="7">
        <dgm:presLayoutVars>
          <dgm:bulletEnabled val="1"/>
        </dgm:presLayoutVars>
      </dgm:prSet>
      <dgm:spPr/>
    </dgm:pt>
    <dgm:pt modelId="{9B34B099-485E-5E4B-8086-EDF2F2E31815}" type="pres">
      <dgm:prSet presAssocID="{9FEAE839-950F-D344-AD9B-735B10C17ABB}" presName="sp" presStyleCnt="0"/>
      <dgm:spPr/>
    </dgm:pt>
    <dgm:pt modelId="{9D367BB3-8650-4A1D-9445-3100B58F86AA}" type="pres">
      <dgm:prSet presAssocID="{907C9F53-5E41-4F39-A492-337F8AE9F045}" presName="composite" presStyleCnt="0"/>
      <dgm:spPr/>
    </dgm:pt>
    <dgm:pt modelId="{8FBFB9E2-185B-4BCA-B740-BED75275A128}" type="pres">
      <dgm:prSet presAssocID="{907C9F53-5E41-4F39-A492-337F8AE9F045}" presName="parentText" presStyleLbl="alignNode1" presStyleIdx="5" presStyleCnt="7" custLinFactNeighborY="-7891">
        <dgm:presLayoutVars>
          <dgm:chMax val="1"/>
          <dgm:bulletEnabled val="1"/>
        </dgm:presLayoutVars>
      </dgm:prSet>
      <dgm:spPr/>
    </dgm:pt>
    <dgm:pt modelId="{CE202C2A-FC99-4F35-82C1-D26E09E6CB76}" type="pres">
      <dgm:prSet presAssocID="{907C9F53-5E41-4F39-A492-337F8AE9F045}" presName="descendantText" presStyleLbl="alignAcc1" presStyleIdx="5" presStyleCnt="7" custLinFactNeighborX="-173" custLinFactNeighborY="-2900">
        <dgm:presLayoutVars>
          <dgm:bulletEnabled val="1"/>
        </dgm:presLayoutVars>
      </dgm:prSet>
      <dgm:spPr/>
    </dgm:pt>
    <dgm:pt modelId="{C292CCB3-F6BE-491D-80E8-4D8427D338C2}" type="pres">
      <dgm:prSet presAssocID="{0236188F-64BB-467C-9873-91793886CC2B}" presName="sp" presStyleCnt="0"/>
      <dgm:spPr/>
    </dgm:pt>
    <dgm:pt modelId="{B03C5804-57AB-4EC3-B1A3-3E28C6DADB60}" type="pres">
      <dgm:prSet presAssocID="{D3D951BE-D619-4919-BDFE-26DD3B295165}" presName="composite" presStyleCnt="0"/>
      <dgm:spPr/>
    </dgm:pt>
    <dgm:pt modelId="{101F5637-3D6F-476D-8AA5-FFC76A415505}" type="pres">
      <dgm:prSet presAssocID="{D3D951BE-D619-4919-BDFE-26DD3B295165}" presName="parentText" presStyleLbl="alignNode1" presStyleIdx="6" presStyleCnt="7" custLinFactNeighborY="-19895">
        <dgm:presLayoutVars>
          <dgm:chMax val="1"/>
          <dgm:bulletEnabled val="1"/>
        </dgm:presLayoutVars>
      </dgm:prSet>
      <dgm:spPr/>
    </dgm:pt>
    <dgm:pt modelId="{BB1F82E1-3786-4586-9D19-791C2C02D007}" type="pres">
      <dgm:prSet presAssocID="{D3D951BE-D619-4919-BDFE-26DD3B295165}" presName="descendantText" presStyleLbl="alignAcc1" presStyleIdx="6" presStyleCnt="7" custLinFactNeighborX="-173" custLinFactNeighborY="-4396">
        <dgm:presLayoutVars>
          <dgm:bulletEnabled val="1"/>
        </dgm:presLayoutVars>
      </dgm:prSet>
      <dgm:spPr/>
    </dgm:pt>
  </dgm:ptLst>
  <dgm:cxnLst>
    <dgm:cxn modelId="{C6E5781C-593A-403C-9560-7F24E39B97F3}" type="presOf" srcId="{8B36EE32-CD0F-4FD0-AAA6-887C9ECC6A73}" destId="{CE202C2A-FC99-4F35-82C1-D26E09E6CB76}" srcOrd="0" destOrd="0" presId="urn:microsoft.com/office/officeart/2005/8/layout/chevron2"/>
    <dgm:cxn modelId="{5D8CBC38-761D-4FDD-B318-671FE6D5B00F}" type="presOf" srcId="{C819012A-589B-D24F-A84B-36990A54CADE}" destId="{471DE35B-B08C-3546-B34C-96D9F1600410}" srcOrd="0" destOrd="0" presId="urn:microsoft.com/office/officeart/2005/8/layout/chevron2"/>
    <dgm:cxn modelId="{82CC9939-ABA6-4598-8B04-4A7382460758}" type="presOf" srcId="{907C9F53-5E41-4F39-A492-337F8AE9F045}" destId="{8FBFB9E2-185B-4BCA-B740-BED75275A128}" srcOrd="0" destOrd="0" presId="urn:microsoft.com/office/officeart/2005/8/layout/chevron2"/>
    <dgm:cxn modelId="{031E853D-D656-40F2-BE71-E138B134FD6B}" srcId="{94FC4CF3-2B99-4042-996C-3FF8CAC6863C}" destId="{135E0DAD-4287-49C6-BE2A-306141DBCB89}" srcOrd="0" destOrd="0" parTransId="{4E5C24E0-67C6-42DF-8F58-1E7586CACE43}" sibTransId="{C669D98B-B453-401E-8B96-DE6CF3043CAE}"/>
    <dgm:cxn modelId="{F85EC860-AEFD-4F90-A1C1-E8516EF1D1A9}" srcId="{94FC4CF3-2B99-4042-996C-3FF8CAC6863C}" destId="{B570D85D-501C-4DC2-A6DD-52C80C1755D4}" srcOrd="1" destOrd="0" parTransId="{5273E469-3CDF-4D41-8E54-8F101ADAA192}" sibTransId="{DC4F86C7-3A2D-496C-95A4-E86897891182}"/>
    <dgm:cxn modelId="{B52DAC48-7BB8-4EB5-B0C5-0248E27CAB43}" type="presOf" srcId="{39DE5594-FA26-4CBC-9B48-64EDCA78C567}" destId="{189A96AB-87DD-4959-BCFD-EB9795A46F2E}" srcOrd="0" destOrd="0" presId="urn:microsoft.com/office/officeart/2005/8/layout/chevron2"/>
    <dgm:cxn modelId="{31848969-DDBA-4CDE-B1F9-0F8B622A6D2B}" srcId="{94FC4CF3-2B99-4042-996C-3FF8CAC6863C}" destId="{91CC03EC-0FEF-45F6-BDDE-506D5AB6BF89}" srcOrd="3" destOrd="0" parTransId="{8858DBE3-E886-41D8-B619-3119AFC94992}" sibTransId="{59993FC5-A90E-4D80-9B80-81DC603FB947}"/>
    <dgm:cxn modelId="{4BB6944B-C23B-4C25-881B-58C2ECF9F54F}" type="presOf" srcId="{C3B39D03-20ED-264F-91E4-040252FE8971}" destId="{E7C9D9B2-7924-B644-B787-8E88B581F0D5}" srcOrd="0" destOrd="0" presId="urn:microsoft.com/office/officeart/2005/8/layout/chevron2"/>
    <dgm:cxn modelId="{5695F54E-C06A-4D37-B8EA-FB4360BB77F6}" srcId="{91CC03EC-0FEF-45F6-BDDE-506D5AB6BF89}" destId="{2E190814-425F-463D-B05C-3A00C92E4570}" srcOrd="0" destOrd="0" parTransId="{181E143C-9B00-434F-B11B-05FE50AE1E28}" sibTransId="{EA230A15-59F9-4233-9D69-30A3D705F60B}"/>
    <dgm:cxn modelId="{9B742D51-AB1C-4F04-95E6-EEF79866127E}" type="presOf" srcId="{2E190814-425F-463D-B05C-3A00C92E4570}" destId="{455FE7F6-6F69-4282-860A-100879511B2D}" srcOrd="0" destOrd="0" presId="urn:microsoft.com/office/officeart/2005/8/layout/chevron2"/>
    <dgm:cxn modelId="{9B56E077-04CF-F343-8AA4-539C2F73DD20}" srcId="{94FC4CF3-2B99-4042-996C-3FF8CAC6863C}" destId="{C819012A-589B-D24F-A84B-36990A54CADE}" srcOrd="4" destOrd="0" parTransId="{A0FBA98C-E189-4D47-BF16-3BC461909112}" sibTransId="{9FEAE839-950F-D344-AD9B-735B10C17ABB}"/>
    <dgm:cxn modelId="{45C64858-606C-4E5A-85E3-8BC638844925}" type="presOf" srcId="{025747E9-7A0A-40AE-AFE1-C355D07F9601}" destId="{5322E593-A3C7-4451-B8AF-717D704A29A3}" srcOrd="0" destOrd="0" presId="urn:microsoft.com/office/officeart/2005/8/layout/chevron2"/>
    <dgm:cxn modelId="{1C635758-00B7-45B7-8B8A-5EF75F5E674E}" srcId="{907C9F53-5E41-4F39-A492-337F8AE9F045}" destId="{8B36EE32-CD0F-4FD0-AAA6-887C9ECC6A73}" srcOrd="0" destOrd="0" parTransId="{1D21D831-C5EC-4CB6-965F-07E0C4089EF0}" sibTransId="{97F7B027-0C2A-4FAD-81FE-27B09FE25B59}"/>
    <dgm:cxn modelId="{08BBF758-124E-40DD-B275-6AD02804141D}" type="presOf" srcId="{94FC4CF3-2B99-4042-996C-3FF8CAC6863C}" destId="{1CC01DF0-3627-446E-8FC7-B632F08C62C2}" srcOrd="0" destOrd="0" presId="urn:microsoft.com/office/officeart/2005/8/layout/chevron2"/>
    <dgm:cxn modelId="{E4DD775A-4CCE-4B31-B241-AF278612FBB6}" type="presOf" srcId="{863A119A-3F7A-4855-9ABF-FB53B24CF727}" destId="{92E460CB-B5B0-4158-A79B-61A9BECC2B91}" srcOrd="0" destOrd="0" presId="urn:microsoft.com/office/officeart/2005/8/layout/chevron2"/>
    <dgm:cxn modelId="{F0EEAD83-45AC-4755-B440-4214C6E8858F}" type="presOf" srcId="{B570D85D-501C-4DC2-A6DD-52C80C1755D4}" destId="{3C5D9C52-5F92-49A0-A5B6-E6D09C9B3AB5}" srcOrd="0" destOrd="0" presId="urn:microsoft.com/office/officeart/2005/8/layout/chevron2"/>
    <dgm:cxn modelId="{474B2598-308A-4EDA-888C-9813AF3BA079}" srcId="{94FC4CF3-2B99-4042-996C-3FF8CAC6863C}" destId="{863A119A-3F7A-4855-9ABF-FB53B24CF727}" srcOrd="2" destOrd="0" parTransId="{E3BF6FE7-3005-4906-8CA2-49673241521D}" sibTransId="{37FBD4B0-E48B-45DA-B3E8-FA6AC8D939E2}"/>
    <dgm:cxn modelId="{3BF7ABA6-ECE1-46EC-971C-4B7ED15F2727}" srcId="{863A119A-3F7A-4855-9ABF-FB53B24CF727}" destId="{F509A476-6E77-4452-828B-F008ED0B108D}" srcOrd="0" destOrd="0" parTransId="{F458F49F-29DC-4CFF-A7F4-7CFAAEFE083E}" sibTransId="{EB7BB04F-A886-4204-8707-4FDB7001284A}"/>
    <dgm:cxn modelId="{A7CA28C1-2430-4BBB-B92A-06A2190A54EA}" srcId="{135E0DAD-4287-49C6-BE2A-306141DBCB89}" destId="{025747E9-7A0A-40AE-AFE1-C355D07F9601}" srcOrd="0" destOrd="0" parTransId="{D2F44B4B-459E-49BB-BB3C-5098EBEED9BC}" sibTransId="{78C3DD0B-3AF5-4C68-BEE6-EC4DC654592F}"/>
    <dgm:cxn modelId="{1AA5F6C7-070C-4F27-95BC-C608903FECBA}" type="presOf" srcId="{91CC03EC-0FEF-45F6-BDDE-506D5AB6BF89}" destId="{D39ED827-4F5E-4144-9CE0-ED3517218D50}" srcOrd="0" destOrd="0" presId="urn:microsoft.com/office/officeart/2005/8/layout/chevron2"/>
    <dgm:cxn modelId="{34AB07CC-9B69-4805-86CB-97178A02C25F}" type="presOf" srcId="{F509A476-6E77-4452-828B-F008ED0B108D}" destId="{E3D05A2E-57AB-439B-A345-4324580D081D}" srcOrd="0" destOrd="0" presId="urn:microsoft.com/office/officeart/2005/8/layout/chevron2"/>
    <dgm:cxn modelId="{3517A4D6-72FF-42AE-A4F6-89FF2B790EA1}" type="presOf" srcId="{D3D951BE-D619-4919-BDFE-26DD3B295165}" destId="{101F5637-3D6F-476D-8AA5-FFC76A415505}" srcOrd="0" destOrd="0" presId="urn:microsoft.com/office/officeart/2005/8/layout/chevron2"/>
    <dgm:cxn modelId="{A100CEDB-86A2-4404-8567-3A68A8867186}" srcId="{B570D85D-501C-4DC2-A6DD-52C80C1755D4}" destId="{39DE5594-FA26-4CBC-9B48-64EDCA78C567}" srcOrd="0" destOrd="0" parTransId="{F1194ACD-E2EF-430B-BEE1-7E7659C43F93}" sibTransId="{73326A4D-3CDA-4ABE-8A4C-866EA2CF345D}"/>
    <dgm:cxn modelId="{3930A5E2-1EAF-437C-B44C-DBEA4920B1C2}" type="presOf" srcId="{135E0DAD-4287-49C6-BE2A-306141DBCB89}" destId="{3195ECB3-41BF-45FA-A5D4-BE2144194D95}" srcOrd="0" destOrd="0" presId="urn:microsoft.com/office/officeart/2005/8/layout/chevron2"/>
    <dgm:cxn modelId="{6ADFABEC-D10A-0740-AB63-1F5D0C738966}" srcId="{C819012A-589B-D24F-A84B-36990A54CADE}" destId="{C3B39D03-20ED-264F-91E4-040252FE8971}" srcOrd="0" destOrd="0" parTransId="{3B5F63CF-15AB-F94C-8918-975AAB9F0CD3}" sibTransId="{5BD946F3-D9DB-9E4A-BC79-B1612C174616}"/>
    <dgm:cxn modelId="{A1F23AEF-002F-4FED-BF97-E6C0F1213EB0}" srcId="{94FC4CF3-2B99-4042-996C-3FF8CAC6863C}" destId="{D3D951BE-D619-4919-BDFE-26DD3B295165}" srcOrd="6" destOrd="0" parTransId="{2C765838-E389-4793-9355-986C8CC3FC22}" sibTransId="{4528F4C9-10A0-4E36-A682-9307E738A62A}"/>
    <dgm:cxn modelId="{13C897EF-EF9A-4144-8FDB-F42A65E40360}" srcId="{94FC4CF3-2B99-4042-996C-3FF8CAC6863C}" destId="{907C9F53-5E41-4F39-A492-337F8AE9F045}" srcOrd="5" destOrd="0" parTransId="{6BD3A3F3-490F-4B85-B842-80D88948381D}" sibTransId="{0236188F-64BB-467C-9873-91793886CC2B}"/>
    <dgm:cxn modelId="{A7C4B9FE-1739-4A32-8169-02F98B1F13DD}" type="presOf" srcId="{0C95C6CD-EF95-43C0-AE54-5D8FEF785D33}" destId="{BB1F82E1-3786-4586-9D19-791C2C02D007}" srcOrd="0" destOrd="0" presId="urn:microsoft.com/office/officeart/2005/8/layout/chevron2"/>
    <dgm:cxn modelId="{FD7DD9FF-4E18-435B-80B1-A40065618238}" srcId="{D3D951BE-D619-4919-BDFE-26DD3B295165}" destId="{0C95C6CD-EF95-43C0-AE54-5D8FEF785D33}" srcOrd="0" destOrd="0" parTransId="{E14027F2-0BF0-4AA7-97C9-0B99F15B978B}" sibTransId="{98ECDF5A-AD5E-4AFC-9B99-B7430B647F55}"/>
    <dgm:cxn modelId="{1364BE83-CC9C-4D38-A516-743761967A8A}" type="presParOf" srcId="{1CC01DF0-3627-446E-8FC7-B632F08C62C2}" destId="{465EA60D-50D1-4AF0-870B-0CE3597B52D8}" srcOrd="0" destOrd="0" presId="urn:microsoft.com/office/officeart/2005/8/layout/chevron2"/>
    <dgm:cxn modelId="{77C32887-EA05-4E6C-82C3-4BE1C451C534}" type="presParOf" srcId="{465EA60D-50D1-4AF0-870B-0CE3597B52D8}" destId="{3195ECB3-41BF-45FA-A5D4-BE2144194D95}" srcOrd="0" destOrd="0" presId="urn:microsoft.com/office/officeart/2005/8/layout/chevron2"/>
    <dgm:cxn modelId="{4941C035-299E-4867-B8F9-89F5065922CC}" type="presParOf" srcId="{465EA60D-50D1-4AF0-870B-0CE3597B52D8}" destId="{5322E593-A3C7-4451-B8AF-717D704A29A3}" srcOrd="1" destOrd="0" presId="urn:microsoft.com/office/officeart/2005/8/layout/chevron2"/>
    <dgm:cxn modelId="{238B251E-B856-4B84-A23A-EF7599E76EBE}" type="presParOf" srcId="{1CC01DF0-3627-446E-8FC7-B632F08C62C2}" destId="{D2FB1EC7-EABB-4F5E-9095-D8912323F369}" srcOrd="1" destOrd="0" presId="urn:microsoft.com/office/officeart/2005/8/layout/chevron2"/>
    <dgm:cxn modelId="{F455B111-4257-499F-A535-9CC6022EE6C9}" type="presParOf" srcId="{1CC01DF0-3627-446E-8FC7-B632F08C62C2}" destId="{864BC548-CEFD-42D6-BAC2-4F964D555C04}" srcOrd="2" destOrd="0" presId="urn:microsoft.com/office/officeart/2005/8/layout/chevron2"/>
    <dgm:cxn modelId="{500B6C71-F00E-4A20-9E39-DF1EA49766F5}" type="presParOf" srcId="{864BC548-CEFD-42D6-BAC2-4F964D555C04}" destId="{3C5D9C52-5F92-49A0-A5B6-E6D09C9B3AB5}" srcOrd="0" destOrd="0" presId="urn:microsoft.com/office/officeart/2005/8/layout/chevron2"/>
    <dgm:cxn modelId="{937DA689-23C5-482A-9A0E-FA2287D3EE8F}" type="presParOf" srcId="{864BC548-CEFD-42D6-BAC2-4F964D555C04}" destId="{189A96AB-87DD-4959-BCFD-EB9795A46F2E}" srcOrd="1" destOrd="0" presId="urn:microsoft.com/office/officeart/2005/8/layout/chevron2"/>
    <dgm:cxn modelId="{6D67E69C-9767-4245-8106-D02C781B1212}" type="presParOf" srcId="{1CC01DF0-3627-446E-8FC7-B632F08C62C2}" destId="{BEE29AAC-380C-4C2F-BBD9-951EE17FF2EC}" srcOrd="3" destOrd="0" presId="urn:microsoft.com/office/officeart/2005/8/layout/chevron2"/>
    <dgm:cxn modelId="{A40A69EA-C829-4CB8-B047-34DE28CDC934}" type="presParOf" srcId="{1CC01DF0-3627-446E-8FC7-B632F08C62C2}" destId="{541F4C73-F15E-4961-B4A1-5FD573149604}" srcOrd="4" destOrd="0" presId="urn:microsoft.com/office/officeart/2005/8/layout/chevron2"/>
    <dgm:cxn modelId="{54AF23C6-240F-4850-87F6-52096FBEAB29}" type="presParOf" srcId="{541F4C73-F15E-4961-B4A1-5FD573149604}" destId="{92E460CB-B5B0-4158-A79B-61A9BECC2B91}" srcOrd="0" destOrd="0" presId="urn:microsoft.com/office/officeart/2005/8/layout/chevron2"/>
    <dgm:cxn modelId="{2D22D3A7-7B72-4491-B39E-58F6AFFBB46D}" type="presParOf" srcId="{541F4C73-F15E-4961-B4A1-5FD573149604}" destId="{E3D05A2E-57AB-439B-A345-4324580D081D}" srcOrd="1" destOrd="0" presId="urn:microsoft.com/office/officeart/2005/8/layout/chevron2"/>
    <dgm:cxn modelId="{597522D8-2B43-418D-813B-DD804AFA2939}" type="presParOf" srcId="{1CC01DF0-3627-446E-8FC7-B632F08C62C2}" destId="{8C408C2A-2824-4B80-BD51-012AF974F7AC}" srcOrd="5" destOrd="0" presId="urn:microsoft.com/office/officeart/2005/8/layout/chevron2"/>
    <dgm:cxn modelId="{4F850AE1-8B12-4D19-BD5D-1EB177BA5E06}" type="presParOf" srcId="{1CC01DF0-3627-446E-8FC7-B632F08C62C2}" destId="{8712D057-A88F-4EDF-B0B1-944DF9D7867A}" srcOrd="6" destOrd="0" presId="urn:microsoft.com/office/officeart/2005/8/layout/chevron2"/>
    <dgm:cxn modelId="{15CFB083-1C57-4D2D-B2FA-44589E21653D}" type="presParOf" srcId="{8712D057-A88F-4EDF-B0B1-944DF9D7867A}" destId="{D39ED827-4F5E-4144-9CE0-ED3517218D50}" srcOrd="0" destOrd="0" presId="urn:microsoft.com/office/officeart/2005/8/layout/chevron2"/>
    <dgm:cxn modelId="{393A31F8-3728-40A2-8061-E8BA9651E68C}" type="presParOf" srcId="{8712D057-A88F-4EDF-B0B1-944DF9D7867A}" destId="{455FE7F6-6F69-4282-860A-100879511B2D}" srcOrd="1" destOrd="0" presId="urn:microsoft.com/office/officeart/2005/8/layout/chevron2"/>
    <dgm:cxn modelId="{460003D6-3861-497D-9CB1-2A04EFD332EA}" type="presParOf" srcId="{1CC01DF0-3627-446E-8FC7-B632F08C62C2}" destId="{CAFC48B7-2EFC-4C75-8815-A9FD2738102B}" srcOrd="7" destOrd="0" presId="urn:microsoft.com/office/officeart/2005/8/layout/chevron2"/>
    <dgm:cxn modelId="{C3BEBB8F-9150-4B75-BE8D-A2BD7D7E549C}" type="presParOf" srcId="{1CC01DF0-3627-446E-8FC7-B632F08C62C2}" destId="{C807798E-9C4E-2747-AF6B-D731C025A0C4}" srcOrd="8" destOrd="0" presId="urn:microsoft.com/office/officeart/2005/8/layout/chevron2"/>
    <dgm:cxn modelId="{C64B53F8-3BD7-45C2-87D8-E07772A37FF5}" type="presParOf" srcId="{C807798E-9C4E-2747-AF6B-D731C025A0C4}" destId="{471DE35B-B08C-3546-B34C-96D9F1600410}" srcOrd="0" destOrd="0" presId="urn:microsoft.com/office/officeart/2005/8/layout/chevron2"/>
    <dgm:cxn modelId="{F5B2F574-5155-4623-B243-CC9F24FE1A32}" type="presParOf" srcId="{C807798E-9C4E-2747-AF6B-D731C025A0C4}" destId="{E7C9D9B2-7924-B644-B787-8E88B581F0D5}" srcOrd="1" destOrd="0" presId="urn:microsoft.com/office/officeart/2005/8/layout/chevron2"/>
    <dgm:cxn modelId="{D3F749D5-C56A-4ADC-9AF1-98774765BBE1}" type="presParOf" srcId="{1CC01DF0-3627-446E-8FC7-B632F08C62C2}" destId="{9B34B099-485E-5E4B-8086-EDF2F2E31815}" srcOrd="9" destOrd="0" presId="urn:microsoft.com/office/officeart/2005/8/layout/chevron2"/>
    <dgm:cxn modelId="{AFD356D9-D8DC-465E-931E-25BDDDA88281}" type="presParOf" srcId="{1CC01DF0-3627-446E-8FC7-B632F08C62C2}" destId="{9D367BB3-8650-4A1D-9445-3100B58F86AA}" srcOrd="10" destOrd="0" presId="urn:microsoft.com/office/officeart/2005/8/layout/chevron2"/>
    <dgm:cxn modelId="{5E94FF9F-49AA-4840-A305-6C15BBD4CB34}" type="presParOf" srcId="{9D367BB3-8650-4A1D-9445-3100B58F86AA}" destId="{8FBFB9E2-185B-4BCA-B740-BED75275A128}" srcOrd="0" destOrd="0" presId="urn:microsoft.com/office/officeart/2005/8/layout/chevron2"/>
    <dgm:cxn modelId="{C0833519-D727-4A9E-A724-242E2C1E9C38}" type="presParOf" srcId="{9D367BB3-8650-4A1D-9445-3100B58F86AA}" destId="{CE202C2A-FC99-4F35-82C1-D26E09E6CB76}" srcOrd="1" destOrd="0" presId="urn:microsoft.com/office/officeart/2005/8/layout/chevron2"/>
    <dgm:cxn modelId="{0E9AAF43-67A1-4950-8AFB-3938F805681D}" type="presParOf" srcId="{1CC01DF0-3627-446E-8FC7-B632F08C62C2}" destId="{C292CCB3-F6BE-491D-80E8-4D8427D338C2}" srcOrd="11" destOrd="0" presId="urn:microsoft.com/office/officeart/2005/8/layout/chevron2"/>
    <dgm:cxn modelId="{83CC638C-9225-4FF2-B317-67172CE504AE}" type="presParOf" srcId="{1CC01DF0-3627-446E-8FC7-B632F08C62C2}" destId="{B03C5804-57AB-4EC3-B1A3-3E28C6DADB60}" srcOrd="12" destOrd="0" presId="urn:microsoft.com/office/officeart/2005/8/layout/chevron2"/>
    <dgm:cxn modelId="{57B4FED5-5F83-44F1-AF88-F1AAA52FAFC2}" type="presParOf" srcId="{B03C5804-57AB-4EC3-B1A3-3E28C6DADB60}" destId="{101F5637-3D6F-476D-8AA5-FFC76A415505}" srcOrd="0" destOrd="0" presId="urn:microsoft.com/office/officeart/2005/8/layout/chevron2"/>
    <dgm:cxn modelId="{F9BF4C2A-A660-40B8-A884-444F7E4AA312}" type="presParOf" srcId="{B03C5804-57AB-4EC3-B1A3-3E28C6DADB60}" destId="{BB1F82E1-3786-4586-9D19-791C2C02D0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C50C49-D3B8-4F3A-9E0E-614C65B23D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782A18A5-23A6-475F-8DC2-4D487BD3716F}">
      <dgm:prSet phldrT="[Texto]" custT="1"/>
      <dgm:spPr/>
      <dgm:t>
        <a:bodyPr/>
        <a:lstStyle/>
        <a:p>
          <a:endParaRPr lang="es-GT" sz="2800" b="1" dirty="0"/>
        </a:p>
      </dgm:t>
    </dgm:pt>
    <dgm:pt modelId="{18983394-DF86-40DD-A594-930C7CCD5EAB}" type="parTrans" cxnId="{6EF318A3-C991-4925-9A45-686B0EAAF86B}">
      <dgm:prSet/>
      <dgm:spPr/>
      <dgm:t>
        <a:bodyPr/>
        <a:lstStyle/>
        <a:p>
          <a:endParaRPr lang="es-GT"/>
        </a:p>
      </dgm:t>
    </dgm:pt>
    <dgm:pt modelId="{E65FE323-24AB-43A9-9B61-24177AAC6BE0}" type="sibTrans" cxnId="{6EF318A3-C991-4925-9A45-686B0EAAF86B}">
      <dgm:prSet/>
      <dgm:spPr/>
      <dgm:t>
        <a:bodyPr/>
        <a:lstStyle/>
        <a:p>
          <a:endParaRPr lang="es-GT"/>
        </a:p>
      </dgm:t>
    </dgm:pt>
    <dgm:pt modelId="{6C4B1019-14C9-4B3E-A78D-1360DEABFAEA}">
      <dgm:prSet phldrT="[Texto]" custT="1"/>
      <dgm:spPr/>
      <dgm:t>
        <a:bodyPr/>
        <a:lstStyle/>
        <a:p>
          <a:r>
            <a:rPr lang="es-GT" sz="2600" dirty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FORMULACIÓN</a:t>
          </a:r>
          <a:r>
            <a:rPr lang="es-GT" sz="3200" dirty="0">
              <a:latin typeface="Arial" pitchFamily="34" charset="0"/>
              <a:cs typeface="Arial" pitchFamily="34" charset="0"/>
            </a:rPr>
            <a:t>  </a:t>
          </a:r>
        </a:p>
      </dgm:t>
    </dgm:pt>
    <dgm:pt modelId="{8FE761E2-7145-4490-99BC-152C72BE9E2F}" type="parTrans" cxnId="{9B3574BB-FF88-4762-9B50-FF9707841D8A}">
      <dgm:prSet/>
      <dgm:spPr/>
      <dgm:t>
        <a:bodyPr/>
        <a:lstStyle/>
        <a:p>
          <a:endParaRPr lang="es-GT"/>
        </a:p>
      </dgm:t>
    </dgm:pt>
    <dgm:pt modelId="{4CA48F3C-B125-4278-B452-D4B49D78FB5D}" type="sibTrans" cxnId="{9B3574BB-FF88-4762-9B50-FF9707841D8A}">
      <dgm:prSet/>
      <dgm:spPr/>
      <dgm:t>
        <a:bodyPr/>
        <a:lstStyle/>
        <a:p>
          <a:endParaRPr lang="es-GT"/>
        </a:p>
      </dgm:t>
    </dgm:pt>
    <dgm:pt modelId="{F384D6A7-7E66-421F-ABCD-698BDD3506D8}" type="pres">
      <dgm:prSet presAssocID="{56C50C49-D3B8-4F3A-9E0E-614C65B23D82}" presName="linearFlow" presStyleCnt="0">
        <dgm:presLayoutVars>
          <dgm:dir/>
          <dgm:animLvl val="lvl"/>
          <dgm:resizeHandles val="exact"/>
        </dgm:presLayoutVars>
      </dgm:prSet>
      <dgm:spPr/>
    </dgm:pt>
    <dgm:pt modelId="{918DABD0-C70C-4F0D-9BDC-F997FA4C4188}" type="pres">
      <dgm:prSet presAssocID="{782A18A5-23A6-475F-8DC2-4D487BD3716F}" presName="composite" presStyleCnt="0"/>
      <dgm:spPr/>
    </dgm:pt>
    <dgm:pt modelId="{098F9AFA-9FD9-40F2-9E6E-24C8728E8A0B}" type="pres">
      <dgm:prSet presAssocID="{782A18A5-23A6-475F-8DC2-4D487BD3716F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6A80F724-AE18-48B0-911A-28572A8C4124}" type="pres">
      <dgm:prSet presAssocID="{782A18A5-23A6-475F-8DC2-4D487BD3716F}" presName="descendantText" presStyleLbl="alignAcc1" presStyleIdx="0" presStyleCnt="1" custLinFactNeighborY="-7109">
        <dgm:presLayoutVars>
          <dgm:bulletEnabled val="1"/>
        </dgm:presLayoutVars>
      </dgm:prSet>
      <dgm:spPr/>
    </dgm:pt>
  </dgm:ptLst>
  <dgm:cxnLst>
    <dgm:cxn modelId="{77A2A26D-3BDB-4411-8591-47466CE0CFA1}" type="presOf" srcId="{782A18A5-23A6-475F-8DC2-4D487BD3716F}" destId="{098F9AFA-9FD9-40F2-9E6E-24C8728E8A0B}" srcOrd="0" destOrd="0" presId="urn:microsoft.com/office/officeart/2005/8/layout/chevron2"/>
    <dgm:cxn modelId="{6EF318A3-C991-4925-9A45-686B0EAAF86B}" srcId="{56C50C49-D3B8-4F3A-9E0E-614C65B23D82}" destId="{782A18A5-23A6-475F-8DC2-4D487BD3716F}" srcOrd="0" destOrd="0" parTransId="{18983394-DF86-40DD-A594-930C7CCD5EAB}" sibTransId="{E65FE323-24AB-43A9-9B61-24177AAC6BE0}"/>
    <dgm:cxn modelId="{9B3574BB-FF88-4762-9B50-FF9707841D8A}" srcId="{782A18A5-23A6-475F-8DC2-4D487BD3716F}" destId="{6C4B1019-14C9-4B3E-A78D-1360DEABFAEA}" srcOrd="0" destOrd="0" parTransId="{8FE761E2-7145-4490-99BC-152C72BE9E2F}" sibTransId="{4CA48F3C-B125-4278-B452-D4B49D78FB5D}"/>
    <dgm:cxn modelId="{61F861EB-2561-4373-937E-47A3EFDD07A5}" type="presOf" srcId="{56C50C49-D3B8-4F3A-9E0E-614C65B23D82}" destId="{F384D6A7-7E66-421F-ABCD-698BDD3506D8}" srcOrd="0" destOrd="0" presId="urn:microsoft.com/office/officeart/2005/8/layout/chevron2"/>
    <dgm:cxn modelId="{5734B1F2-554F-497B-AAA2-5A8A6785F180}" type="presOf" srcId="{6C4B1019-14C9-4B3E-A78D-1360DEABFAEA}" destId="{6A80F724-AE18-48B0-911A-28572A8C4124}" srcOrd="0" destOrd="0" presId="urn:microsoft.com/office/officeart/2005/8/layout/chevron2"/>
    <dgm:cxn modelId="{B30D360D-E00C-463C-A545-7BBFF0A0ED3C}" type="presParOf" srcId="{F384D6A7-7E66-421F-ABCD-698BDD3506D8}" destId="{918DABD0-C70C-4F0D-9BDC-F997FA4C4188}" srcOrd="0" destOrd="0" presId="urn:microsoft.com/office/officeart/2005/8/layout/chevron2"/>
    <dgm:cxn modelId="{11D93ECD-5725-4184-B7C8-90FC132561BD}" type="presParOf" srcId="{918DABD0-C70C-4F0D-9BDC-F997FA4C4188}" destId="{098F9AFA-9FD9-40F2-9E6E-24C8728E8A0B}" srcOrd="0" destOrd="0" presId="urn:microsoft.com/office/officeart/2005/8/layout/chevron2"/>
    <dgm:cxn modelId="{ED8ED8BF-4134-4A53-9CE7-EC0A7DB0DC65}" type="presParOf" srcId="{918DABD0-C70C-4F0D-9BDC-F997FA4C4188}" destId="{6A80F724-AE18-48B0-911A-28572A8C41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ECB3-41BF-45FA-A5D4-BE2144194D95}">
      <dsp:nvSpPr>
        <dsp:cNvPr id="0" name=""/>
        <dsp:cNvSpPr/>
      </dsp:nvSpPr>
      <dsp:spPr>
        <a:xfrm rot="5400000">
          <a:off x="-110989" y="110989"/>
          <a:ext cx="739927" cy="517949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700" kern="1200" dirty="0">
              <a:latin typeface="Arial" pitchFamily="34" charset="0"/>
              <a:cs typeface="Arial" pitchFamily="34" charset="0"/>
            </a:rPr>
            <a:t>i</a:t>
          </a:r>
        </a:p>
      </dsp:txBody>
      <dsp:txXfrm rot="-5400000">
        <a:off x="1" y="258975"/>
        <a:ext cx="517949" cy="221978"/>
      </dsp:txXfrm>
    </dsp:sp>
    <dsp:sp modelId="{5322E593-A3C7-4451-B8AF-717D704A29A3}">
      <dsp:nvSpPr>
        <dsp:cNvPr id="0" name=""/>
        <dsp:cNvSpPr/>
      </dsp:nvSpPr>
      <dsp:spPr>
        <a:xfrm rot="5400000">
          <a:off x="4302847" y="-3784898"/>
          <a:ext cx="481205" cy="8051002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700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Definición de escenario macroeconómico y fiscal (Banguat-SAT) –</a:t>
          </a:r>
          <a:r>
            <a:rPr lang="es-GT" sz="1700" b="1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31 de mayo</a:t>
          </a:r>
        </a:p>
      </dsp:txBody>
      <dsp:txXfrm rot="-5400000">
        <a:off x="517949" y="23490"/>
        <a:ext cx="8027512" cy="434225"/>
      </dsp:txXfrm>
    </dsp:sp>
    <dsp:sp modelId="{3C5D9C52-5F92-49A0-A5B6-E6D09C9B3AB5}">
      <dsp:nvSpPr>
        <dsp:cNvPr id="0" name=""/>
        <dsp:cNvSpPr/>
      </dsp:nvSpPr>
      <dsp:spPr>
        <a:xfrm rot="5400000">
          <a:off x="-110989" y="712932"/>
          <a:ext cx="739927" cy="517949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0" lvl="0" indent="0" algn="ctr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7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ii</a:t>
          </a:r>
        </a:p>
      </dsp:txBody>
      <dsp:txXfrm rot="-5400000">
        <a:off x="1" y="860918"/>
        <a:ext cx="517949" cy="221978"/>
      </dsp:txXfrm>
    </dsp:sp>
    <dsp:sp modelId="{189A96AB-87DD-4959-BCFD-EB9795A46F2E}">
      <dsp:nvSpPr>
        <dsp:cNvPr id="0" name=""/>
        <dsp:cNvSpPr/>
      </dsp:nvSpPr>
      <dsp:spPr>
        <a:xfrm rot="5400000">
          <a:off x="4302974" y="-3124694"/>
          <a:ext cx="480953" cy="8051002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700" b="0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Taller de Presupuesto Abierto – </a:t>
          </a:r>
          <a:r>
            <a:rPr lang="es-GT" sz="1700" b="1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18 de Junio</a:t>
          </a:r>
        </a:p>
      </dsp:txBody>
      <dsp:txXfrm rot="-5400000">
        <a:off x="517950" y="683808"/>
        <a:ext cx="8027524" cy="433997"/>
      </dsp:txXfrm>
    </dsp:sp>
    <dsp:sp modelId="{92E460CB-B5B0-4158-A79B-61A9BECC2B91}">
      <dsp:nvSpPr>
        <dsp:cNvPr id="0" name=""/>
        <dsp:cNvSpPr/>
      </dsp:nvSpPr>
      <dsp:spPr>
        <a:xfrm rot="5400000">
          <a:off x="-110989" y="1357193"/>
          <a:ext cx="739927" cy="517949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700" kern="1200" dirty="0">
              <a:latin typeface="Arial" pitchFamily="34" charset="0"/>
              <a:cs typeface="Arial" pitchFamily="34" charset="0"/>
            </a:rPr>
            <a:t>iii</a:t>
          </a:r>
        </a:p>
      </dsp:txBody>
      <dsp:txXfrm rot="-5400000">
        <a:off x="1" y="1505179"/>
        <a:ext cx="517949" cy="221978"/>
      </dsp:txXfrm>
    </dsp:sp>
    <dsp:sp modelId="{E3D05A2E-57AB-439B-A345-4324580D081D}">
      <dsp:nvSpPr>
        <dsp:cNvPr id="0" name=""/>
        <dsp:cNvSpPr/>
      </dsp:nvSpPr>
      <dsp:spPr>
        <a:xfrm rot="5400000">
          <a:off x="4302974" y="-2469429"/>
          <a:ext cx="480953" cy="8051002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kern="1200" dirty="0" err="1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Entrega</a:t>
          </a:r>
          <a:r>
            <a:rPr lang="en-US" sz="1700" b="0" kern="12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 de </a:t>
          </a:r>
          <a:r>
            <a:rPr lang="en-US" sz="1700" b="0" kern="1200" dirty="0" err="1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techos</a:t>
          </a:r>
          <a:r>
            <a:rPr lang="en-US" sz="1700" b="0" kern="12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 </a:t>
          </a:r>
          <a:r>
            <a:rPr lang="en-US" sz="1700" b="0" kern="1200" dirty="0" err="1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indicativos</a:t>
          </a:r>
          <a:r>
            <a:rPr lang="en-US" sz="1700" b="0" kern="12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 en Taller de </a:t>
          </a:r>
          <a:r>
            <a:rPr lang="en-US" sz="1700" b="0" kern="1200" dirty="0" err="1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Gabinete</a:t>
          </a:r>
          <a:r>
            <a:rPr lang="en-US" sz="1700" b="0" kern="12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 </a:t>
          </a:r>
          <a:r>
            <a:rPr lang="en-US" sz="1700" b="0" kern="1200" dirty="0" err="1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Abierto</a:t>
          </a:r>
          <a:r>
            <a:rPr lang="en-US" sz="1700" b="1" kern="12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  - </a:t>
          </a:r>
          <a:r>
            <a:rPr lang="en-US" sz="1700" b="1" kern="1200" dirty="0" err="1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Junio</a:t>
          </a:r>
          <a:endParaRPr lang="es-GT" sz="1700" b="1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517950" y="1339073"/>
        <a:ext cx="8027524" cy="433997"/>
      </dsp:txXfrm>
    </dsp:sp>
    <dsp:sp modelId="{D39ED827-4F5E-4144-9CE0-ED3517218D50}">
      <dsp:nvSpPr>
        <dsp:cNvPr id="0" name=""/>
        <dsp:cNvSpPr/>
      </dsp:nvSpPr>
      <dsp:spPr>
        <a:xfrm rot="5400000">
          <a:off x="-110989" y="2023460"/>
          <a:ext cx="739927" cy="517949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700" kern="1200" dirty="0">
              <a:latin typeface="Arial" pitchFamily="34" charset="0"/>
              <a:cs typeface="Arial" pitchFamily="34" charset="0"/>
            </a:rPr>
            <a:t>iv</a:t>
          </a:r>
        </a:p>
      </dsp:txBody>
      <dsp:txXfrm rot="-5400000">
        <a:off x="1" y="2171446"/>
        <a:ext cx="517949" cy="221978"/>
      </dsp:txXfrm>
    </dsp:sp>
    <dsp:sp modelId="{455FE7F6-6F69-4282-860A-100879511B2D}">
      <dsp:nvSpPr>
        <dsp:cNvPr id="0" name=""/>
        <dsp:cNvSpPr/>
      </dsp:nvSpPr>
      <dsp:spPr>
        <a:xfrm rot="5400000">
          <a:off x="4302974" y="-1814165"/>
          <a:ext cx="480953" cy="8051002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700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Entrega de anteproyectos de presupuesto – </a:t>
          </a:r>
          <a:r>
            <a:rPr lang="es-GT" sz="1700" b="1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15 de Julio</a:t>
          </a:r>
          <a:endParaRPr lang="es-GT" sz="17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-5400000">
        <a:off x="517950" y="1994337"/>
        <a:ext cx="8027524" cy="433997"/>
      </dsp:txXfrm>
    </dsp:sp>
    <dsp:sp modelId="{471DE35B-B08C-3546-B34C-96D9F1600410}">
      <dsp:nvSpPr>
        <dsp:cNvPr id="0" name=""/>
        <dsp:cNvSpPr/>
      </dsp:nvSpPr>
      <dsp:spPr>
        <a:xfrm rot="5400000">
          <a:off x="-110989" y="2678724"/>
          <a:ext cx="739927" cy="517949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/>
              <a:cs typeface="Arial"/>
            </a:rPr>
            <a:t>v</a:t>
          </a:r>
        </a:p>
      </dsp:txBody>
      <dsp:txXfrm rot="-5400000">
        <a:off x="1" y="2826710"/>
        <a:ext cx="517949" cy="221978"/>
      </dsp:txXfrm>
    </dsp:sp>
    <dsp:sp modelId="{E7C9D9B2-7924-B644-B787-8E88B581F0D5}">
      <dsp:nvSpPr>
        <dsp:cNvPr id="0" name=""/>
        <dsp:cNvSpPr/>
      </dsp:nvSpPr>
      <dsp:spPr>
        <a:xfrm rot="5400000">
          <a:off x="4302974" y="-1158901"/>
          <a:ext cx="480953" cy="8051002"/>
        </a:xfrm>
        <a:prstGeom prst="round2SameRect">
          <a:avLst/>
        </a:prstGeom>
        <a:solidFill>
          <a:srgbClr val="FFFF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Taller de </a:t>
          </a:r>
          <a:r>
            <a:rPr lang="en-US" sz="1700" b="1" kern="1200" dirty="0" err="1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Riesgos</a:t>
          </a:r>
          <a:r>
            <a:rPr lang="en-US" sz="1700" b="1" kern="12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 </a:t>
          </a:r>
          <a:r>
            <a:rPr lang="en-US" sz="1700" b="1" kern="1200" dirty="0" err="1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Fiscales</a:t>
          </a:r>
          <a:r>
            <a:rPr lang="en-US" sz="1700" b="1" kern="12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 - Agosto</a:t>
          </a:r>
        </a:p>
      </dsp:txBody>
      <dsp:txXfrm rot="-5400000">
        <a:off x="517950" y="2649601"/>
        <a:ext cx="8027524" cy="433997"/>
      </dsp:txXfrm>
    </dsp:sp>
    <dsp:sp modelId="{8FBFB9E2-185B-4BCA-B740-BED75275A128}">
      <dsp:nvSpPr>
        <dsp:cNvPr id="0" name=""/>
        <dsp:cNvSpPr/>
      </dsp:nvSpPr>
      <dsp:spPr>
        <a:xfrm rot="5400000">
          <a:off x="-110989" y="3333989"/>
          <a:ext cx="739927" cy="517949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700" kern="1200" dirty="0">
              <a:latin typeface="Arial" pitchFamily="34" charset="0"/>
              <a:cs typeface="Arial" pitchFamily="34" charset="0"/>
            </a:rPr>
            <a:t>vii</a:t>
          </a:r>
        </a:p>
      </dsp:txBody>
      <dsp:txXfrm rot="-5400000">
        <a:off x="1" y="3481975"/>
        <a:ext cx="517949" cy="221978"/>
      </dsp:txXfrm>
    </dsp:sp>
    <dsp:sp modelId="{CE202C2A-FC99-4F35-82C1-D26E09E6CB76}">
      <dsp:nvSpPr>
        <dsp:cNvPr id="0" name=""/>
        <dsp:cNvSpPr/>
      </dsp:nvSpPr>
      <dsp:spPr>
        <a:xfrm rot="5400000">
          <a:off x="4289045" y="-517584"/>
          <a:ext cx="480953" cy="8051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700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Conformación del Proyecto de Presupuesto - </a:t>
          </a:r>
          <a:r>
            <a:rPr lang="es-GT" sz="1700" b="1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Agosto</a:t>
          </a:r>
          <a:endParaRPr lang="es-ES" sz="1700" b="1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504021" y="3290918"/>
        <a:ext cx="8027524" cy="433997"/>
      </dsp:txXfrm>
    </dsp:sp>
    <dsp:sp modelId="{101F5637-3D6F-476D-8AA5-FFC76A415505}">
      <dsp:nvSpPr>
        <dsp:cNvPr id="0" name=""/>
        <dsp:cNvSpPr/>
      </dsp:nvSpPr>
      <dsp:spPr>
        <a:xfrm rot="5400000">
          <a:off x="-110989" y="3900432"/>
          <a:ext cx="739927" cy="517949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700" kern="1200" dirty="0">
              <a:latin typeface="Arial" pitchFamily="34" charset="0"/>
              <a:cs typeface="Arial" pitchFamily="34" charset="0"/>
            </a:rPr>
            <a:t>viii</a:t>
          </a:r>
        </a:p>
      </dsp:txBody>
      <dsp:txXfrm rot="-5400000">
        <a:off x="1" y="4048418"/>
        <a:ext cx="517949" cy="221978"/>
      </dsp:txXfrm>
    </dsp:sp>
    <dsp:sp modelId="{BB1F82E1-3786-4586-9D19-791C2C02D007}">
      <dsp:nvSpPr>
        <dsp:cNvPr id="0" name=""/>
        <dsp:cNvSpPr/>
      </dsp:nvSpPr>
      <dsp:spPr>
        <a:xfrm rot="5400000">
          <a:off x="4289045" y="130484"/>
          <a:ext cx="480953" cy="8051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700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Entrega del Presupuesto al Congreso de la República - </a:t>
          </a:r>
          <a:r>
            <a:rPr lang="es-GT" sz="1700" b="1" kern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 de septiembre</a:t>
          </a:r>
          <a:endParaRPr lang="es-ES" sz="1700" b="1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504021" y="3938986"/>
        <a:ext cx="8027524" cy="433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F9AFA-9FD9-40F2-9E6E-24C8728E8A0B}">
      <dsp:nvSpPr>
        <dsp:cNvPr id="0" name=""/>
        <dsp:cNvSpPr/>
      </dsp:nvSpPr>
      <dsp:spPr>
        <a:xfrm rot="5400000">
          <a:off x="-104585" y="105267"/>
          <a:ext cx="697237" cy="4880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2800" b="1" kern="1200" dirty="0"/>
        </a:p>
      </dsp:txBody>
      <dsp:txXfrm rot="-5400000">
        <a:off x="1" y="244714"/>
        <a:ext cx="488066" cy="209171"/>
      </dsp:txXfrm>
    </dsp:sp>
    <dsp:sp modelId="{6A80F724-AE18-48B0-911A-28572A8C4124}">
      <dsp:nvSpPr>
        <dsp:cNvPr id="0" name=""/>
        <dsp:cNvSpPr/>
      </dsp:nvSpPr>
      <dsp:spPr>
        <a:xfrm rot="5400000">
          <a:off x="2537710" y="-2049644"/>
          <a:ext cx="453204" cy="4552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600" kern="1200" dirty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FORMULACIÓN</a:t>
          </a:r>
          <a:r>
            <a:rPr lang="es-GT" sz="3200" kern="1200" dirty="0">
              <a:latin typeface="Arial" pitchFamily="34" charset="0"/>
              <a:cs typeface="Arial" pitchFamily="34" charset="0"/>
            </a:rPr>
            <a:t>  </a:t>
          </a:r>
        </a:p>
      </dsp:txBody>
      <dsp:txXfrm rot="-5400000">
        <a:off x="488066" y="22124"/>
        <a:ext cx="4530369" cy="408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0.12784</cdr:x>
      <cdr:y>0</cdr:y>
    </cdr:from>
    <cdr:to>
      <cdr:x>0.87215</cdr:x>
      <cdr:y>0.19445</cdr:y>
    </cdr:to>
    <cdr:sp macro="" textlink="">
      <cdr:nvSpPr>
        <cdr:cNvPr id="2" name="Cuadro de texto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1681" y="0"/>
          <a:ext cx="2804442" cy="4546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algn="ctr">
            <a:lnSpc>
              <a:spcPct val="107000"/>
            </a:lnSpc>
            <a:spcAft>
              <a:spcPts val="0"/>
            </a:spcAft>
          </a:pPr>
          <a:r>
            <a:rPr lang="es-GT" sz="1200" b="1" dirty="0"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rPr>
            <a:t>Crecimiento de la </a:t>
          </a:r>
          <a:r>
            <a:rPr lang="es-GT" sz="1200" b="1" baseline="0" dirty="0"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rPr>
            <a:t>inversión Pública</a:t>
          </a:r>
        </a:p>
        <a:p xmlns:a="http://schemas.openxmlformats.org/drawingml/2006/main">
          <a:pPr algn="ctr">
            <a:lnSpc>
              <a:spcPct val="107000"/>
            </a:lnSpc>
            <a:spcAft>
              <a:spcPts val="0"/>
            </a:spcAft>
          </a:pPr>
          <a:endParaRPr lang="es-GT" sz="1000" b="0" i="0" dirty="0">
            <a:solidFill>
              <a:schemeClr val="tx2"/>
            </a:solidFill>
            <a:effectLst/>
            <a:latin typeface="Arial" charset="0"/>
            <a:ea typeface="Arial" charset="0"/>
            <a:cs typeface="Arial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FB3E67B-1489-4578-9F3A-80F4B198E9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E9767F-4A5E-4592-AB51-6ABE1E620D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415EA446-833F-45B7-9821-88E769F4FD78}" type="datetimeFigureOut">
              <a:rPr lang="es-GT"/>
              <a:pPr>
                <a:defRPr/>
              </a:pPr>
              <a:t>13/06/2019</a:t>
            </a:fld>
            <a:endParaRPr lang="es-GT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F2FEAD2A-6F1C-499B-AD87-F1819D83F8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GT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12825F9C-EDC0-4D80-943A-AB4F73591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noProof="0"/>
              <a:t>Editar los estilos de texto del patrón
Segundo nivel
Tercer nivel
Cuarto nivel
Quinto nivel</a:t>
            </a:r>
            <a:endParaRPr lang="es-GT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FCD7FB-8D8B-44AB-B631-0593197723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4EE730-7044-45ED-97E7-E6A1E1C3C6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9957F0-8449-490D-A2EF-4B419341D81C}" type="slidenum">
              <a:rPr lang="es-GT" altLang="en-US"/>
              <a:pPr/>
              <a:t>‹Nº›</a:t>
            </a:fld>
            <a:endParaRPr lang="es-GT" altLang="en-US"/>
          </a:p>
        </p:txBody>
      </p:sp>
    </p:spTree>
    <p:extLst>
      <p:ext uri="{BB962C8B-B14F-4D97-AF65-F5344CB8AC3E}">
        <p14:creationId xmlns:p14="http://schemas.microsoft.com/office/powerpoint/2010/main" val="1525889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957F0-8449-490D-A2EF-4B419341D81C}" type="slidenum">
              <a:rPr lang="es-GT" altLang="en-US" smtClean="0"/>
              <a:pPr/>
              <a:t>1</a:t>
            </a:fld>
            <a:endParaRPr lang="es-GT" altLang="en-US"/>
          </a:p>
        </p:txBody>
      </p:sp>
    </p:spTree>
    <p:extLst>
      <p:ext uri="{BB962C8B-B14F-4D97-AF65-F5344CB8AC3E}">
        <p14:creationId xmlns:p14="http://schemas.microsoft.com/office/powerpoint/2010/main" val="1607790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957F0-8449-490D-A2EF-4B419341D81C}" type="slidenum">
              <a:rPr lang="es-GT" altLang="en-US" smtClean="0"/>
              <a:pPr/>
              <a:t>6</a:t>
            </a:fld>
            <a:endParaRPr lang="es-GT" altLang="en-US"/>
          </a:p>
        </p:txBody>
      </p:sp>
    </p:spTree>
    <p:extLst>
      <p:ext uri="{BB962C8B-B14F-4D97-AF65-F5344CB8AC3E}">
        <p14:creationId xmlns:p14="http://schemas.microsoft.com/office/powerpoint/2010/main" val="90352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957F0-8449-490D-A2EF-4B419341D81C}" type="slidenum">
              <a:rPr lang="es-GT" altLang="en-US" smtClean="0"/>
              <a:pPr/>
              <a:t>11</a:t>
            </a:fld>
            <a:endParaRPr lang="es-GT" altLang="en-US"/>
          </a:p>
        </p:txBody>
      </p:sp>
    </p:spTree>
    <p:extLst>
      <p:ext uri="{BB962C8B-B14F-4D97-AF65-F5344CB8AC3E}">
        <p14:creationId xmlns:p14="http://schemas.microsoft.com/office/powerpoint/2010/main" val="139057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5B94916-2694-4C68-81B6-EE4432F2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ACFD-7D74-2245-A3B3-3363EAFAB9E6}" type="datetime1">
              <a:rPr lang="x-none" smtClean="0"/>
              <a:t>13/06/2019</a:t>
            </a:fld>
            <a:endParaRPr lang="es-GT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A964128-1294-4611-B395-5A248BB34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0331A1A-E046-4B1A-9259-6E363BEF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ED959-4821-4F92-B104-5FE20E6CE228}" type="slidenum">
              <a:rPr lang="es-GT" altLang="en-US"/>
              <a:pPr/>
              <a:t>‹Nº›</a:t>
            </a:fld>
            <a:endParaRPr lang="es-GT" altLang="en-US"/>
          </a:p>
        </p:txBody>
      </p:sp>
    </p:spTree>
    <p:extLst>
      <p:ext uri="{BB962C8B-B14F-4D97-AF65-F5344CB8AC3E}">
        <p14:creationId xmlns:p14="http://schemas.microsoft.com/office/powerpoint/2010/main" val="260384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78AEC28-91C2-497B-86E7-B9A45CBC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146AE-5254-C045-B048-DF2FB98E7611}" type="datetime1">
              <a:rPr lang="x-none" smtClean="0"/>
              <a:t>13/06/2019</a:t>
            </a:fld>
            <a:endParaRPr lang="es-GT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8B16639-804A-47F4-BA20-4FDD0688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9ECB500-1AFF-447B-8337-D3BF61DD4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16CAA-9D3A-4317-978A-8AEC43906D19}" type="slidenum">
              <a:rPr lang="es-GT" altLang="en-US"/>
              <a:pPr/>
              <a:t>‹Nº›</a:t>
            </a:fld>
            <a:endParaRPr lang="es-GT" altLang="en-US"/>
          </a:p>
        </p:txBody>
      </p:sp>
    </p:spTree>
    <p:extLst>
      <p:ext uri="{BB962C8B-B14F-4D97-AF65-F5344CB8AC3E}">
        <p14:creationId xmlns:p14="http://schemas.microsoft.com/office/powerpoint/2010/main" val="202986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2533DBB-4693-48D2-958B-E47623A9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7FDFB-AF31-E542-9451-41C77011EFA9}" type="datetime1">
              <a:rPr lang="x-none" smtClean="0"/>
              <a:t>13/06/2019</a:t>
            </a:fld>
            <a:endParaRPr lang="es-GT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7054212-C024-47AC-9895-A802F94A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3C7D529-C4E7-446B-B93C-2F4470B4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FA624-D874-4C39-9A35-48FADB7CC05C}" type="slidenum">
              <a:rPr lang="es-GT" altLang="en-US"/>
              <a:pPr/>
              <a:t>‹Nº›</a:t>
            </a:fld>
            <a:endParaRPr lang="es-GT" altLang="en-US"/>
          </a:p>
        </p:txBody>
      </p:sp>
    </p:spTree>
    <p:extLst>
      <p:ext uri="{BB962C8B-B14F-4D97-AF65-F5344CB8AC3E}">
        <p14:creationId xmlns:p14="http://schemas.microsoft.com/office/powerpoint/2010/main" val="415172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B3E6D56-3E23-4B54-8B74-CF07B444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CB2A7-1071-2344-988B-24D383868EBD}" type="datetime1">
              <a:rPr lang="x-none" smtClean="0"/>
              <a:t>13/06/2019</a:t>
            </a:fld>
            <a:endParaRPr lang="es-GT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C57B9F5-8C5C-4453-9997-7DD6858FD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C715698-C571-4ECA-96B7-6E7934FA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0DAE2-59AB-42BF-9663-85CBF0DB9C4D}" type="slidenum">
              <a:rPr lang="es-GT" altLang="en-US"/>
              <a:pPr/>
              <a:t>‹Nº›</a:t>
            </a:fld>
            <a:endParaRPr lang="es-GT" altLang="en-US"/>
          </a:p>
        </p:txBody>
      </p:sp>
    </p:spTree>
    <p:extLst>
      <p:ext uri="{BB962C8B-B14F-4D97-AF65-F5344CB8AC3E}">
        <p14:creationId xmlns:p14="http://schemas.microsoft.com/office/powerpoint/2010/main" val="390125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83BFD54-9EBD-4847-8335-47AAF9B1E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3A5B-6CE0-C946-9967-424E5F81034F}" type="datetime1">
              <a:rPr lang="x-none" smtClean="0"/>
              <a:t>13/06/2019</a:t>
            </a:fld>
            <a:endParaRPr lang="es-GT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07CD52E-30E8-42B6-8949-6662287F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D31EE36-5D5F-48BA-A389-1681D3D6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9F93B-3B8B-4B31-8CA6-9FCB1D92DA65}" type="slidenum">
              <a:rPr lang="es-GT" altLang="en-US"/>
              <a:pPr/>
              <a:t>‹Nº›</a:t>
            </a:fld>
            <a:endParaRPr lang="es-GT" altLang="en-US"/>
          </a:p>
        </p:txBody>
      </p:sp>
    </p:spTree>
    <p:extLst>
      <p:ext uri="{BB962C8B-B14F-4D97-AF65-F5344CB8AC3E}">
        <p14:creationId xmlns:p14="http://schemas.microsoft.com/office/powerpoint/2010/main" val="134391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EFB3F588-6061-40A1-B99E-D5BD14A9F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9A86-4626-AE40-BB27-202275E5570B}" type="datetime1">
              <a:rPr lang="x-none" smtClean="0"/>
              <a:t>13/06/2019</a:t>
            </a:fld>
            <a:endParaRPr lang="es-GT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DE6DD93D-ABC3-4B5E-8BB7-1091D2E4D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3623E72-0559-4315-81AE-52CE734E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1278C-08EB-4212-83D5-1227227F8BD8}" type="slidenum">
              <a:rPr lang="es-GT" altLang="en-US"/>
              <a:pPr/>
              <a:t>‹Nº›</a:t>
            </a:fld>
            <a:endParaRPr lang="es-GT" altLang="en-US"/>
          </a:p>
        </p:txBody>
      </p:sp>
    </p:spTree>
    <p:extLst>
      <p:ext uri="{BB962C8B-B14F-4D97-AF65-F5344CB8AC3E}">
        <p14:creationId xmlns:p14="http://schemas.microsoft.com/office/powerpoint/2010/main" val="152545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1EB519F7-C743-46B1-8418-DAA8244A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7E619-FE83-F444-B55F-B9BAE3766478}" type="datetime1">
              <a:rPr lang="x-none" smtClean="0"/>
              <a:t>13/06/2019</a:t>
            </a:fld>
            <a:endParaRPr lang="es-GT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99CB3894-4CE3-447F-990E-E4A94B9E3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E092105D-1AFA-4C2A-A222-CD7978A0B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0BFDD-3D2C-4E6C-A5B5-1770419C0E67}" type="slidenum">
              <a:rPr lang="es-GT" altLang="en-US"/>
              <a:pPr/>
              <a:t>‹Nº›</a:t>
            </a:fld>
            <a:endParaRPr lang="es-GT" altLang="en-US"/>
          </a:p>
        </p:txBody>
      </p:sp>
    </p:spTree>
    <p:extLst>
      <p:ext uri="{BB962C8B-B14F-4D97-AF65-F5344CB8AC3E}">
        <p14:creationId xmlns:p14="http://schemas.microsoft.com/office/powerpoint/2010/main" val="216681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8A0E5824-946B-40E9-BEB4-3A6A48F0B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ADA5F-BE38-FE46-B987-5C144F022E0B}" type="datetime1">
              <a:rPr lang="x-none" smtClean="0"/>
              <a:t>13/06/2019</a:t>
            </a:fld>
            <a:endParaRPr lang="es-GT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724CCA78-6CE2-4228-BC35-3D50A529D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969C2020-2A5F-4ED4-9A42-1926D686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C909C-0B8F-473C-AD33-A2A368AB6692}" type="slidenum">
              <a:rPr lang="es-GT" altLang="en-US"/>
              <a:pPr/>
              <a:t>‹Nº›</a:t>
            </a:fld>
            <a:endParaRPr lang="es-GT" altLang="en-US"/>
          </a:p>
        </p:txBody>
      </p:sp>
    </p:spTree>
    <p:extLst>
      <p:ext uri="{BB962C8B-B14F-4D97-AF65-F5344CB8AC3E}">
        <p14:creationId xmlns:p14="http://schemas.microsoft.com/office/powerpoint/2010/main" val="39478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BF8CD4C1-F7DB-4F59-8665-88E28844B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C928A-6DBF-944D-A94A-9E3EB8A19C88}" type="datetime1">
              <a:rPr lang="x-none" smtClean="0"/>
              <a:t>13/06/2019</a:t>
            </a:fld>
            <a:endParaRPr lang="es-GT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B6FAA417-CD75-4ACB-ADDA-020589C2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1C40BC40-0B8B-4761-9BAF-0246EFE3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4C509-215F-400C-AF88-B3EAF772B581}" type="slidenum">
              <a:rPr lang="es-GT" altLang="en-US"/>
              <a:pPr/>
              <a:t>‹Nº›</a:t>
            </a:fld>
            <a:endParaRPr lang="es-GT" altLang="en-US"/>
          </a:p>
        </p:txBody>
      </p:sp>
    </p:spTree>
    <p:extLst>
      <p:ext uri="{BB962C8B-B14F-4D97-AF65-F5344CB8AC3E}">
        <p14:creationId xmlns:p14="http://schemas.microsoft.com/office/powerpoint/2010/main" val="199096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8966F5E1-AFA5-4466-A5A6-4FC45DFE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F207-D924-6240-A05C-9FBD8819C6FA}" type="datetime1">
              <a:rPr lang="x-none" smtClean="0"/>
              <a:t>13/06/2019</a:t>
            </a:fld>
            <a:endParaRPr lang="es-GT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138A0C05-B9CD-44DD-84B5-06848FCA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D919429D-06BE-4240-B6D7-D31C63F7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A3428-8A49-4CD2-9504-09B45B03A338}" type="slidenum">
              <a:rPr lang="es-GT" altLang="en-US"/>
              <a:pPr/>
              <a:t>‹Nº›</a:t>
            </a:fld>
            <a:endParaRPr lang="es-GT" altLang="en-US"/>
          </a:p>
        </p:txBody>
      </p:sp>
    </p:spTree>
    <p:extLst>
      <p:ext uri="{BB962C8B-B14F-4D97-AF65-F5344CB8AC3E}">
        <p14:creationId xmlns:p14="http://schemas.microsoft.com/office/powerpoint/2010/main" val="158839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GT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C26F0729-DCF2-4833-BBCC-14E33F33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DA67-D1C4-1248-8ED6-A03F0D390A14}" type="datetime1">
              <a:rPr lang="x-none" smtClean="0"/>
              <a:t>13/06/2019</a:t>
            </a:fld>
            <a:endParaRPr lang="es-GT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6254F3A9-0969-490C-A9A4-A7ECBD8F7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F4167A29-1F6E-44E0-BE8D-2910B83B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D2635-A4D3-4540-8DBC-5FB564094C9A}" type="slidenum">
              <a:rPr lang="es-GT" altLang="en-US"/>
              <a:pPr/>
              <a:t>‹Nº›</a:t>
            </a:fld>
            <a:endParaRPr lang="es-GT" altLang="en-US"/>
          </a:p>
        </p:txBody>
      </p:sp>
    </p:spTree>
    <p:extLst>
      <p:ext uri="{BB962C8B-B14F-4D97-AF65-F5344CB8AC3E}">
        <p14:creationId xmlns:p14="http://schemas.microsoft.com/office/powerpoint/2010/main" val="409929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6C06B9FF-BE83-4D57-994A-3595AE1DE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GT"/>
              <a:t>Haga clic para modificar el estilo de título del patrón</a:t>
            </a:r>
            <a:endParaRPr lang="es-GT" altLang="es-GT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1E2C6453-B45D-4C19-81E4-718C7429E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GT"/>
              <a:t>Haga clic para modificar el estilo de texto del patrón</a:t>
            </a:r>
          </a:p>
          <a:p>
            <a:pPr lvl="1"/>
            <a:r>
              <a:rPr lang="es-ES" altLang="es-GT"/>
              <a:t>Segundo nivel</a:t>
            </a:r>
          </a:p>
          <a:p>
            <a:pPr lvl="2"/>
            <a:r>
              <a:rPr lang="es-ES" altLang="es-GT"/>
              <a:t>Tercer nivel</a:t>
            </a:r>
          </a:p>
          <a:p>
            <a:pPr lvl="3"/>
            <a:r>
              <a:rPr lang="es-ES" altLang="es-GT"/>
              <a:t>Cuarto nivel</a:t>
            </a:r>
          </a:p>
          <a:p>
            <a:pPr lvl="4"/>
            <a:r>
              <a:rPr lang="es-ES" altLang="es-GT"/>
              <a:t>Quinto nivel</a:t>
            </a:r>
            <a:endParaRPr lang="es-GT" altLang="es-GT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D2F6F35-1872-4EB9-BC0A-7C8B7D016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FCF77F-EA9C-AD4D-B5A8-10338B48C744}" type="datetime1">
              <a:rPr lang="x-none" smtClean="0"/>
              <a:t>13/06/2019</a:t>
            </a:fld>
            <a:endParaRPr lang="es-GT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427357B-481B-4021-95CD-E57C32DA2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1103026-0B94-4A17-923F-D8219E5AB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09AA56B-3D9A-44C8-AC04-397E0CECB5F5}" type="slidenum">
              <a:rPr lang="es-GT" altLang="en-US"/>
              <a:pPr/>
              <a:t>‹Nº›</a:t>
            </a:fld>
            <a:endParaRPr lang="es-G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650C081-0730-984F-9544-6F6C9C636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107"/>
            <a:ext cx="9180512" cy="6858000"/>
          </a:xfrm>
          <a:prstGeom prst="rect">
            <a:avLst/>
          </a:prstGeom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A850BA82-703F-4B02-B918-A0C02B896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721" y="2992383"/>
            <a:ext cx="5616575" cy="1936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GT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Abierto 2020-2024</a:t>
            </a:r>
            <a:br>
              <a:rPr lang="es-GT" sz="3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br>
              <a:rPr lang="es-GT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3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ED7C593-5D36-AB4C-8D06-4EB24CB3B6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09120"/>
            <a:ext cx="2448272" cy="244827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EFA1D8E-6D38-FA41-8F8E-7BBE252291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52" y="4912435"/>
            <a:ext cx="2556792" cy="1567066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D959-4821-4F92-B104-5FE20E6CE228}" type="slidenum">
              <a:rPr lang="es-GT" altLang="en-US" sz="2800" smtClean="0"/>
              <a:pPr/>
              <a:t>1</a:t>
            </a:fld>
            <a:endParaRPr lang="es-GT" alt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1 Título">
            <a:extLst>
              <a:ext uri="{FF2B5EF4-FFF2-40B4-BE49-F238E27FC236}">
                <a16:creationId xmlns:a16="http://schemas.microsoft.com/office/drawing/2014/main" id="{5905096B-7928-47CD-A9B7-D5C53DFFE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43" y="1268760"/>
            <a:ext cx="784383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GT" altLang="es-GT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Ruta País 2020-2024 Visión </a:t>
            </a:r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38B46D6E-450B-AF4B-BE15-50549B8EF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43" y="1916832"/>
            <a:ext cx="7780679" cy="4906672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F93B-3B8B-4B31-8CA6-9FCB1D92DA65}" type="slidenum">
              <a:rPr lang="es-GT" altLang="en-US" sz="2800" smtClean="0"/>
              <a:pPr/>
              <a:t>10</a:t>
            </a:fld>
            <a:endParaRPr lang="es-GT" altLang="en-US" dirty="0"/>
          </a:p>
        </p:txBody>
      </p:sp>
    </p:spTree>
    <p:extLst>
      <p:ext uri="{BB962C8B-B14F-4D97-AF65-F5344CB8AC3E}">
        <p14:creationId xmlns:p14="http://schemas.microsoft.com/office/powerpoint/2010/main" val="194549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ángulo 13315"/>
          <p:cNvSpPr/>
          <p:nvPr/>
        </p:nvSpPr>
        <p:spPr>
          <a:xfrm>
            <a:off x="1187624" y="1052736"/>
            <a:ext cx="6768752" cy="5805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315" name="1 Título">
            <a:extLst>
              <a:ext uri="{FF2B5EF4-FFF2-40B4-BE49-F238E27FC236}">
                <a16:creationId xmlns:a16="http://schemas.microsoft.com/office/drawing/2014/main" id="{75FC1432-8431-4443-A99B-25F317400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2898" y="1149547"/>
            <a:ext cx="7129462" cy="492125"/>
          </a:xfrm>
        </p:spPr>
        <p:txBody>
          <a:bodyPr wrap="square"/>
          <a:lstStyle/>
          <a:p>
            <a:pPr eaLnBrk="1" hangingPunct="1"/>
            <a:r>
              <a:rPr lang="es-GT" altLang="es-GT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10 Prioridades Nacionales</a:t>
            </a: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164" y="1738939"/>
            <a:ext cx="1238394" cy="2218144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369" y="1732555"/>
            <a:ext cx="1185852" cy="2218142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32" y="1690568"/>
            <a:ext cx="1238394" cy="2316420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37" y="1670384"/>
            <a:ext cx="1149958" cy="2344476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06" y="1670384"/>
            <a:ext cx="1183884" cy="2344476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06" y="4047956"/>
            <a:ext cx="1208961" cy="2261364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34" y="4047956"/>
            <a:ext cx="1208961" cy="2261364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63" y="4047956"/>
            <a:ext cx="1208961" cy="2261364"/>
          </a:xfrm>
          <a:prstGeom prst="rect">
            <a:avLst/>
          </a:prstGeom>
        </p:spPr>
      </p:pic>
      <p:pic>
        <p:nvPicPr>
          <p:cNvPr id="13312" name="Imagen 133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92" y="4047956"/>
            <a:ext cx="1208961" cy="2261364"/>
          </a:xfrm>
          <a:prstGeom prst="rect">
            <a:avLst/>
          </a:prstGeom>
        </p:spPr>
      </p:pic>
      <p:pic>
        <p:nvPicPr>
          <p:cNvPr id="13313" name="Imagen 133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21" y="4042226"/>
            <a:ext cx="1208961" cy="2261364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DAE2-59AB-42BF-9663-85CBF0DB9C4D}" type="slidenum">
              <a:rPr lang="es-GT" altLang="en-US" sz="2800" smtClean="0"/>
              <a:pPr/>
              <a:t>11</a:t>
            </a:fld>
            <a:endParaRPr lang="es-GT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6"/>
          <p:cNvSpPr txBox="1"/>
          <p:nvPr/>
        </p:nvSpPr>
        <p:spPr>
          <a:xfrm>
            <a:off x="1897530" y="4473661"/>
            <a:ext cx="560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METAS DE DESARROLLO (SEGEPLAN)</a:t>
            </a:r>
          </a:p>
        </p:txBody>
      </p:sp>
      <p:sp>
        <p:nvSpPr>
          <p:cNvPr id="31" name="Flecha izquierda y derecha 7"/>
          <p:cNvSpPr/>
          <p:nvPr/>
        </p:nvSpPr>
        <p:spPr>
          <a:xfrm rot="16200000">
            <a:off x="4324639" y="5074526"/>
            <a:ext cx="432048" cy="103776"/>
          </a:xfrm>
          <a:prstGeom prst="leftRightArrow">
            <a:avLst/>
          </a:prstGeom>
          <a:solidFill>
            <a:srgbClr val="1F497D"/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8"/>
          <p:cNvSpPr/>
          <p:nvPr/>
        </p:nvSpPr>
        <p:spPr>
          <a:xfrm>
            <a:off x="2474606" y="5405154"/>
            <a:ext cx="4309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ASIGNACIÓN PRESUPUESTARIA </a:t>
            </a:r>
          </a:p>
        </p:txBody>
      </p:sp>
      <p:sp>
        <p:nvSpPr>
          <p:cNvPr id="33" name="Cerrar llave 9"/>
          <p:cNvSpPr/>
          <p:nvPr/>
        </p:nvSpPr>
        <p:spPr>
          <a:xfrm rot="5400000">
            <a:off x="4368557" y="2223001"/>
            <a:ext cx="467505" cy="734400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34" name="Rectángulo 10"/>
          <p:cNvSpPr/>
          <p:nvPr/>
        </p:nvSpPr>
        <p:spPr>
          <a:xfrm>
            <a:off x="1171266" y="6228020"/>
            <a:ext cx="7222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FINANCIAMIENTO PARA EL DESARROLLO SOSTENIBLE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1358E4-1273-6F4B-987B-FE0573902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42" y="2620652"/>
            <a:ext cx="2376264" cy="1456420"/>
          </a:xfrm>
          <a:prstGeom prst="rect">
            <a:avLst/>
          </a:prstGeom>
        </p:spPr>
      </p:pic>
      <p:sp>
        <p:nvSpPr>
          <p:cNvPr id="13" name="1 Título">
            <a:extLst>
              <a:ext uri="{FF2B5EF4-FFF2-40B4-BE49-F238E27FC236}">
                <a16:creationId xmlns:a16="http://schemas.microsoft.com/office/drawing/2014/main" id="{99E8ED57-D617-6B44-973D-02F5B0389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49" y="1148092"/>
            <a:ext cx="8252299" cy="13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GT" altLang="es-GT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Formulación Presupuestaria Multianual 2020-2024</a:t>
            </a:r>
          </a:p>
          <a:p>
            <a:pPr eaLnBrk="1" hangingPunct="1"/>
            <a:r>
              <a:rPr lang="es-GT" altLang="es-GT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 País</a:t>
            </a:r>
          </a:p>
          <a:p>
            <a:pPr eaLnBrk="1" hangingPunct="1"/>
            <a:r>
              <a:rPr lang="es-GT" altLang="es-GT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 Objetivos de Desarrollo Sostenible</a:t>
            </a:r>
          </a:p>
        </p:txBody>
      </p:sp>
      <p:sp>
        <p:nvSpPr>
          <p:cNvPr id="14" name="Flecha izquierda y derecha 7">
            <a:extLst>
              <a:ext uri="{FF2B5EF4-FFF2-40B4-BE49-F238E27FC236}">
                <a16:creationId xmlns:a16="http://schemas.microsoft.com/office/drawing/2014/main" id="{80A31693-1E67-8F4F-B32B-C008A1B508B0}"/>
              </a:ext>
            </a:extLst>
          </p:cNvPr>
          <p:cNvSpPr/>
          <p:nvPr/>
        </p:nvSpPr>
        <p:spPr>
          <a:xfrm rot="16200000">
            <a:off x="4324639" y="4138423"/>
            <a:ext cx="432048" cy="103776"/>
          </a:xfrm>
          <a:prstGeom prst="leftRightArrow">
            <a:avLst/>
          </a:prstGeom>
          <a:solidFill>
            <a:srgbClr val="1F497D"/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DAE2-59AB-42BF-9663-85CBF0DB9C4D}" type="slidenum">
              <a:rPr lang="es-GT" altLang="en-US" sz="2800" smtClean="0"/>
              <a:pPr/>
              <a:t>12</a:t>
            </a:fld>
            <a:endParaRPr lang="es-GT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75772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066BFB87-8E07-D545-8BEC-4F757C22A0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7"/>
          <a:stretch/>
        </p:blipFill>
        <p:spPr>
          <a:xfrm>
            <a:off x="0" y="0"/>
            <a:ext cx="9171384" cy="6891210"/>
          </a:xfrm>
          <a:prstGeom prst="rect">
            <a:avLst/>
          </a:prstGeom>
        </p:spPr>
      </p:pic>
      <p:pic>
        <p:nvPicPr>
          <p:cNvPr id="11" name="Imagen 5">
            <a:extLst>
              <a:ext uri="{FF2B5EF4-FFF2-40B4-BE49-F238E27FC236}">
                <a16:creationId xmlns:a16="http://schemas.microsoft.com/office/drawing/2014/main" id="{8EDE7000-8D72-9348-99EB-6C1E70FC6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144" y="1706374"/>
            <a:ext cx="6629711" cy="373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1 Título">
            <a:extLst>
              <a:ext uri="{FF2B5EF4-FFF2-40B4-BE49-F238E27FC236}">
                <a16:creationId xmlns:a16="http://schemas.microsoft.com/office/drawing/2014/main" id="{F1C4A157-B4CF-4CE8-B6AB-7F4E36495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168" y="986937"/>
            <a:ext cx="4396197" cy="5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GT" altLang="es-GT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Talleres de Presupuesto Abierto se realizarán con apoyo de CEPAL, PNUD, BID, USAID, CIEN y ASIES.</a:t>
            </a:r>
            <a:endParaRPr lang="es-GT" altLang="es-G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CuadroTexto 6">
            <a:extLst>
              <a:ext uri="{FF2B5EF4-FFF2-40B4-BE49-F238E27FC236}">
                <a16:creationId xmlns:a16="http://schemas.microsoft.com/office/drawing/2014/main" id="{70D4A215-7FC6-413F-8C96-4149FF554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3573016"/>
            <a:ext cx="57626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GT" altLang="es-GT" sz="5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797" name="CuadroTexto 13">
            <a:extLst>
              <a:ext uri="{FF2B5EF4-FFF2-40B4-BE49-F238E27FC236}">
                <a16:creationId xmlns:a16="http://schemas.microsoft.com/office/drawing/2014/main" id="{9C502B4D-8115-4E10-AA0A-7FD750D22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786" y="3588891"/>
            <a:ext cx="57626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GT" altLang="es-GT" sz="5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798" name="CuadroTexto 14">
            <a:extLst>
              <a:ext uri="{FF2B5EF4-FFF2-40B4-BE49-F238E27FC236}">
                <a16:creationId xmlns:a16="http://schemas.microsoft.com/office/drawing/2014/main" id="{406091D8-7EA1-4D01-8223-97B616BD0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3573016"/>
            <a:ext cx="57626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GT" altLang="es-GT" sz="5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707237" y="5531997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1600" b="1" dirty="0" err="1">
                <a:solidFill>
                  <a:schemeClr val="accent1">
                    <a:lumMod val="50000"/>
                  </a:schemeClr>
                </a:solidFill>
              </a:rPr>
              <a:t>MICIVI</a:t>
            </a:r>
            <a:endParaRPr lang="es-E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MINECO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MEM</a:t>
            </a:r>
          </a:p>
          <a:p>
            <a:endParaRPr lang="es-E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46747" y="5531748"/>
            <a:ext cx="2072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1600" b="1" dirty="0">
                <a:solidFill>
                  <a:schemeClr val="accent1">
                    <a:lumMod val="50000"/>
                  </a:schemeClr>
                </a:solidFill>
              </a:rPr>
              <a:t>MINEDUC</a:t>
            </a:r>
            <a:endParaRPr lang="es-E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MSPAS</a:t>
            </a:r>
            <a:endParaRPr lang="es-E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MAGA</a:t>
            </a:r>
            <a:endParaRPr lang="es-E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MIDES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INAB</a:t>
            </a:r>
            <a:endParaRPr lang="es-E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012160" y="5534650"/>
            <a:ext cx="19448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MINGOB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MINDEF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1600" b="1" dirty="0">
                <a:solidFill>
                  <a:schemeClr val="accent1">
                    <a:lumMod val="50000"/>
                  </a:schemeClr>
                </a:solidFill>
              </a:rPr>
              <a:t>Se invita al MP y OJ</a:t>
            </a:r>
            <a:endParaRPr lang="es-E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17CA06CE-CE41-D04E-AE23-B432FB8DF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4399" y="986937"/>
            <a:ext cx="3459895" cy="78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s-GT" altLang="es-GT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desarrollarán tres talleres de forma simultánea agrupados en tres ejes</a:t>
            </a:r>
            <a:endParaRPr lang="es-GT" altLang="es-G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s-GT" altLang="es-G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DAE2-59AB-42BF-9663-85CBF0DB9C4D}" type="slidenum">
              <a:rPr lang="es-GT" altLang="en-US" sz="2800" smtClean="0"/>
              <a:pPr/>
              <a:t>13</a:t>
            </a:fld>
            <a:endParaRPr lang="es-GT" altLang="en-US" sz="2800" dirty="0"/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F1C4A157-B4CF-4CE8-B6AB-7F4E36495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08" y="-171400"/>
            <a:ext cx="87129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GT" altLang="es-GT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2020 se </a:t>
            </a:r>
            <a:r>
              <a:rPr lang="es-GT" altLang="es-GT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agrupa</a:t>
            </a:r>
            <a:r>
              <a:rPr lang="es-GT" altLang="es-GT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tres ejes</a:t>
            </a:r>
            <a:endParaRPr lang="es-GT" altLang="es-GT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63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1 Título">
            <a:extLst>
              <a:ext uri="{FF2B5EF4-FFF2-40B4-BE49-F238E27FC236}">
                <a16:creationId xmlns:a16="http://schemas.microsoft.com/office/drawing/2014/main" id="{1B0D5CFA-3992-4B33-9584-7E679F578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613" y="1569796"/>
            <a:ext cx="8229600" cy="1143000"/>
          </a:xfrm>
        </p:spPr>
        <p:txBody>
          <a:bodyPr/>
          <a:lstStyle/>
          <a:p>
            <a:pPr eaLnBrk="1" hangingPunct="1"/>
            <a:r>
              <a:rPr lang="es-GT" altLang="es-GT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Sectores Sociales invitados a los Talleres de Presupuesto Abierto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1" y="2876014"/>
            <a:ext cx="8799764" cy="2641218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DAE2-59AB-42BF-9663-85CBF0DB9C4D}" type="slidenum">
              <a:rPr lang="es-GT" altLang="en-US" sz="2800" smtClean="0"/>
              <a:pPr/>
              <a:t>14</a:t>
            </a:fld>
            <a:endParaRPr lang="es-GT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71409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107504" y="-168446"/>
            <a:ext cx="903649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s-GT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Las proyecciones de este taller permiten cumplir con los objetivos de la política fiscal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18418" y="1184040"/>
            <a:ext cx="4539709" cy="2698275"/>
          </a:xfrm>
        </p:spPr>
        <p:txBody>
          <a:bodyPr>
            <a:noAutofit/>
          </a:bodyPr>
          <a:lstStyle/>
          <a:p>
            <a:r>
              <a:rPr lang="es-GT" sz="1800" dirty="0">
                <a:latin typeface="Arial" charset="0"/>
                <a:ea typeface="Arial" charset="0"/>
                <a:cs typeface="Arial" charset="0"/>
              </a:rPr>
              <a:t>Avanzar en el cumplimiento de los objetivos de desarrollo sostenible (ODS) principalmente en los temas sociales como educación, salud y agua y saneamiento.</a:t>
            </a:r>
          </a:p>
          <a:p>
            <a:r>
              <a:rPr lang="es-GT" sz="1800" dirty="0">
                <a:latin typeface="Arial" charset="0"/>
                <a:ea typeface="Arial" charset="0"/>
                <a:cs typeface="Arial" charset="0"/>
              </a:rPr>
              <a:t>Seguir fortaleciendo las instituciones de justicia, especialmente el Ministerio Público y el Organismo Judicial.</a:t>
            </a:r>
          </a:p>
          <a:p>
            <a:endParaRPr lang="es-GT" sz="1800" dirty="0">
              <a:latin typeface="Arial" charset="0"/>
              <a:ea typeface="Arial" charset="0"/>
              <a:cs typeface="Arial" charset="0"/>
            </a:endParaRPr>
          </a:p>
          <a:p>
            <a:endParaRPr lang="es-GT" sz="1800" dirty="0">
              <a:latin typeface="Arial" charset="0"/>
              <a:ea typeface="Arial" charset="0"/>
              <a:cs typeface="Arial" charset="0"/>
            </a:endParaRPr>
          </a:p>
          <a:p>
            <a:endParaRPr lang="es-GT" sz="1800" dirty="0">
              <a:latin typeface="Arial" charset="0"/>
              <a:ea typeface="Arial" charset="0"/>
              <a:cs typeface="Arial" charset="0"/>
            </a:endParaRPr>
          </a:p>
          <a:p>
            <a:endParaRPr lang="es-GT" sz="18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20782432"/>
              </p:ext>
            </p:extLst>
          </p:nvPr>
        </p:nvGraphicFramePr>
        <p:xfrm>
          <a:off x="5004048" y="1585750"/>
          <a:ext cx="3800693" cy="2667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724128" y="1093307"/>
            <a:ext cx="2653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2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Gasto social e Instituciones de Justicia respecto al presupuesto</a:t>
            </a:r>
            <a:endParaRPr lang="es-GT" sz="12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339577" y="4623778"/>
            <a:ext cx="4465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dirty="0">
                <a:latin typeface="Arial" charset="0"/>
                <a:ea typeface="Arial" charset="0"/>
                <a:cs typeface="Arial" charset="0"/>
              </a:rPr>
              <a:t>Coadyuvar con la estabilidad macroeconómica e impulsar el crecimiento a través de la inversión pública.</a:t>
            </a:r>
          </a:p>
          <a:p>
            <a:endParaRPr lang="es-GT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11076081"/>
              </p:ext>
            </p:extLst>
          </p:nvPr>
        </p:nvGraphicFramePr>
        <p:xfrm>
          <a:off x="323528" y="4362746"/>
          <a:ext cx="3767842" cy="2337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DAE2-59AB-42BF-9663-85CBF0DB9C4D}" type="slidenum">
              <a:rPr lang="es-GT" altLang="en-US" sz="2800" smtClean="0"/>
              <a:pPr/>
              <a:t>15</a:t>
            </a:fld>
            <a:endParaRPr lang="es-GT" altLang="en-US" dirty="0"/>
          </a:p>
        </p:txBody>
      </p:sp>
    </p:spTree>
    <p:extLst>
      <p:ext uri="{BB962C8B-B14F-4D97-AF65-F5344CB8AC3E}">
        <p14:creationId xmlns:p14="http://schemas.microsoft.com/office/powerpoint/2010/main" val="267011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107505" y="-171400"/>
            <a:ext cx="903649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s-GT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Las proyecciones de este taller permiten cumplir con los objetivos de la política fiscal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 bwMode="auto">
          <a:xfrm>
            <a:off x="395536" y="1597024"/>
            <a:ext cx="8200718" cy="486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GT"/>
          </a:p>
          <a:p>
            <a:pPr algn="just"/>
            <a:endParaRPr lang="es-GT"/>
          </a:p>
          <a:p>
            <a:pPr algn="just"/>
            <a:endParaRPr lang="es-GT"/>
          </a:p>
          <a:p>
            <a:pPr algn="just"/>
            <a:endParaRPr lang="es-GT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0" y="1184720"/>
            <a:ext cx="8553677" cy="2914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GT" sz="1800" dirty="0">
                <a:latin typeface="Arial" charset="0"/>
                <a:ea typeface="Arial" charset="0"/>
                <a:cs typeface="Arial" charset="0"/>
              </a:rPr>
              <a:t>Preservar la sostenibilidad de la deuda pública mediante un déficit fiscal moderado y consistente con las recomendaciones del FMI.</a:t>
            </a:r>
          </a:p>
          <a:p>
            <a:pPr algn="just"/>
            <a:r>
              <a:rPr lang="es-GT" sz="1800" dirty="0">
                <a:latin typeface="Arial" charset="0"/>
                <a:ea typeface="Arial" charset="0"/>
                <a:cs typeface="Arial" charset="0"/>
              </a:rPr>
              <a:t>Continuar con la profundización de la transparencia fiscal y la mejora en la calidad del gasto público.</a:t>
            </a:r>
          </a:p>
          <a:p>
            <a:pPr algn="just"/>
            <a:endParaRPr lang="es-GT" sz="18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GT" sz="18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GT" sz="18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es-GT" sz="18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8" name="Chart 1"/>
          <p:cNvGraphicFramePr/>
          <p:nvPr>
            <p:extLst>
              <p:ext uri="{D42A27DB-BD31-4B8C-83A1-F6EECF244321}">
                <p14:modId xmlns:p14="http://schemas.microsoft.com/office/powerpoint/2010/main" val="16779288"/>
              </p:ext>
            </p:extLst>
          </p:nvPr>
        </p:nvGraphicFramePr>
        <p:xfrm>
          <a:off x="107505" y="2795843"/>
          <a:ext cx="4370135" cy="367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264609303"/>
              </p:ext>
            </p:extLst>
          </p:nvPr>
        </p:nvGraphicFramePr>
        <p:xfrm>
          <a:off x="4875305" y="2795843"/>
          <a:ext cx="42686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852539" y="4462718"/>
            <a:ext cx="2133600" cy="365125"/>
          </a:xfrm>
        </p:spPr>
        <p:txBody>
          <a:bodyPr/>
          <a:lstStyle/>
          <a:p>
            <a:fld id="{C0C9F93B-3B8B-4B31-8CA6-9FCB1D92DA65}" type="slidenum">
              <a:rPr lang="es-GT" altLang="en-US" sz="2800" smtClean="0"/>
              <a:pPr/>
              <a:t>16</a:t>
            </a:fld>
            <a:endParaRPr lang="es-GT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73311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81AC1B7-B8B0-284A-A9AA-3F75A5FBE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"/>
            <a:ext cx="9180512" cy="6858000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50A166DD-45DB-6F42-AC7C-153C981F7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721" y="2992383"/>
            <a:ext cx="5616575" cy="1936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GT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Abierto 2020-2024</a:t>
            </a:r>
            <a:br>
              <a:rPr lang="es-GT" sz="3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br>
              <a:rPr lang="es-GT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3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248CAAF-4170-C44C-A979-13444D43E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09120"/>
            <a:ext cx="2448272" cy="244827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B0BAC71-50A5-9E4B-BC18-987F5E2E8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52" y="4912435"/>
            <a:ext cx="2556792" cy="1567066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D959-4821-4F92-B104-5FE20E6CE228}" type="slidenum">
              <a:rPr lang="es-GT" altLang="en-US" sz="2800" smtClean="0"/>
              <a:pPr/>
              <a:t>17</a:t>
            </a:fld>
            <a:endParaRPr lang="es-GT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1821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>
            <a:extLst>
              <a:ext uri="{FF2B5EF4-FFF2-40B4-BE49-F238E27FC236}">
                <a16:creationId xmlns:a16="http://schemas.microsoft.com/office/drawing/2014/main" id="{B03C275A-1525-4366-B63A-5CC4BFAC0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688" y="1239342"/>
            <a:ext cx="5586412" cy="1325562"/>
          </a:xfrm>
        </p:spPr>
        <p:txBody>
          <a:bodyPr/>
          <a:lstStyle/>
          <a:p>
            <a:pPr eaLnBrk="1" hangingPunct="1"/>
            <a:r>
              <a:rPr lang="es-GT" altLang="es-GT" sz="3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General del Estado</a:t>
            </a:r>
          </a:p>
        </p:txBody>
      </p:sp>
      <p:sp>
        <p:nvSpPr>
          <p:cNvPr id="3075" name="2 Marcador de contenido">
            <a:extLst>
              <a:ext uri="{FF2B5EF4-FFF2-40B4-BE49-F238E27FC236}">
                <a16:creationId xmlns:a16="http://schemas.microsoft.com/office/drawing/2014/main" id="{5408B4C2-24C9-4CA0-8C7B-84B677FD1A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0294" y="2522314"/>
            <a:ext cx="6553200" cy="400303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s-GT" altLang="es-GT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el instrumento por medio del cual el Gobierno determina en función de la normativa legal vigente y de las directrices de la planificación estratégica, el uso de los recursos públicos y los orienta a programas y proyectos en beneficio de los guatemaltecos.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DAE2-59AB-42BF-9663-85CBF0DB9C4D}" type="slidenum">
              <a:rPr lang="es-GT" altLang="en-US" sz="2800" smtClean="0"/>
              <a:pPr/>
              <a:t>2</a:t>
            </a:fld>
            <a:endParaRPr lang="es-GT" alt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AC999C9-6462-4C45-AEF6-FD823C20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73" y="2564904"/>
            <a:ext cx="5537462" cy="2448272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s-GT" sz="3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</a:t>
            </a:r>
            <a:br>
              <a:rPr lang="es-GT" sz="3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presupuesto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F93B-3B8B-4B31-8CA6-9FCB1D92DA65}" type="slidenum">
              <a:rPr lang="es-GT" altLang="en-US" sz="2800" smtClean="0"/>
              <a:pPr/>
              <a:t>3</a:t>
            </a:fld>
            <a:endParaRPr lang="es-GT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ángulo 42">
            <a:extLst>
              <a:ext uri="{FF2B5EF4-FFF2-40B4-BE49-F238E27FC236}">
                <a16:creationId xmlns:a16="http://schemas.microsoft.com/office/drawing/2014/main" id="{2161886C-AA6E-4328-BD13-D88A9E283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2944108"/>
            <a:ext cx="3921125" cy="461665"/>
          </a:xfrm>
          <a:prstGeom prst="rect">
            <a:avLst/>
          </a:prstGeom>
          <a:solidFill>
            <a:schemeClr val="tx2">
              <a:lumMod val="60000"/>
              <a:lumOff val="40000"/>
              <a:alpha val="85489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GT" altLang="es-GT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00" name="Rectángulo 42">
            <a:extLst>
              <a:ext uri="{FF2B5EF4-FFF2-40B4-BE49-F238E27FC236}">
                <a16:creationId xmlns:a16="http://schemas.microsoft.com/office/drawing/2014/main" id="{296C847A-2809-47C9-BD92-31F0A27C2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7" y="4184470"/>
            <a:ext cx="3921125" cy="461665"/>
          </a:xfrm>
          <a:prstGeom prst="rect">
            <a:avLst/>
          </a:prstGeom>
          <a:solidFill>
            <a:srgbClr val="B7D9F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GT" altLang="es-GT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01" name="Rectángulo 42">
            <a:extLst>
              <a:ext uri="{FF2B5EF4-FFF2-40B4-BE49-F238E27FC236}">
                <a16:creationId xmlns:a16="http://schemas.microsoft.com/office/drawing/2014/main" id="{BA8BFDBF-7625-4E45-B9B6-FDDFFCFF6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7" y="4800425"/>
            <a:ext cx="3921125" cy="461665"/>
          </a:xfrm>
          <a:prstGeom prst="rect">
            <a:avLst/>
          </a:prstGeom>
          <a:solidFill>
            <a:srgbClr val="B7D9F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GT" altLang="es-GT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02" name="Rectángulo 42">
            <a:extLst>
              <a:ext uri="{FF2B5EF4-FFF2-40B4-BE49-F238E27FC236}">
                <a16:creationId xmlns:a16="http://schemas.microsoft.com/office/drawing/2014/main" id="{45F7AB8C-32A6-497E-B32E-AD36B8B32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7" y="5419550"/>
            <a:ext cx="3921125" cy="461665"/>
          </a:xfrm>
          <a:prstGeom prst="rect">
            <a:avLst/>
          </a:prstGeom>
          <a:solidFill>
            <a:srgbClr val="B7D9F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GT" altLang="es-GT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03" name="Rectángulo 42">
            <a:extLst>
              <a:ext uri="{FF2B5EF4-FFF2-40B4-BE49-F238E27FC236}">
                <a16:creationId xmlns:a16="http://schemas.microsoft.com/office/drawing/2014/main" id="{1ACA9F94-07D6-4D03-B338-7FB71E9EC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7" y="6038675"/>
            <a:ext cx="3921125" cy="461665"/>
          </a:xfrm>
          <a:prstGeom prst="rect">
            <a:avLst/>
          </a:prstGeom>
          <a:solidFill>
            <a:srgbClr val="B7D9F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GT" altLang="es-GT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06" name="1 Título">
            <a:extLst>
              <a:ext uri="{FF2B5EF4-FFF2-40B4-BE49-F238E27FC236}">
                <a16:creationId xmlns:a16="http://schemas.microsoft.com/office/drawing/2014/main" id="{EA722DE6-7F19-4FE3-902B-19A615C8A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0892" y="1026257"/>
            <a:ext cx="8229600" cy="1143000"/>
          </a:xfrm>
        </p:spPr>
        <p:txBody>
          <a:bodyPr/>
          <a:lstStyle/>
          <a:p>
            <a:pPr eaLnBrk="1" hangingPunct="1"/>
            <a:r>
              <a:rPr lang="es-GT" altLang="es-GT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el Presupuesto General comprende una serie de etapas:</a:t>
            </a:r>
          </a:p>
        </p:txBody>
      </p:sp>
      <p:sp>
        <p:nvSpPr>
          <p:cNvPr id="4108" name="Text Box 9">
            <a:extLst>
              <a:ext uri="{FF2B5EF4-FFF2-40B4-BE49-F238E27FC236}">
                <a16:creationId xmlns:a16="http://schemas.microsoft.com/office/drawing/2014/main" id="{BF0A7F15-81B5-4FBD-BD30-6DDAB38E5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3" y="4179704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GT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Aprobaci</a:t>
            </a:r>
            <a:r>
              <a:rPr lang="en-US" altLang="ja-JP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ón</a:t>
            </a:r>
            <a:endParaRPr lang="en-US" altLang="es-GT" sz="24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09" name="Text Box 10">
            <a:extLst>
              <a:ext uri="{FF2B5EF4-FFF2-40B4-BE49-F238E27FC236}">
                <a16:creationId xmlns:a16="http://schemas.microsoft.com/office/drawing/2014/main" id="{DB7FAAB1-8F78-4258-B2AD-244B9D122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3" y="4768667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GT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Ejecuci</a:t>
            </a:r>
            <a:r>
              <a:rPr lang="en-US" altLang="ja-JP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ón</a:t>
            </a:r>
            <a:endParaRPr lang="en-US" altLang="es-GT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10" name="Text Box 11">
            <a:extLst>
              <a:ext uri="{FF2B5EF4-FFF2-40B4-BE49-F238E27FC236}">
                <a16:creationId xmlns:a16="http://schemas.microsoft.com/office/drawing/2014/main" id="{C43A5E4E-C346-471F-BAF9-5FCE5E50B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3" y="5398904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GT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Seguimiento y evaluaci</a:t>
            </a:r>
            <a:r>
              <a:rPr lang="en-US" altLang="ja-JP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ón</a:t>
            </a:r>
            <a:endParaRPr lang="en-US" altLang="es-GT" sz="24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11" name="Text Box 12">
            <a:extLst>
              <a:ext uri="{FF2B5EF4-FFF2-40B4-BE49-F238E27FC236}">
                <a16:creationId xmlns:a16="http://schemas.microsoft.com/office/drawing/2014/main" id="{11792DF1-C930-4D51-B0D3-889A94649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3" y="6032317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GT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Liquidaci</a:t>
            </a:r>
            <a:r>
              <a:rPr lang="en-US" altLang="ja-JP"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ón y rendición</a:t>
            </a:r>
            <a:endParaRPr lang="en-US" altLang="es-GT" sz="24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13" name="Text Box 15">
            <a:extLst>
              <a:ext uri="{FF2B5EF4-FFF2-40B4-BE49-F238E27FC236}">
                <a16:creationId xmlns:a16="http://schemas.microsoft.com/office/drawing/2014/main" id="{AD480FAF-024F-40B0-9C43-06BA0169E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9" y="3143067"/>
            <a:ext cx="2905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s-GT" sz="22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4114" name="Text Box 16">
            <a:extLst>
              <a:ext uri="{FF2B5EF4-FFF2-40B4-BE49-F238E27FC236}">
                <a16:creationId xmlns:a16="http://schemas.microsoft.com/office/drawing/2014/main" id="{2841038A-8A7E-4771-9D21-717861CE0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3776479"/>
            <a:ext cx="304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GT" sz="22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3</a:t>
            </a:r>
          </a:p>
        </p:txBody>
      </p:sp>
      <p:sp>
        <p:nvSpPr>
          <p:cNvPr id="4115" name="Text Box 17">
            <a:extLst>
              <a:ext uri="{FF2B5EF4-FFF2-40B4-BE49-F238E27FC236}">
                <a16:creationId xmlns:a16="http://schemas.microsoft.com/office/drawing/2014/main" id="{921D0B27-52BA-4694-B500-FA72A1D48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395604"/>
            <a:ext cx="304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GT" sz="22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4</a:t>
            </a:r>
          </a:p>
        </p:txBody>
      </p:sp>
      <p:sp>
        <p:nvSpPr>
          <p:cNvPr id="4116" name="Text Box 18">
            <a:extLst>
              <a:ext uri="{FF2B5EF4-FFF2-40B4-BE49-F238E27FC236}">
                <a16:creationId xmlns:a16="http://schemas.microsoft.com/office/drawing/2014/main" id="{3F4B40E5-336E-4EC3-AD83-D8081EA02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25" y="5000450"/>
            <a:ext cx="304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GT" sz="22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5</a:t>
            </a:r>
          </a:p>
        </p:txBody>
      </p:sp>
      <p:sp>
        <p:nvSpPr>
          <p:cNvPr id="4117" name="Text Box 19">
            <a:extLst>
              <a:ext uri="{FF2B5EF4-FFF2-40B4-BE49-F238E27FC236}">
                <a16:creationId xmlns:a16="http://schemas.microsoft.com/office/drawing/2014/main" id="{450F6607-B0A9-436F-969A-9EC8470DC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5616400"/>
            <a:ext cx="304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GT" sz="22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6</a:t>
            </a:r>
          </a:p>
        </p:txBody>
      </p:sp>
      <p:sp>
        <p:nvSpPr>
          <p:cNvPr id="4118" name="Text Box 20">
            <a:extLst>
              <a:ext uri="{FF2B5EF4-FFF2-40B4-BE49-F238E27FC236}">
                <a16:creationId xmlns:a16="http://schemas.microsoft.com/office/drawing/2014/main" id="{2AA8DB82-5D48-4EBC-94EF-6E595FB2B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6252979"/>
            <a:ext cx="304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s-GT" sz="22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7</a:t>
            </a: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id="{B7033CCE-C519-4BCB-A6CA-A59B8B19A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4" y="2489018"/>
            <a:ext cx="1317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GT" b="1">
                <a:latin typeface="Arial" panose="020B0604020202020204" pitchFamily="34" charset="0"/>
                <a:ea typeface="ＭＳ Ｐゴシック" panose="020B0600070205080204" pitchFamily="34" charset="-128"/>
              </a:rPr>
              <a:t>Feb - Abril</a:t>
            </a:r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id="{C37356E4-C702-4E84-A4EC-59506C9EC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3" y="3047825"/>
            <a:ext cx="1420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GT" b="1">
                <a:latin typeface="Arial" panose="020B0604020202020204" pitchFamily="34" charset="0"/>
                <a:ea typeface="ＭＳ Ｐゴシック" panose="020B0600070205080204" pitchFamily="34" charset="-128"/>
              </a:rPr>
              <a:t>Abril - Ago.</a:t>
            </a:r>
            <a:endParaRPr lang="en-US" altLang="es-GT" sz="24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id="{84974433-B089-4A95-A891-7FCB9FEDE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7" y="3692343"/>
            <a:ext cx="736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GT" b="1">
                <a:latin typeface="Arial" panose="020B0604020202020204" pitchFamily="34" charset="0"/>
                <a:ea typeface="ＭＳ Ｐゴシック" panose="020B0600070205080204" pitchFamily="34" charset="-128"/>
              </a:rPr>
              <a:t>Sep. </a:t>
            </a:r>
            <a:endParaRPr lang="en-US" altLang="es-GT" sz="24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id="{36DA634A-A0C5-4413-BCDB-BA3E2D947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7" y="4301943"/>
            <a:ext cx="1360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GT" b="1">
                <a:latin typeface="Arial" panose="020B0604020202020204" pitchFamily="34" charset="0"/>
                <a:ea typeface="ＭＳ Ｐゴシック" panose="020B0600070205080204" pitchFamily="34" charset="-128"/>
              </a:rPr>
              <a:t>Sep. - Nov.</a:t>
            </a:r>
            <a:endParaRPr lang="en-US" altLang="es-GT" sz="24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23" name="Text Box 28">
            <a:extLst>
              <a:ext uri="{FF2B5EF4-FFF2-40B4-BE49-F238E27FC236}">
                <a16:creationId xmlns:a16="http://schemas.microsoft.com/office/drawing/2014/main" id="{D9C2541A-05EE-47C4-9BDD-76960E191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4" y="5170311"/>
            <a:ext cx="1300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GT" b="1">
                <a:latin typeface="Arial" panose="020B0604020202020204" pitchFamily="34" charset="0"/>
                <a:ea typeface="ＭＳ Ｐゴシック" panose="020B0600070205080204" pitchFamily="34" charset="-128"/>
              </a:rPr>
              <a:t>Ene. - Dic.</a:t>
            </a:r>
            <a:endParaRPr lang="en-US" altLang="es-GT" sz="24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24" name="Text Box 29">
            <a:extLst>
              <a:ext uri="{FF2B5EF4-FFF2-40B4-BE49-F238E27FC236}">
                <a16:creationId xmlns:a16="http://schemas.microsoft.com/office/drawing/2014/main" id="{0C143248-47EE-4597-BAC9-AB63C11A4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4" y="6160911"/>
            <a:ext cx="1394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GT" b="1">
                <a:latin typeface="Arial" panose="020B0604020202020204" pitchFamily="34" charset="0"/>
                <a:ea typeface="ＭＳ Ｐゴシック" panose="020B0600070205080204" pitchFamily="34" charset="-128"/>
              </a:rPr>
              <a:t>Ene. - Abril</a:t>
            </a:r>
            <a:endParaRPr lang="en-US" altLang="es-GT" sz="24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25" name="Text Box 31">
            <a:extLst>
              <a:ext uri="{FF2B5EF4-FFF2-40B4-BE49-F238E27FC236}">
                <a16:creationId xmlns:a16="http://schemas.microsoft.com/office/drawing/2014/main" id="{F426DA95-A9EE-4D95-8BD8-DB141AE2A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7" y="3433587"/>
            <a:ext cx="870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GT" sz="24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2019</a:t>
            </a:r>
          </a:p>
        </p:txBody>
      </p:sp>
      <p:sp>
        <p:nvSpPr>
          <p:cNvPr id="4126" name="Line 32">
            <a:extLst>
              <a:ext uri="{FF2B5EF4-FFF2-40B4-BE49-F238E27FC236}">
                <a16:creationId xmlns:a16="http://schemas.microsoft.com/office/drawing/2014/main" id="{F542C3C9-C27E-4897-8698-2F60D6090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4025" y="2519179"/>
            <a:ext cx="0" cy="21336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27" name="Line 35">
            <a:extLst>
              <a:ext uri="{FF2B5EF4-FFF2-40B4-BE49-F238E27FC236}">
                <a16:creationId xmlns:a16="http://schemas.microsoft.com/office/drawing/2014/main" id="{2C794C6F-0344-4764-9ECD-BB59B1CB4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4025" y="4821062"/>
            <a:ext cx="0" cy="1127125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28" name="Line 36">
            <a:extLst>
              <a:ext uri="{FF2B5EF4-FFF2-40B4-BE49-F238E27FC236}">
                <a16:creationId xmlns:a16="http://schemas.microsoft.com/office/drawing/2014/main" id="{CAD07A1B-80DA-4E74-B18C-A5C21F063E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4025" y="6106929"/>
            <a:ext cx="0" cy="45085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29" name="Text Box 37">
            <a:extLst>
              <a:ext uri="{FF2B5EF4-FFF2-40B4-BE49-F238E27FC236}">
                <a16:creationId xmlns:a16="http://schemas.microsoft.com/office/drawing/2014/main" id="{6989309E-F5FE-4F75-9B67-EA7A04AAE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7" y="5170312"/>
            <a:ext cx="870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GT" sz="24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2020</a:t>
            </a:r>
          </a:p>
        </p:txBody>
      </p:sp>
      <p:sp>
        <p:nvSpPr>
          <p:cNvPr id="4130" name="Text Box 38">
            <a:extLst>
              <a:ext uri="{FF2B5EF4-FFF2-40B4-BE49-F238E27FC236}">
                <a16:creationId xmlns:a16="http://schemas.microsoft.com/office/drawing/2014/main" id="{D0F1F09F-E1BA-4DB5-8F9F-0C277ED3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7" y="6100587"/>
            <a:ext cx="870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GT" sz="24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2021</a:t>
            </a:r>
          </a:p>
        </p:txBody>
      </p:sp>
      <p:sp>
        <p:nvSpPr>
          <p:cNvPr id="4132" name="Text Box 6">
            <a:extLst>
              <a:ext uri="{FF2B5EF4-FFF2-40B4-BE49-F238E27FC236}">
                <a16:creationId xmlns:a16="http://schemas.microsoft.com/office/drawing/2014/main" id="{6CEA1E66-24FC-4D4B-A1E6-56566F2D3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2929829"/>
            <a:ext cx="2534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GT" sz="28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Formulación</a:t>
            </a:r>
            <a:endParaRPr lang="en-US" altLang="es-GT" sz="3200" b="1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" name="Rectángulo 42">
            <a:extLst>
              <a:ext uri="{FF2B5EF4-FFF2-40B4-BE49-F238E27FC236}">
                <a16:creationId xmlns:a16="http://schemas.microsoft.com/office/drawing/2014/main" id="{375B015A-FB00-429E-BDFB-A0FDD7967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3574867"/>
            <a:ext cx="3921125" cy="461665"/>
          </a:xfrm>
          <a:prstGeom prst="rect">
            <a:avLst/>
          </a:prstGeom>
          <a:solidFill>
            <a:srgbClr val="B7D9F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GT" altLang="es-GT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" name="Text Box 6">
            <a:extLst>
              <a:ext uri="{FF2B5EF4-FFF2-40B4-BE49-F238E27FC236}">
                <a16:creationId xmlns:a16="http://schemas.microsoft.com/office/drawing/2014/main" id="{3BBFEA95-3B7B-4794-B3ED-815E667D8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3597715"/>
            <a:ext cx="20217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GT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Presentación</a:t>
            </a:r>
            <a:r>
              <a:rPr lang="en-US" altLang="es-GT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en-US" altLang="es-GT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0" name="Rectángulo 42">
            <a:extLst>
              <a:ext uri="{FF2B5EF4-FFF2-40B4-BE49-F238E27FC236}">
                <a16:creationId xmlns:a16="http://schemas.microsoft.com/office/drawing/2014/main" id="{2161886C-AA6E-4328-BD13-D88A9E283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2348880"/>
            <a:ext cx="3921125" cy="461665"/>
          </a:xfrm>
          <a:prstGeom prst="rect">
            <a:avLst/>
          </a:prstGeom>
          <a:solidFill>
            <a:schemeClr val="tx2">
              <a:lumMod val="60000"/>
              <a:lumOff val="40000"/>
              <a:alpha val="85489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s-GT" altLang="es-GT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" name="Text Box 6">
            <a:extLst>
              <a:ext uri="{FF2B5EF4-FFF2-40B4-BE49-F238E27FC236}">
                <a16:creationId xmlns:a16="http://schemas.microsoft.com/office/drawing/2014/main" id="{6CEA1E66-24FC-4D4B-A1E6-56566F2D3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2" y="2306489"/>
            <a:ext cx="2534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_tradnl" altLang="es-GT" sz="2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Planificación</a:t>
            </a:r>
            <a:endParaRPr lang="es-ES_tradnl" altLang="es-GT" sz="3200" b="1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DAE2-59AB-42BF-9663-85CBF0DB9C4D}" type="slidenum">
              <a:rPr lang="es-GT" altLang="en-US" sz="2800" smtClean="0"/>
              <a:pPr/>
              <a:t>4</a:t>
            </a:fld>
            <a:endParaRPr lang="es-GT" alt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36 Diagrama"/>
          <p:cNvGraphicFramePr/>
          <p:nvPr>
            <p:extLst>
              <p:ext uri="{D42A27DB-BD31-4B8C-83A1-F6EECF244321}">
                <p14:modId xmlns:p14="http://schemas.microsoft.com/office/powerpoint/2010/main" val="2679057248"/>
              </p:ext>
            </p:extLst>
          </p:nvPr>
        </p:nvGraphicFramePr>
        <p:xfrm>
          <a:off x="323528" y="1961762"/>
          <a:ext cx="8568952" cy="4681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0" name="39 Diagrama"/>
          <p:cNvGraphicFramePr/>
          <p:nvPr>
            <p:extLst>
              <p:ext uri="{D42A27DB-BD31-4B8C-83A1-F6EECF244321}">
                <p14:modId xmlns:p14="http://schemas.microsoft.com/office/powerpoint/2010/main" val="1909166911"/>
              </p:ext>
            </p:extLst>
          </p:nvPr>
        </p:nvGraphicFramePr>
        <p:xfrm>
          <a:off x="323528" y="1362247"/>
          <a:ext cx="5040560" cy="698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DAE2-59AB-42BF-9663-85CBF0DB9C4D}" type="slidenum">
              <a:rPr lang="es-GT" altLang="en-US" sz="2800" smtClean="0"/>
              <a:pPr/>
              <a:t>5</a:t>
            </a:fld>
            <a:endParaRPr lang="es-GT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0978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BCE8C5C-F588-4E76-A259-876094651836}"/>
              </a:ext>
            </a:extLst>
          </p:cNvPr>
          <p:cNvSpPr txBox="1"/>
          <p:nvPr/>
        </p:nvSpPr>
        <p:spPr>
          <a:xfrm>
            <a:off x="1344615" y="3677916"/>
            <a:ext cx="6580187" cy="8620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5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5123" name="14 Marcador de contenido">
            <a:extLst>
              <a:ext uri="{FF2B5EF4-FFF2-40B4-BE49-F238E27FC236}">
                <a16:creationId xmlns:a16="http://schemas.microsoft.com/office/drawing/2014/main" id="{1D9C653B-71AF-4D82-9170-040465E14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807" y="2694599"/>
            <a:ext cx="4408665" cy="199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GT" altLang="es-GT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 y formulación abierta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GT" altLang="es-GT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SAT- Minfin - Banguat en metas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GT" altLang="es-GT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Multianual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GT" altLang="es-GT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Programas, Unidades Ejecutoras y Centros de Costo</a:t>
            </a:r>
          </a:p>
          <a:p>
            <a:pPr algn="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s-GT" altLang="es-GT" sz="1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9 CuadroTexto">
            <a:extLst>
              <a:ext uri="{FF2B5EF4-FFF2-40B4-BE49-F238E27FC236}">
                <a16:creationId xmlns:a16="http://schemas.microsoft.com/office/drawing/2014/main" id="{B6F9EB80-1D8D-4785-A01A-53FBB7D04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1988819"/>
            <a:ext cx="1236663" cy="461963"/>
          </a:xfrm>
          <a:prstGeom prst="rect">
            <a:avLst/>
          </a:prstGeom>
          <a:solidFill>
            <a:srgbClr val="0081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412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GT" altLang="es-GT" sz="2400" b="1" dirty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  <a:cs typeface="Times New Roman" panose="02020603050405020304" pitchFamily="18" charset="0"/>
              </a:rPr>
              <a:t>2016</a:t>
            </a:r>
          </a:p>
        </p:txBody>
      </p:sp>
      <p:sp>
        <p:nvSpPr>
          <p:cNvPr id="29" name="14 Marcador de contenido">
            <a:extLst>
              <a:ext uri="{FF2B5EF4-FFF2-40B4-BE49-F238E27FC236}">
                <a16:creationId xmlns:a16="http://schemas.microsoft.com/office/drawing/2014/main" id="{BA4C3D0E-2658-4769-801F-8B72A57A2386}"/>
              </a:ext>
            </a:extLst>
          </p:cNvPr>
          <p:cNvSpPr txBox="1">
            <a:spLocks/>
          </p:cNvSpPr>
          <p:nvPr/>
        </p:nvSpPr>
        <p:spPr>
          <a:xfrm>
            <a:off x="727079" y="2554312"/>
            <a:ext cx="3197225" cy="3683000"/>
          </a:xfrm>
          <a:prstGeom prst="rect">
            <a:avLst/>
          </a:prstGeom>
          <a:noFill/>
          <a:ln w="38100">
            <a:noFill/>
          </a:ln>
        </p:spPr>
        <p:txBody>
          <a:bodyPr/>
          <a:lstStyle>
            <a:lvl1pPr marL="228600" indent="-2286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GT" altLang="es-GT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puertas cerradas.</a:t>
            </a: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GT" altLang="es-GT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discusión.</a:t>
            </a: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GT" altLang="es-GT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Había poca comunicación entre la SAT y el MINFIN.</a:t>
            </a: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GT" altLang="es-GT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Existían diferencias sobre las metas de recaudación.</a:t>
            </a: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GT" altLang="es-GT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orientación de las asignaciones presupuestarias era anual.</a:t>
            </a: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GT" altLang="es-GT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GT" altLang="es-GT" sz="1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GT" altLang="es-GT" sz="1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GT" altLang="es-GT" sz="1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endParaRPr lang="es-GT" altLang="es-GT" sz="1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endParaRPr lang="es-GT" altLang="es-GT" sz="1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18097DB3-A1E0-4C97-B8F7-8AF583C4FB99}"/>
              </a:ext>
            </a:extLst>
          </p:cNvPr>
          <p:cNvSpPr txBox="1">
            <a:spLocks/>
          </p:cNvSpPr>
          <p:nvPr/>
        </p:nvSpPr>
        <p:spPr>
          <a:xfrm>
            <a:off x="457200" y="1044724"/>
            <a:ext cx="8229600" cy="8001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GT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Formulación del </a:t>
            </a:r>
            <a:r>
              <a:rPr lang="es-GT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</a:t>
            </a:r>
            <a:r>
              <a:rPr lang="es-GT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FDDC9A4-E95E-4EC6-8AF6-4E4780C87CD5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638177" y="3206428"/>
            <a:ext cx="17463" cy="2095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o 29">
            <a:extLst>
              <a:ext uri="{FF2B5EF4-FFF2-40B4-BE49-F238E27FC236}">
                <a16:creationId xmlns:a16="http://schemas.microsoft.com/office/drawing/2014/main" id="{078A9C01-DC2C-4E42-B7C8-1A6875D123FA}"/>
              </a:ext>
            </a:extLst>
          </p:cNvPr>
          <p:cNvSpPr/>
          <p:nvPr/>
        </p:nvSpPr>
        <p:spPr>
          <a:xfrm rot="16200000">
            <a:off x="625475" y="2217415"/>
            <a:ext cx="1930400" cy="187325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F34A573-E3F7-43AF-B0FB-D2DA757CC581}"/>
              </a:ext>
            </a:extLst>
          </p:cNvPr>
          <p:cNvSpPr/>
          <p:nvPr/>
        </p:nvSpPr>
        <p:spPr>
          <a:xfrm>
            <a:off x="4139952" y="2780928"/>
            <a:ext cx="179388" cy="179388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dirty="0"/>
              <a:t> 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D9D973F9-00F1-445D-B31F-49561A5DCE31}"/>
              </a:ext>
            </a:extLst>
          </p:cNvPr>
          <p:cNvSpPr/>
          <p:nvPr/>
        </p:nvSpPr>
        <p:spPr>
          <a:xfrm>
            <a:off x="4139952" y="3212976"/>
            <a:ext cx="179388" cy="179388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FD04C911-548E-46BE-AB9F-822E82C2F7F3}"/>
              </a:ext>
            </a:extLst>
          </p:cNvPr>
          <p:cNvSpPr/>
          <p:nvPr/>
        </p:nvSpPr>
        <p:spPr>
          <a:xfrm>
            <a:off x="4139952" y="3789040"/>
            <a:ext cx="179388" cy="179387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6A381D47-7CAD-4D0D-859E-E9E106E45468}"/>
              </a:ext>
            </a:extLst>
          </p:cNvPr>
          <p:cNvSpPr/>
          <p:nvPr/>
        </p:nvSpPr>
        <p:spPr>
          <a:xfrm>
            <a:off x="4139952" y="4221088"/>
            <a:ext cx="179388" cy="179388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5135" name="10 CuadroTexto">
            <a:extLst>
              <a:ext uri="{FF2B5EF4-FFF2-40B4-BE49-F238E27FC236}">
                <a16:creationId xmlns:a16="http://schemas.microsoft.com/office/drawing/2014/main" id="{E73CCEF1-E053-4FA2-9FF7-86FB154FA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250" y="1844824"/>
            <a:ext cx="1557338" cy="461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GT" altLang="es-GT" sz="2400" b="1" dirty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  <a:cs typeface="Times New Roman" panose="02020603050405020304" pitchFamily="18" charset="0"/>
              </a:rPr>
              <a:t>2019-2023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72FE02A-C0B0-4A10-993F-28551017E50F}"/>
              </a:ext>
            </a:extLst>
          </p:cNvPr>
          <p:cNvSpPr/>
          <p:nvPr/>
        </p:nvSpPr>
        <p:spPr>
          <a:xfrm>
            <a:off x="565150" y="3065140"/>
            <a:ext cx="179388" cy="179388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1BD81F4-C191-4938-9C98-85FA52D490BC}"/>
              </a:ext>
            </a:extLst>
          </p:cNvPr>
          <p:cNvSpPr/>
          <p:nvPr/>
        </p:nvSpPr>
        <p:spPr>
          <a:xfrm>
            <a:off x="565150" y="3479486"/>
            <a:ext cx="179388" cy="179387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F36C5FD1-7F82-438B-AAD4-F61793272410}"/>
              </a:ext>
            </a:extLst>
          </p:cNvPr>
          <p:cNvSpPr/>
          <p:nvPr/>
        </p:nvSpPr>
        <p:spPr>
          <a:xfrm>
            <a:off x="565150" y="3896990"/>
            <a:ext cx="179388" cy="179388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6F20BD33-D594-4EE4-B481-83315E5330BD}"/>
              </a:ext>
            </a:extLst>
          </p:cNvPr>
          <p:cNvSpPr/>
          <p:nvPr/>
        </p:nvSpPr>
        <p:spPr>
          <a:xfrm>
            <a:off x="565150" y="4606611"/>
            <a:ext cx="179388" cy="179387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6B4A598A-4EFE-4B05-9868-71E525996389}"/>
              </a:ext>
            </a:extLst>
          </p:cNvPr>
          <p:cNvSpPr/>
          <p:nvPr/>
        </p:nvSpPr>
        <p:spPr>
          <a:xfrm>
            <a:off x="565150" y="5301936"/>
            <a:ext cx="179388" cy="179387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26" name="Elipse 37">
            <a:extLst>
              <a:ext uri="{FF2B5EF4-FFF2-40B4-BE49-F238E27FC236}">
                <a16:creationId xmlns:a16="http://schemas.microsoft.com/office/drawing/2014/main" id="{6A381D47-7CAD-4D0D-859E-E9E106E45468}"/>
              </a:ext>
            </a:extLst>
          </p:cNvPr>
          <p:cNvSpPr/>
          <p:nvPr/>
        </p:nvSpPr>
        <p:spPr>
          <a:xfrm>
            <a:off x="4139952" y="5013176"/>
            <a:ext cx="179388" cy="179388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7816F13-E804-E947-B792-4908E52FC8F9}"/>
              </a:ext>
            </a:extLst>
          </p:cNvPr>
          <p:cNvSpPr/>
          <p:nvPr/>
        </p:nvSpPr>
        <p:spPr>
          <a:xfrm>
            <a:off x="4411377" y="4869160"/>
            <a:ext cx="4536504" cy="16677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1 CuadroTexto"/>
          <p:cNvSpPr txBox="1"/>
          <p:nvPr/>
        </p:nvSpPr>
        <p:spPr>
          <a:xfrm>
            <a:off x="4427984" y="5117625"/>
            <a:ext cx="453650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GT" altLang="es-G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2015 – 2018 en informe descriptivo</a:t>
            </a:r>
          </a:p>
          <a:p>
            <a:pPr marL="285750" indent="-285750" fontAlgn="auto">
              <a:lnSpc>
                <a:spcPts val="17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GT" altLang="es-G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Continuidad de programas 2019 – 2023</a:t>
            </a:r>
          </a:p>
          <a:p>
            <a:pPr marL="285750" indent="-285750" fontAlgn="auto">
              <a:lnSpc>
                <a:spcPts val="17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GT" altLang="es-G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estratégicos 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901D813A-72A4-024B-9B18-6F7CA3F87795}"/>
              </a:ext>
            </a:extLst>
          </p:cNvPr>
          <p:cNvCxnSpPr>
            <a:cxnSpLocks/>
            <a:stCxn id="33" idx="0"/>
          </p:cNvCxnSpPr>
          <p:nvPr/>
        </p:nvCxnSpPr>
        <p:spPr>
          <a:xfrm>
            <a:off x="4225480" y="2983858"/>
            <a:ext cx="1590" cy="21478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o 32">
            <a:extLst>
              <a:ext uri="{FF2B5EF4-FFF2-40B4-BE49-F238E27FC236}">
                <a16:creationId xmlns:a16="http://schemas.microsoft.com/office/drawing/2014/main" id="{D106D815-6806-2E4D-B731-4272360E5E28}"/>
              </a:ext>
            </a:extLst>
          </p:cNvPr>
          <p:cNvSpPr/>
          <p:nvPr/>
        </p:nvSpPr>
        <p:spPr>
          <a:xfrm rot="16200000">
            <a:off x="4196905" y="2047233"/>
            <a:ext cx="1930400" cy="187325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35" name="10 CuadroTexto">
            <a:extLst>
              <a:ext uri="{FF2B5EF4-FFF2-40B4-BE49-F238E27FC236}">
                <a16:creationId xmlns:a16="http://schemas.microsoft.com/office/drawing/2014/main" id="{E73CCEF1-E053-4FA2-9FF7-86FB154FA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767" y="1844824"/>
            <a:ext cx="1557338" cy="461963"/>
          </a:xfrm>
          <a:prstGeom prst="rect">
            <a:avLst/>
          </a:prstGeom>
          <a:solidFill>
            <a:srgbClr val="0081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412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GT" altLang="es-GT" sz="2400" b="1" dirty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  <a:cs typeface="Times New Roman" panose="02020603050405020304" pitchFamily="18" charset="0"/>
              </a:rPr>
              <a:t>2017-2018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D959-4821-4F92-B104-5FE20E6CE228}" type="slidenum">
              <a:rPr lang="es-GT" altLang="en-US" sz="2800" smtClean="0"/>
              <a:pPr/>
              <a:t>6</a:t>
            </a:fld>
            <a:endParaRPr lang="es-GT" alt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4 Marcador de contenido">
            <a:extLst>
              <a:ext uri="{FF2B5EF4-FFF2-40B4-BE49-F238E27FC236}">
                <a16:creationId xmlns:a16="http://schemas.microsoft.com/office/drawing/2014/main" id="{EDE71612-CD91-4C7D-A024-A7BA05776B7F}"/>
              </a:ext>
            </a:extLst>
          </p:cNvPr>
          <p:cNvSpPr txBox="1">
            <a:spLocks/>
          </p:cNvSpPr>
          <p:nvPr/>
        </p:nvSpPr>
        <p:spPr>
          <a:xfrm>
            <a:off x="1090614" y="2493614"/>
            <a:ext cx="5776118" cy="453578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GT" altLang="es-GT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 y formulación abierta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GT" altLang="es-GT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SAT- Minfin - Banguat en escenarios de recaudación</a:t>
            </a:r>
          </a:p>
          <a:p>
            <a:pPr marL="0" indent="0" fontAlgn="auto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GT" altLang="es-GT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Logros 2016 – 2019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GT" altLang="es-GT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estratégicos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GT" altLang="es-GT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técnica con Centros de Investigación y Organismos Internacionales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GT" altLang="es-GT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 Objetivos de Desarrollo Sostenibles 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s-GT" altLang="es-GT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Fiscal de Mediano Plazo</a:t>
            </a:r>
          </a:p>
        </p:txBody>
      </p:sp>
      <p:sp>
        <p:nvSpPr>
          <p:cNvPr id="6147" name="9 CuadroTexto">
            <a:extLst>
              <a:ext uri="{FF2B5EF4-FFF2-40B4-BE49-F238E27FC236}">
                <a16:creationId xmlns:a16="http://schemas.microsoft.com/office/drawing/2014/main" id="{08B9B1F9-71AA-447C-99E0-CD6229341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1764837"/>
            <a:ext cx="2078037" cy="461962"/>
          </a:xfrm>
          <a:prstGeom prst="rect">
            <a:avLst/>
          </a:prstGeom>
          <a:solidFill>
            <a:srgbClr val="0081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412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GT" altLang="es-GT" sz="2400" b="1" dirty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  <a:cs typeface="Times New Roman" panose="02020603050405020304" pitchFamily="18" charset="0"/>
              </a:rPr>
              <a:t>2020 - 2024</a:t>
            </a:r>
          </a:p>
        </p:txBody>
      </p:sp>
      <p:sp>
        <p:nvSpPr>
          <p:cNvPr id="6148" name="13 CuadroTexto">
            <a:extLst>
              <a:ext uri="{FF2B5EF4-FFF2-40B4-BE49-F238E27FC236}">
                <a16:creationId xmlns:a16="http://schemas.microsoft.com/office/drawing/2014/main" id="{4C9C0CE9-984E-4C01-8E65-6BAFA07A8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264" y="4087821"/>
            <a:ext cx="2105025" cy="461962"/>
          </a:xfrm>
          <a:prstGeom prst="rect">
            <a:avLst/>
          </a:prstGeom>
          <a:noFill/>
          <a:ln w="41275">
            <a:solidFill>
              <a:srgbClr val="0081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GT" altLang="es-GT" sz="2300" b="1" dirty="0">
                <a:solidFill>
                  <a:srgbClr val="005FAD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Mesa técnica </a:t>
            </a:r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FB67D3D8-7482-48CA-A4D7-C6AC66B8FB74}"/>
              </a:ext>
            </a:extLst>
          </p:cNvPr>
          <p:cNvSpPr txBox="1">
            <a:spLocks/>
          </p:cNvSpPr>
          <p:nvPr/>
        </p:nvSpPr>
        <p:spPr>
          <a:xfrm>
            <a:off x="539552" y="1052736"/>
            <a:ext cx="8307388" cy="7016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GT" sz="2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Formulación del Presupuesto General</a:t>
            </a:r>
          </a:p>
        </p:txBody>
      </p:sp>
      <p:grpSp>
        <p:nvGrpSpPr>
          <p:cNvPr id="6150" name="Grupo 4">
            <a:extLst>
              <a:ext uri="{FF2B5EF4-FFF2-40B4-BE49-F238E27FC236}">
                <a16:creationId xmlns:a16="http://schemas.microsoft.com/office/drawing/2014/main" id="{88ED1728-D28F-4048-BB11-5921BDDE7190}"/>
              </a:ext>
            </a:extLst>
          </p:cNvPr>
          <p:cNvGrpSpPr>
            <a:grpSpLocks/>
          </p:cNvGrpSpPr>
          <p:nvPr/>
        </p:nvGrpSpPr>
        <p:grpSpPr bwMode="auto">
          <a:xfrm>
            <a:off x="985840" y="1827140"/>
            <a:ext cx="2722065" cy="4194148"/>
            <a:chOff x="985860" y="1497689"/>
            <a:chExt cx="2896794" cy="5112172"/>
          </a:xfrm>
        </p:grpSpPr>
        <p:grpSp>
          <p:nvGrpSpPr>
            <p:cNvPr id="6161" name="Grupo 2">
              <a:extLst>
                <a:ext uri="{FF2B5EF4-FFF2-40B4-BE49-F238E27FC236}">
                  <a16:creationId xmlns:a16="http://schemas.microsoft.com/office/drawing/2014/main" id="{74DE44E1-A9E3-4ADC-ABEE-E441A96D5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5860" y="1497689"/>
              <a:ext cx="1884310" cy="5112172"/>
              <a:chOff x="985860" y="1497689"/>
              <a:chExt cx="1884310" cy="5112172"/>
            </a:xfrm>
          </p:grpSpPr>
          <p:sp>
            <p:nvSpPr>
              <p:cNvPr id="13" name="Arco 12">
                <a:extLst>
                  <a:ext uri="{FF2B5EF4-FFF2-40B4-BE49-F238E27FC236}">
                    <a16:creationId xmlns:a16="http://schemas.microsoft.com/office/drawing/2014/main" id="{0871D5D3-E300-4220-B3CB-2079A6D993EB}"/>
                  </a:ext>
                </a:extLst>
              </p:cNvPr>
              <p:cNvSpPr/>
              <p:nvPr/>
            </p:nvSpPr>
            <p:spPr>
              <a:xfrm rot="16200000">
                <a:off x="969095" y="1527152"/>
                <a:ext cx="1930537" cy="1871612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GT" dirty="0"/>
              </a:p>
            </p:txBody>
          </p: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id="{D99E40FD-0528-4A65-B0C7-FEBFBDFC63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5860" y="2459601"/>
                <a:ext cx="1" cy="41502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4AD4ECFC-4AE1-437B-A6D6-9224FB3EEB96}"/>
                </a:ext>
              </a:extLst>
            </p:cNvPr>
            <p:cNvCxnSpPr>
              <a:cxnSpLocks/>
            </p:cNvCxnSpPr>
            <p:nvPr/>
          </p:nvCxnSpPr>
          <p:spPr>
            <a:xfrm>
              <a:off x="1935157" y="1497689"/>
              <a:ext cx="194749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7A2B93C-D5FC-410E-90C7-1C9D9B08D44A}"/>
              </a:ext>
            </a:extLst>
          </p:cNvPr>
          <p:cNvSpPr/>
          <p:nvPr/>
        </p:nvSpPr>
        <p:spPr>
          <a:xfrm>
            <a:off x="1076328" y="4498786"/>
            <a:ext cx="5511896" cy="1058693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88E72BF9-9826-4C1E-AB49-D334782BFBB2}"/>
              </a:ext>
            </a:extLst>
          </p:cNvPr>
          <p:cNvCxnSpPr>
            <a:cxnSpLocks/>
          </p:cNvCxnSpPr>
          <p:nvPr/>
        </p:nvCxnSpPr>
        <p:spPr>
          <a:xfrm flipH="1">
            <a:off x="6588224" y="4353073"/>
            <a:ext cx="360040" cy="0"/>
          </a:xfrm>
          <a:prstGeom prst="line">
            <a:avLst/>
          </a:prstGeom>
          <a:ln w="50800">
            <a:solidFill>
              <a:srgbClr val="0081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id="{40ABC5E8-0AF6-4C32-808E-CAEC5AB3BAA9}"/>
              </a:ext>
            </a:extLst>
          </p:cNvPr>
          <p:cNvSpPr/>
          <p:nvPr/>
        </p:nvSpPr>
        <p:spPr>
          <a:xfrm>
            <a:off x="895353" y="2637631"/>
            <a:ext cx="180975" cy="179388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D13E9FB9-2E6E-4B90-A06E-2AE5D87E38CF}"/>
              </a:ext>
            </a:extLst>
          </p:cNvPr>
          <p:cNvSpPr/>
          <p:nvPr/>
        </p:nvSpPr>
        <p:spPr>
          <a:xfrm>
            <a:off x="890594" y="3744262"/>
            <a:ext cx="180975" cy="179387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2C034F65-0882-405A-B05D-CBD0BEAD771B}"/>
              </a:ext>
            </a:extLst>
          </p:cNvPr>
          <p:cNvSpPr/>
          <p:nvPr/>
        </p:nvSpPr>
        <p:spPr>
          <a:xfrm>
            <a:off x="895353" y="4173685"/>
            <a:ext cx="180975" cy="179388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EF63B08A-B675-4520-9D41-A753254A045D}"/>
              </a:ext>
            </a:extLst>
          </p:cNvPr>
          <p:cNvSpPr/>
          <p:nvPr/>
        </p:nvSpPr>
        <p:spPr>
          <a:xfrm>
            <a:off x="909639" y="4582119"/>
            <a:ext cx="180975" cy="179388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37CC8BE-7A1E-4A05-A0BF-3303A11766C8}"/>
              </a:ext>
            </a:extLst>
          </p:cNvPr>
          <p:cNvSpPr/>
          <p:nvPr/>
        </p:nvSpPr>
        <p:spPr>
          <a:xfrm>
            <a:off x="895353" y="5238351"/>
            <a:ext cx="180975" cy="179388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 dirty="0"/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8C536E12-04F6-44B9-9C8C-B4ABD8367343}"/>
              </a:ext>
            </a:extLst>
          </p:cNvPr>
          <p:cNvCxnSpPr>
            <a:cxnSpLocks/>
          </p:cNvCxnSpPr>
          <p:nvPr/>
        </p:nvCxnSpPr>
        <p:spPr>
          <a:xfrm>
            <a:off x="6585148" y="3833955"/>
            <a:ext cx="0" cy="10352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>
            <a:extLst>
              <a:ext uri="{FF2B5EF4-FFF2-40B4-BE49-F238E27FC236}">
                <a16:creationId xmlns:a16="http://schemas.microsoft.com/office/drawing/2014/main" id="{BD942824-8A7D-2240-810B-0237C9B6492C}"/>
              </a:ext>
            </a:extLst>
          </p:cNvPr>
          <p:cNvSpPr/>
          <p:nvPr/>
        </p:nvSpPr>
        <p:spPr>
          <a:xfrm>
            <a:off x="895353" y="2997671"/>
            <a:ext cx="180975" cy="179388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sp>
        <p:nvSpPr>
          <p:cNvPr id="25" name="Elipse 19">
            <a:extLst>
              <a:ext uri="{FF2B5EF4-FFF2-40B4-BE49-F238E27FC236}">
                <a16:creationId xmlns:a16="http://schemas.microsoft.com/office/drawing/2014/main" id="{637CC8BE-7A1E-4A05-A0BF-3303A11766C8}"/>
              </a:ext>
            </a:extLst>
          </p:cNvPr>
          <p:cNvSpPr/>
          <p:nvPr/>
        </p:nvSpPr>
        <p:spPr>
          <a:xfrm>
            <a:off x="895353" y="5570139"/>
            <a:ext cx="180975" cy="179388"/>
          </a:xfrm>
          <a:prstGeom prst="ellipse">
            <a:avLst/>
          </a:prstGeom>
          <a:solidFill>
            <a:srgbClr val="008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GT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D959-4821-4F92-B104-5FE20E6CE228}" type="slidenum">
              <a:rPr lang="es-GT" altLang="en-US" sz="2800" smtClean="0"/>
              <a:pPr/>
              <a:t>7</a:t>
            </a:fld>
            <a:endParaRPr lang="es-GT" alt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BE86D70-079D-4F63-AC1E-63D95E7E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48" y="3285356"/>
            <a:ext cx="8208912" cy="1151756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G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Ruta país </a:t>
            </a:r>
            <a:br>
              <a:rPr lang="es-G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</a:p>
        </p:txBody>
      </p:sp>
      <p:sp>
        <p:nvSpPr>
          <p:cNvPr id="7171" name="1 Título">
            <a:extLst>
              <a:ext uri="{FF2B5EF4-FFF2-40B4-BE49-F238E27FC236}">
                <a16:creationId xmlns:a16="http://schemas.microsoft.com/office/drawing/2014/main" id="{5905096B-7928-47CD-A9B7-D5C53DFFE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" y="1338845"/>
            <a:ext cx="784383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GT" altLang="es-GT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Formulación del proyecto</a:t>
            </a:r>
          </a:p>
          <a:p>
            <a:pPr algn="ctr" eaLnBrk="1" hangingPunct="1"/>
            <a:r>
              <a:rPr lang="es-GT" altLang="es-GT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presupuesto general de ingresos</a:t>
            </a:r>
          </a:p>
          <a:p>
            <a:pPr algn="ctr" eaLnBrk="1" hangingPunct="1"/>
            <a:r>
              <a:rPr lang="es-GT" altLang="es-GT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egresos del Estado 2020-2024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D4DFBB-E219-D647-A08B-8533510F9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667074"/>
            <a:ext cx="3384376" cy="2074294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9F93B-3B8B-4B31-8CA6-9FCB1D92DA65}" type="slidenum">
              <a:rPr lang="es-GT" altLang="en-US" sz="2000" smtClean="0"/>
              <a:pPr/>
              <a:t>8</a:t>
            </a:fld>
            <a:endParaRPr lang="es-GT" alt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upo 10">
            <a:extLst>
              <a:ext uri="{FF2B5EF4-FFF2-40B4-BE49-F238E27FC236}">
                <a16:creationId xmlns:a16="http://schemas.microsoft.com/office/drawing/2014/main" id="{1CDC1FCE-1964-4372-B95A-6B8BA6768EE1}"/>
              </a:ext>
            </a:extLst>
          </p:cNvPr>
          <p:cNvGrpSpPr>
            <a:grpSpLocks/>
          </p:cNvGrpSpPr>
          <p:nvPr/>
        </p:nvGrpSpPr>
        <p:grpSpPr bwMode="auto">
          <a:xfrm>
            <a:off x="1882778" y="3717285"/>
            <a:ext cx="5497513" cy="877887"/>
            <a:chOff x="1882776" y="3113864"/>
            <a:chExt cx="5497512" cy="877256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EB8817BA-822A-45A3-B0DD-50AFEB3D31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82776" y="3510454"/>
              <a:ext cx="0" cy="4806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74" name="Grupo 19">
              <a:extLst>
                <a:ext uri="{FF2B5EF4-FFF2-40B4-BE49-F238E27FC236}">
                  <a16:creationId xmlns:a16="http://schemas.microsoft.com/office/drawing/2014/main" id="{E4442DD1-BC74-4870-A96E-7D4B478E96AF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229724" y="766917"/>
              <a:ext cx="791840" cy="5485736"/>
              <a:chOff x="894517" y="1709205"/>
              <a:chExt cx="791840" cy="5566954"/>
            </a:xfrm>
          </p:grpSpPr>
          <p:sp>
            <p:nvSpPr>
              <p:cNvPr id="21" name="Arco 20">
                <a:extLst>
                  <a:ext uri="{FF2B5EF4-FFF2-40B4-BE49-F238E27FC236}">
                    <a16:creationId xmlns:a16="http://schemas.microsoft.com/office/drawing/2014/main" id="{632443B5-AFF6-4437-ABCF-4FD06D56519D}"/>
                  </a:ext>
                </a:extLst>
              </p:cNvPr>
              <p:cNvSpPr/>
              <p:nvPr/>
            </p:nvSpPr>
            <p:spPr>
              <a:xfrm rot="16200000">
                <a:off x="894006" y="1709043"/>
                <a:ext cx="792614" cy="791592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GT" dirty="0"/>
              </a:p>
            </p:txBody>
          </p:sp>
          <p:sp>
            <p:nvSpPr>
              <p:cNvPr id="22" name="Arco 21">
                <a:extLst>
                  <a:ext uri="{FF2B5EF4-FFF2-40B4-BE49-F238E27FC236}">
                    <a16:creationId xmlns:a16="http://schemas.microsoft.com/office/drawing/2014/main" id="{9DB5E645-C6F1-41C3-8338-765FA1225267}"/>
                  </a:ext>
                </a:extLst>
              </p:cNvPr>
              <p:cNvSpPr/>
              <p:nvPr/>
            </p:nvSpPr>
            <p:spPr>
              <a:xfrm rot="10800000">
                <a:off x="894517" y="6483546"/>
                <a:ext cx="791592" cy="792614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GT" dirty="0"/>
              </a:p>
            </p:txBody>
          </p: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32E6D7EA-65B1-4E23-AAD7-CA99F85E9269}"/>
                  </a:ext>
                </a:extLst>
              </p:cNvPr>
              <p:cNvCxnSpPr>
                <a:cxnSpLocks/>
                <a:endCxn id="22" idx="2"/>
              </p:cNvCxnSpPr>
              <p:nvPr/>
            </p:nvCxnSpPr>
            <p:spPr>
              <a:xfrm rot="16200000" flipH="1">
                <a:off x="-1514738" y="4485096"/>
                <a:ext cx="481851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2B3CEAF7-5065-483D-87EF-FA0C9D3E032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16463" y="3113864"/>
              <a:ext cx="0" cy="58219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C0259776-4903-463A-A6B6-10DA0F404A5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69175" y="3510454"/>
              <a:ext cx="11113" cy="3950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67" name="1 Título">
            <a:extLst>
              <a:ext uri="{FF2B5EF4-FFF2-40B4-BE49-F238E27FC236}">
                <a16:creationId xmlns:a16="http://schemas.microsoft.com/office/drawing/2014/main" id="{6FE0F28F-2FE1-401F-8E9C-F00A5B341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0497" y="3068960"/>
            <a:ext cx="6445250" cy="576263"/>
          </a:xfrm>
        </p:spPr>
        <p:txBody>
          <a:bodyPr/>
          <a:lstStyle/>
          <a:p>
            <a:pPr eaLnBrk="1" hangingPunct="1"/>
            <a:r>
              <a:rPr lang="es-GT" altLang="es-GT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Prioridades Nacionales</a:t>
            </a:r>
          </a:p>
        </p:txBody>
      </p:sp>
      <p:pic>
        <p:nvPicPr>
          <p:cNvPr id="18" name="Imagen 5">
            <a:extLst>
              <a:ext uri="{FF2B5EF4-FFF2-40B4-BE49-F238E27FC236}">
                <a16:creationId xmlns:a16="http://schemas.microsoft.com/office/drawing/2014/main" id="{55D216D9-FD64-4440-B66B-AF196890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475772"/>
            <a:ext cx="23050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7">
            <a:extLst>
              <a:ext uri="{FF2B5EF4-FFF2-40B4-BE49-F238E27FC236}">
                <a16:creationId xmlns:a16="http://schemas.microsoft.com/office/drawing/2014/main" id="{EAE08AEF-D879-B148-B0C8-68292DA19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2" y="4475772"/>
            <a:ext cx="23034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9">
            <a:extLst>
              <a:ext uri="{FF2B5EF4-FFF2-40B4-BE49-F238E27FC236}">
                <a16:creationId xmlns:a16="http://schemas.microsoft.com/office/drawing/2014/main" id="{5D7240BC-4322-2444-A4A2-EFD919A03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1" y="4475772"/>
            <a:ext cx="23034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1 Título">
            <a:extLst>
              <a:ext uri="{FF2B5EF4-FFF2-40B4-BE49-F238E27FC236}">
                <a16:creationId xmlns:a16="http://schemas.microsoft.com/office/drawing/2014/main" id="{09EA0F4B-884D-E841-B6D6-B61CA72C4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49" y="1340768"/>
            <a:ext cx="8252299" cy="13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GT" altLang="es-GT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Formulación Presupuestaria Multianual 2020-2024</a:t>
            </a:r>
          </a:p>
          <a:p>
            <a:pPr eaLnBrk="1" hangingPunct="1"/>
            <a:r>
              <a:rPr lang="es-GT" altLang="es-GT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 País</a:t>
            </a:r>
          </a:p>
          <a:p>
            <a:pPr eaLnBrk="1" hangingPunct="1"/>
            <a:r>
              <a:rPr lang="es-GT" altLang="es-GT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 Objetivos de Desarrollo Sostenible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0DAE2-59AB-42BF-9663-85CBF0DB9C4D}" type="slidenum">
              <a:rPr lang="es-GT" altLang="en-US" sz="2800" smtClean="0"/>
              <a:pPr/>
              <a:t>9</a:t>
            </a:fld>
            <a:endParaRPr lang="es-GT" alt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7084</TotalTime>
  <Words>615</Words>
  <Application>Microsoft Office PowerPoint</Application>
  <PresentationFormat>Presentación en pantalla (4:3)</PresentationFormat>
  <Paragraphs>148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MS PGothic</vt:lpstr>
      <vt:lpstr>MS PGothic</vt:lpstr>
      <vt:lpstr>Arial</vt:lpstr>
      <vt:lpstr>Calibri</vt:lpstr>
      <vt:lpstr>Times New Roman</vt:lpstr>
      <vt:lpstr>Wingdings</vt:lpstr>
      <vt:lpstr>Tema de Office</vt:lpstr>
      <vt:lpstr>Presupuesto Abierto 2020-2024 Visión </vt:lpstr>
      <vt:lpstr>Presupuesto General del Estado</vt:lpstr>
      <vt:lpstr>Elaboración del presupuesto</vt:lpstr>
      <vt:lpstr>Elaborar el Presupuesto General comprende una serie de etapas:</vt:lpstr>
      <vt:lpstr>Presentación de PowerPoint</vt:lpstr>
      <vt:lpstr>Presentación de PowerPoint</vt:lpstr>
      <vt:lpstr>Presentación de PowerPoint</vt:lpstr>
      <vt:lpstr>Plan Ruta país  VISIÓN</vt:lpstr>
      <vt:lpstr>Prioridades Nacionales</vt:lpstr>
      <vt:lpstr>Presentación de PowerPoint</vt:lpstr>
      <vt:lpstr>Las 10 Prioridades Nacionales</vt:lpstr>
      <vt:lpstr>Presentación de PowerPoint</vt:lpstr>
      <vt:lpstr>Presentación de PowerPoint</vt:lpstr>
      <vt:lpstr>Sectores Sociales invitados a los Talleres de Presupuesto Abierto</vt:lpstr>
      <vt:lpstr>Presentación de PowerPoint</vt:lpstr>
      <vt:lpstr>Presentación de PowerPoint</vt:lpstr>
      <vt:lpstr>Presupuesto Abierto 2020-2024 Visión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Presupuesto General de Ingresos y Egresos del Estado</dc:title>
  <dc:creator>Administrador</dc:creator>
  <cp:lastModifiedBy>Myriam Adelaida Galvez García</cp:lastModifiedBy>
  <cp:revision>828</cp:revision>
  <cp:lastPrinted>2018-09-25T13:21:14Z</cp:lastPrinted>
  <dcterms:created xsi:type="dcterms:W3CDTF">2018-08-13T18:50:06Z</dcterms:created>
  <dcterms:modified xsi:type="dcterms:W3CDTF">2019-06-14T01:05:20Z</dcterms:modified>
</cp:coreProperties>
</file>