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drawings/drawing4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drawings/drawing5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drawings/drawing6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drawings/drawing7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4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85" r:id="rId2"/>
    <p:sldId id="306" r:id="rId3"/>
    <p:sldId id="290" r:id="rId4"/>
    <p:sldId id="318" r:id="rId5"/>
    <p:sldId id="310" r:id="rId6"/>
    <p:sldId id="319" r:id="rId7"/>
    <p:sldId id="311" r:id="rId8"/>
    <p:sldId id="320" r:id="rId9"/>
    <p:sldId id="312" r:id="rId10"/>
    <p:sldId id="321" r:id="rId11"/>
    <p:sldId id="313" r:id="rId12"/>
    <p:sldId id="322" r:id="rId13"/>
    <p:sldId id="314" r:id="rId14"/>
    <p:sldId id="323" r:id="rId15"/>
    <p:sldId id="315" r:id="rId16"/>
    <p:sldId id="324" r:id="rId17"/>
    <p:sldId id="286" r:id="rId18"/>
    <p:sldId id="299" r:id="rId19"/>
    <p:sldId id="300" r:id="rId20"/>
    <p:sldId id="301" r:id="rId21"/>
    <p:sldId id="291" r:id="rId22"/>
    <p:sldId id="308" r:id="rId23"/>
    <p:sldId id="298" r:id="rId24"/>
    <p:sldId id="307" r:id="rId25"/>
    <p:sldId id="305" r:id="rId26"/>
    <p:sldId id="309" r:id="rId27"/>
    <p:sldId id="316" r:id="rId28"/>
    <p:sldId id="317" r:id="rId29"/>
  </p:sldIdLst>
  <p:sldSz cx="12188825" cy="6858000"/>
  <p:notesSz cx="7010400" cy="92964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653"/>
    <a:srgbClr val="FF00FF"/>
    <a:srgbClr val="FFFF66"/>
    <a:srgbClr val="DEA400"/>
    <a:srgbClr val="CC9900"/>
    <a:srgbClr val="EA5F00"/>
    <a:srgbClr val="F66400"/>
    <a:srgbClr val="217EFB"/>
    <a:srgbClr val="F5F8FB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1" autoAdjust="0"/>
    <p:restoredTop sz="99290" autoAdjust="0"/>
  </p:normalViewPr>
  <p:slideViewPr>
    <p:cSldViewPr>
      <p:cViewPr varScale="1">
        <p:scale>
          <a:sx n="58" d="100"/>
          <a:sy n="58" d="100"/>
        </p:scale>
        <p:origin x="732" y="9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ralda.AGRO\Desktop\MINFIN%20INFORMACI&#211;N%202018\GR&#193;FICAS%202019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5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ralda.AGRO\Desktop\MINFIN%20INFORMACI&#211;N%202018\GR&#193;FICAS%202019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6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ralda.AGRO\Desktop\MINFIN%20INFORMACI&#211;N%202018\GR&#193;FICAS%202019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ralda.AGRO\Desktop\MINFIN%20INFORMACI&#211;N%202018\GR&#193;FICAS%202019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grajeda.AGRO.000\Documents\Documents\ADA%20LIS\Ada%20Lis\MAGA\A&#209;O%202019\POA%20FORMULACI&#211;N%202020\MESA%20TECNICA%202020-2024\BASE%20DE%20DATOS%20GRAFICAS\GR&#193;FICAS%202019.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ralda.AGRO\Desktop\MINFIN%20INFORMACI&#211;N%202018\GR&#193;FICAS%202019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3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ralda.AGRO\Desktop\MINFIN%20INFORMACI&#211;N%202018\GR&#193;FICAS%202019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Graficas!$B$6</c:f>
              <c:strCache>
                <c:ptCount val="1"/>
                <c:pt idx="0">
                  <c:v>1. Personas con alta Vulnerabilidad reciben Alimentos a cambio de realizar trabajos en beneficio de su comunidad.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gradFill>
                <a:gsLst>
                  <a:gs pos="0">
                    <a:schemeClr val="accent5">
                      <a:lumMod val="60000"/>
                      <a:lumOff val="4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  <c:invertIfNegative val="0"/>
          <c:cat>
            <c:numRef>
              <c:f>Graficas!$C$5:$F$5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Graficas!$C$6:$F$6</c:f>
              <c:numCache>
                <c:formatCode>_(* #,##0.00_);_(* \(#,##0.00\);_(* "-"??_);_(@_)</c:formatCode>
                <c:ptCount val="4"/>
                <c:pt idx="0">
                  <c:v>95652481.219999999</c:v>
                </c:pt>
                <c:pt idx="1">
                  <c:v>118208362.09999999</c:v>
                </c:pt>
                <c:pt idx="2">
                  <c:v>538482.03</c:v>
                </c:pt>
                <c:pt idx="3">
                  <c:v>24560938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13-422B-A3C5-3859684783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29852696"/>
        <c:axId val="2129865320"/>
      </c:barChart>
      <c:catAx>
        <c:axId val="2129852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29865320"/>
        <c:crosses val="autoZero"/>
        <c:auto val="1"/>
        <c:lblAlgn val="ctr"/>
        <c:lblOffset val="100"/>
        <c:noMultiLvlLbl val="0"/>
      </c:catAx>
      <c:valAx>
        <c:axId val="2129865320"/>
        <c:scaling>
          <c:orientation val="minMax"/>
        </c:scaling>
        <c:delete val="0"/>
        <c:axPos val="l"/>
        <c:majorGridlines/>
        <c:numFmt formatCode="_(* #,##0.00_);_(* \(#,##0.0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s-GT"/>
          </a:p>
        </c:txPr>
        <c:crossAx val="21298526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698168199314102"/>
          <c:y val="0.21044135818986501"/>
          <c:w val="0.31324324098964301"/>
          <c:h val="0.33923803432343502"/>
        </c:manualLayout>
      </c:layout>
      <c:overlay val="0"/>
      <c:txPr>
        <a:bodyPr/>
        <a:lstStyle/>
        <a:p>
          <a:pPr>
            <a:defRPr b="1"/>
          </a:pPr>
          <a:endParaRPr lang="es-G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s-GT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3"/>
              <c:layout>
                <c:manualLayout>
                  <c:x val="-5.6109714668110301E-3"/>
                  <c:y val="-3.2682513825732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FBF-44E5-A169-FDDF0BF806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Hoja1!$C$2:$F$2</c:f>
              <c:strCach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 Proyectado</c:v>
                </c:pt>
              </c:strCache>
            </c:strRef>
          </c:cat>
          <c:val>
            <c:numRef>
              <c:f>Hoja1!$C$7:$F$7</c:f>
              <c:numCache>
                <c:formatCode>#,##0</c:formatCode>
                <c:ptCount val="4"/>
                <c:pt idx="0">
                  <c:v>167121</c:v>
                </c:pt>
                <c:pt idx="1">
                  <c:v>253600</c:v>
                </c:pt>
                <c:pt idx="2">
                  <c:v>255260</c:v>
                </c:pt>
                <c:pt idx="3">
                  <c:v>334483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BF-44E5-A169-FDDF0BF806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7856760"/>
        <c:axId val="-2137859784"/>
      </c:barChart>
      <c:catAx>
        <c:axId val="-2137856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s-GT"/>
          </a:p>
        </c:txPr>
        <c:crossAx val="-2137859784"/>
        <c:crosses val="autoZero"/>
        <c:auto val="1"/>
        <c:lblAlgn val="ctr"/>
        <c:lblOffset val="100"/>
        <c:noMultiLvlLbl val="0"/>
      </c:catAx>
      <c:valAx>
        <c:axId val="-213785978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-21378567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Graficas!$B$21</c:f>
              <c:strCache>
                <c:ptCount val="1"/>
                <c:pt idx="0">
                  <c:v>6. Agricultores con áreas incorporadas a sistemas de riego o miniriego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cat>
            <c:numRef>
              <c:f>Graficas!$C$20:$F$20</c:f>
              <c:numCache>
                <c:formatCode>General</c:formatCode>
                <c:ptCount val="4"/>
              </c:numCache>
            </c:numRef>
          </c:cat>
          <c:val>
            <c:numRef>
              <c:f>Graficas!$C$21:$F$21</c:f>
              <c:numCache>
                <c:formatCode>_(* #,##0.00_);_(* \(#,##0.00\);_(* "-"??_);_(@_)</c:formatCode>
                <c:ptCount val="4"/>
                <c:pt idx="0">
                  <c:v>1959940</c:v>
                </c:pt>
                <c:pt idx="1">
                  <c:v>17306352.940000001</c:v>
                </c:pt>
                <c:pt idx="2">
                  <c:v>45105408.219999999</c:v>
                </c:pt>
                <c:pt idx="3">
                  <c:v>27412219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70-4D1E-8798-727A8870D7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37993272"/>
        <c:axId val="-2137997240"/>
      </c:barChart>
      <c:catAx>
        <c:axId val="-2137993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37997240"/>
        <c:crosses val="autoZero"/>
        <c:auto val="1"/>
        <c:lblAlgn val="ctr"/>
        <c:lblOffset val="100"/>
        <c:noMultiLvlLbl val="0"/>
      </c:catAx>
      <c:valAx>
        <c:axId val="-2137997240"/>
        <c:scaling>
          <c:orientation val="minMax"/>
        </c:scaling>
        <c:delete val="0"/>
        <c:axPos val="l"/>
        <c:majorGridlines/>
        <c:numFmt formatCode="_(* #,##0.00_);_(* \(#,##0.00\);_(* &quot;-&quot;??_);_(@_)" sourceLinked="1"/>
        <c:majorTickMark val="out"/>
        <c:minorTickMark val="none"/>
        <c:tickLblPos val="nextTo"/>
        <c:crossAx val="-213799327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800" b="1"/>
          </a:pPr>
          <a:endParaRPr lang="es-GT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5.2528256686426899E-3"/>
                  <c:y val="-2.8860429649230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617-4125-8D3A-12EBCB8BC225}"/>
                </c:ext>
              </c:extLst>
            </c:dLbl>
            <c:dLbl>
              <c:idx val="1"/>
              <c:layout>
                <c:manualLayout>
                  <c:x val="-1.75094188954755E-3"/>
                  <c:y val="-2.8860429649230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617-4125-8D3A-12EBCB8BC22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Hoja1!$C$2:$F$2</c:f>
              <c:strCach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 Proyectado</c:v>
                </c:pt>
              </c:strCache>
            </c:strRef>
          </c:cat>
          <c:val>
            <c:numRef>
              <c:f>Hoja1!$C$8:$F$8</c:f>
              <c:numCache>
                <c:formatCode>#,##0</c:formatCode>
                <c:ptCount val="4"/>
                <c:pt idx="0">
                  <c:v>1470</c:v>
                </c:pt>
                <c:pt idx="1">
                  <c:v>3386</c:v>
                </c:pt>
                <c:pt idx="2">
                  <c:v>12147</c:v>
                </c:pt>
                <c:pt idx="3">
                  <c:v>935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17-4125-8D3A-12EBCB8BC2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6557544"/>
        <c:axId val="-2136554568"/>
      </c:barChart>
      <c:catAx>
        <c:axId val="-2136557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36554568"/>
        <c:crosses val="autoZero"/>
        <c:auto val="1"/>
        <c:lblAlgn val="ctr"/>
        <c:lblOffset val="100"/>
        <c:noMultiLvlLbl val="0"/>
      </c:catAx>
      <c:valAx>
        <c:axId val="-2136554568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-2136557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="1"/>
      </a:pPr>
      <a:endParaRPr lang="es-GT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Graficas!$B$25</c:f>
              <c:strCache>
                <c:ptCount val="1"/>
                <c:pt idx="0">
                  <c:v>7. Informes de servicios de sanidad agropecuaria para la competitividad de usuarios beneficiados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cat>
            <c:numRef>
              <c:f>Graficas!$C$24:$F$24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Graficas!$C$25:$F$25</c:f>
              <c:numCache>
                <c:formatCode>_(* #,##0.00_);_(* \(#,##0.00\);_(* "-"??_);_(@_)</c:formatCode>
                <c:ptCount val="4"/>
                <c:pt idx="0">
                  <c:v>34126368.509999998</c:v>
                </c:pt>
                <c:pt idx="1">
                  <c:v>35375100.039999999</c:v>
                </c:pt>
                <c:pt idx="2">
                  <c:v>37247079.030000001</c:v>
                </c:pt>
                <c:pt idx="3">
                  <c:v>39358528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5D-4375-8185-70C4516ECB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36425112"/>
        <c:axId val="-2136422072"/>
      </c:barChart>
      <c:catAx>
        <c:axId val="-2136425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36422072"/>
        <c:crosses val="autoZero"/>
        <c:auto val="1"/>
        <c:lblAlgn val="ctr"/>
        <c:lblOffset val="100"/>
        <c:noMultiLvlLbl val="0"/>
      </c:catAx>
      <c:valAx>
        <c:axId val="-2136422072"/>
        <c:scaling>
          <c:orientation val="minMax"/>
        </c:scaling>
        <c:delete val="0"/>
        <c:axPos val="l"/>
        <c:majorGridlines/>
        <c:numFmt formatCode="_(* #,##0.00_);_(* \(#,##0.0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400" b="0"/>
            </a:pPr>
            <a:endParaRPr lang="es-GT"/>
          </a:p>
        </c:txPr>
        <c:crossAx val="-213642511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600" b="1"/>
      </a:pPr>
      <a:endParaRPr lang="es-GT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-1.62792525028716E-3"/>
                  <c:y val="1.6019625176089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35-4B53-870B-A0BA79F58481}"/>
                </c:ext>
              </c:extLst>
            </c:dLbl>
            <c:dLbl>
              <c:idx val="3"/>
              <c:layout>
                <c:manualLayout>
                  <c:x val="-1.6279252502871E-3"/>
                  <c:y val="2.2427475246525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35-4B53-870B-A0BA79F584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Hoja1!$C$2:$F$2</c:f>
              <c:strCach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 Proyectado</c:v>
                </c:pt>
              </c:strCache>
            </c:strRef>
          </c:cat>
          <c:val>
            <c:numRef>
              <c:f>Hoja1!$C$9:$F$9</c:f>
              <c:numCache>
                <c:formatCode>#,##0</c:formatCode>
                <c:ptCount val="4"/>
                <c:pt idx="0">
                  <c:v>366746</c:v>
                </c:pt>
                <c:pt idx="1">
                  <c:v>467346</c:v>
                </c:pt>
                <c:pt idx="2">
                  <c:v>298801</c:v>
                </c:pt>
                <c:pt idx="3">
                  <c:v>471530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35-4B53-870B-A0BA79F584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6251480"/>
        <c:axId val="-2136248472"/>
      </c:barChart>
      <c:catAx>
        <c:axId val="-2136251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s-GT"/>
          </a:p>
        </c:txPr>
        <c:crossAx val="-2136248472"/>
        <c:crosses val="autoZero"/>
        <c:auto val="1"/>
        <c:lblAlgn val="ctr"/>
        <c:lblOffset val="100"/>
        <c:noMultiLvlLbl val="0"/>
      </c:catAx>
      <c:valAx>
        <c:axId val="-213624847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-21362514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2.3148148148148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86-4417-AEAB-0425CA2A8FD5}"/>
                </c:ext>
              </c:extLst>
            </c:dLbl>
            <c:dLbl>
              <c:idx val="3"/>
              <c:layout>
                <c:manualLayout>
                  <c:x val="0"/>
                  <c:y val="-2.7777777777777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B86-4417-AEAB-0425CA2A8FD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Hoja1!$C$2:$F$2</c:f>
              <c:strCach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 Proyectado</c:v>
                </c:pt>
              </c:strCache>
            </c:strRef>
          </c:cat>
          <c:val>
            <c:numRef>
              <c:f>Hoja1!$C$3:$F$3</c:f>
              <c:numCache>
                <c:formatCode>#,##0</c:formatCode>
                <c:ptCount val="4"/>
                <c:pt idx="0">
                  <c:v>114113</c:v>
                </c:pt>
                <c:pt idx="1">
                  <c:v>139183</c:v>
                </c:pt>
                <c:pt idx="2">
                  <c:v>0</c:v>
                </c:pt>
                <c:pt idx="3">
                  <c:v>34004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86-4417-AEAB-0425CA2A8F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8447880"/>
        <c:axId val="-2138448984"/>
      </c:barChart>
      <c:catAx>
        <c:axId val="-2138447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38448984"/>
        <c:crosses val="autoZero"/>
        <c:auto val="1"/>
        <c:lblAlgn val="ctr"/>
        <c:lblOffset val="100"/>
        <c:noMultiLvlLbl val="0"/>
      </c:catAx>
      <c:valAx>
        <c:axId val="-213844898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-21384478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="1"/>
      </a:pPr>
      <a:endParaRPr lang="es-G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Graficas!$B$9</c:f>
              <c:strCache>
                <c:ptCount val="1"/>
                <c:pt idx="0">
                  <c:v>2. Personas con alta vulnerabilidad a riesgo y desastres reciben alimentos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cat>
            <c:numRef>
              <c:f>Graficas!$C$8:$F$8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Graficas!$C$9:$F$9</c:f>
              <c:numCache>
                <c:formatCode>_(* #,##0.00_);_(* \(#,##0.00\);_(* "-"??_);_(@_)</c:formatCode>
                <c:ptCount val="4"/>
                <c:pt idx="0">
                  <c:v>109308000.98</c:v>
                </c:pt>
                <c:pt idx="1">
                  <c:v>117814399.06999999</c:v>
                </c:pt>
                <c:pt idx="2">
                  <c:v>121815156.03</c:v>
                </c:pt>
                <c:pt idx="3">
                  <c:v>75000000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0D-4560-9775-8BF3E7AD23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39017304"/>
        <c:axId val="-2139014264"/>
      </c:barChart>
      <c:catAx>
        <c:axId val="-2139017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39014264"/>
        <c:crosses val="autoZero"/>
        <c:auto val="1"/>
        <c:lblAlgn val="ctr"/>
        <c:lblOffset val="100"/>
        <c:noMultiLvlLbl val="0"/>
      </c:catAx>
      <c:valAx>
        <c:axId val="-2139014264"/>
        <c:scaling>
          <c:orientation val="minMax"/>
        </c:scaling>
        <c:delete val="0"/>
        <c:axPos val="l"/>
        <c:majorGridlines/>
        <c:numFmt formatCode="_(* #,##0.00_);_(* \(#,##0.0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400" b="0"/>
            </a:pPr>
            <a:endParaRPr lang="es-GT"/>
          </a:p>
        </c:txPr>
        <c:crossAx val="-21390173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691859220697903"/>
          <c:y val="0.368662736170148"/>
          <c:w val="0.31405548384697202"/>
          <c:h val="0.29149144568653801"/>
        </c:manualLayout>
      </c:layout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800" b="1" baseline="0"/>
      </a:pPr>
      <a:endParaRPr lang="es-GT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1.3114749584011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C9A-454D-A6CC-251A90387C6A}"/>
                </c:ext>
              </c:extLst>
            </c:dLbl>
            <c:dLbl>
              <c:idx val="3"/>
              <c:layout>
                <c:manualLayout>
                  <c:x val="2.8913002029032501E-3"/>
                  <c:y val="-3.848700906870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9A-454D-A6CC-251A90387C6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Hoja1!$C$2:$F$2</c:f>
              <c:strCach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 Proyectado</c:v>
                </c:pt>
              </c:strCache>
            </c:strRef>
          </c:cat>
          <c:val>
            <c:numRef>
              <c:f>Hoja1!$C$4:$F$4</c:f>
              <c:numCache>
                <c:formatCode>#,##0</c:formatCode>
                <c:ptCount val="4"/>
                <c:pt idx="0">
                  <c:v>122302</c:v>
                </c:pt>
                <c:pt idx="1">
                  <c:v>115201</c:v>
                </c:pt>
                <c:pt idx="2">
                  <c:v>300000</c:v>
                </c:pt>
                <c:pt idx="3">
                  <c:v>300000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9A-454D-A6CC-251A90387C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9093528"/>
        <c:axId val="-2139090552"/>
      </c:barChart>
      <c:catAx>
        <c:axId val="-2139093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39090552"/>
        <c:crosses val="autoZero"/>
        <c:auto val="1"/>
        <c:lblAlgn val="ctr"/>
        <c:lblOffset val="100"/>
        <c:noMultiLvlLbl val="0"/>
      </c:catAx>
      <c:valAx>
        <c:axId val="-213909055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-21390935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="1"/>
      </a:pPr>
      <a:endParaRPr lang="es-G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471005379121801"/>
          <c:y val="4.8135423747643902E-2"/>
          <c:w val="0.50308164249279796"/>
          <c:h val="0.8919239670168479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Graficas!$B$12</c:f>
              <c:strCache>
                <c:ptCount val="1"/>
                <c:pt idx="0">
                  <c:v>3. Personas capacitadas para producción de alimentos para autoconsumo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cat>
            <c:numRef>
              <c:f>Graficas!$C$11:$F$11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Graficas!$C$12:$F$12</c:f>
              <c:numCache>
                <c:formatCode>_(* #,##0.00_);_(* \(#,##0.00\);_(* "-"??_);_(@_)</c:formatCode>
                <c:ptCount val="4"/>
                <c:pt idx="0">
                  <c:v>16931956.129999999</c:v>
                </c:pt>
                <c:pt idx="1">
                  <c:v>17046434.780000001</c:v>
                </c:pt>
                <c:pt idx="2">
                  <c:v>15056164.85</c:v>
                </c:pt>
                <c:pt idx="3">
                  <c:v>13317184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0C-41A0-8315-551BCCD528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37637752"/>
        <c:axId val="-2137634696"/>
      </c:barChart>
      <c:catAx>
        <c:axId val="-2137637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37634696"/>
        <c:crosses val="autoZero"/>
        <c:auto val="1"/>
        <c:lblAlgn val="ctr"/>
        <c:lblOffset val="100"/>
        <c:noMultiLvlLbl val="0"/>
      </c:catAx>
      <c:valAx>
        <c:axId val="-2137634696"/>
        <c:scaling>
          <c:orientation val="minMax"/>
        </c:scaling>
        <c:delete val="0"/>
        <c:axPos val="l"/>
        <c:majorGridlines/>
        <c:numFmt formatCode="_(* #,##0.00_);_(* \(#,##0.0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400" b="0"/>
            </a:pPr>
            <a:endParaRPr lang="es-GT"/>
          </a:p>
        </c:txPr>
        <c:crossAx val="-213763775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 b="1"/>
      </a:pPr>
      <a:endParaRPr lang="es-GT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1.85185185185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C00-4696-9215-E6C0E059B3FD}"/>
                </c:ext>
              </c:extLst>
            </c:dLbl>
            <c:dLbl>
              <c:idx val="3"/>
              <c:layout>
                <c:manualLayout>
                  <c:x val="0"/>
                  <c:y val="1.3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00-4696-9215-E6C0E059B3F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Hoja1!$C$2:$F$2</c:f>
              <c:strCach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 Proyectado</c:v>
                </c:pt>
              </c:strCache>
            </c:strRef>
          </c:cat>
          <c:val>
            <c:numRef>
              <c:f>Hoja1!$C$5:$F$5</c:f>
              <c:numCache>
                <c:formatCode>#,##0</c:formatCode>
                <c:ptCount val="4"/>
                <c:pt idx="0">
                  <c:v>27797</c:v>
                </c:pt>
                <c:pt idx="1">
                  <c:v>15634</c:v>
                </c:pt>
                <c:pt idx="2">
                  <c:v>11335</c:v>
                </c:pt>
                <c:pt idx="3">
                  <c:v>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00-4696-9215-E6C0E059B3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7469160"/>
        <c:axId val="-2137466184"/>
      </c:barChart>
      <c:catAx>
        <c:axId val="-2137469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37466184"/>
        <c:crosses val="autoZero"/>
        <c:auto val="1"/>
        <c:lblAlgn val="ctr"/>
        <c:lblOffset val="100"/>
        <c:noMultiLvlLbl val="0"/>
      </c:catAx>
      <c:valAx>
        <c:axId val="-213746618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-2137469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 b="1"/>
      </a:pPr>
      <a:endParaRPr lang="es-GT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Graficas!$B$15</c:f>
              <c:strCache>
                <c:ptCount val="1"/>
                <c:pt idx="0">
                  <c:v>4. Mujeres con prácticas del hogar mejoradas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cat>
            <c:numRef>
              <c:f>Graficas!$C$14:$F$14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Graficas!$C$15:$F$15</c:f>
              <c:numCache>
                <c:formatCode>_(* #,##0.00_);_(* \(#,##0.00\);_(* "-"??_);_(@_)</c:formatCode>
                <c:ptCount val="4"/>
                <c:pt idx="0">
                  <c:v>14412649.27</c:v>
                </c:pt>
                <c:pt idx="1">
                  <c:v>45819289.189999998</c:v>
                </c:pt>
                <c:pt idx="2">
                  <c:v>36976924.810000002</c:v>
                </c:pt>
                <c:pt idx="3">
                  <c:v>83728714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73-4843-92B8-A841C4AE43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37331528"/>
        <c:axId val="-2137328408"/>
      </c:barChart>
      <c:catAx>
        <c:axId val="-2137331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s-GT"/>
          </a:p>
        </c:txPr>
        <c:crossAx val="-2137328408"/>
        <c:crosses val="autoZero"/>
        <c:auto val="1"/>
        <c:lblAlgn val="ctr"/>
        <c:lblOffset val="100"/>
        <c:noMultiLvlLbl val="0"/>
      </c:catAx>
      <c:valAx>
        <c:axId val="-2137328408"/>
        <c:scaling>
          <c:orientation val="minMax"/>
        </c:scaling>
        <c:delete val="1"/>
        <c:axPos val="l"/>
        <c:majorGridlines/>
        <c:numFmt formatCode="_(* #,##0.00_);_(* \(#,##0.00\);_(* &quot;-&quot;??_);_(@_)" sourceLinked="1"/>
        <c:majorTickMark val="out"/>
        <c:minorTickMark val="none"/>
        <c:tickLblPos val="nextTo"/>
        <c:crossAx val="-213733152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2000" b="1"/>
          </a:pPr>
          <a:endParaRPr lang="es-GT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2"/>
              <c:layout>
                <c:manualLayout>
                  <c:x val="0"/>
                  <c:y val="-3.7274564925514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B12-451F-BD9C-003A8BD13B23}"/>
                </c:ext>
              </c:extLst>
            </c:dLbl>
            <c:dLbl>
              <c:idx val="3"/>
              <c:layout>
                <c:manualLayout>
                  <c:x val="1.86169834564081E-3"/>
                  <c:y val="-1.355438724564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B12-451F-BD9C-003A8BD13B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Hoja1!$C$2:$F$2</c:f>
              <c:strCach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 Proyectado</c:v>
                </c:pt>
              </c:strCache>
            </c:strRef>
          </c:cat>
          <c:val>
            <c:numRef>
              <c:f>Hoja1!$C$6:$F$6</c:f>
              <c:numCache>
                <c:formatCode>#,##0</c:formatCode>
                <c:ptCount val="4"/>
                <c:pt idx="0">
                  <c:v>85106</c:v>
                </c:pt>
                <c:pt idx="1">
                  <c:v>137814</c:v>
                </c:pt>
                <c:pt idx="2">
                  <c:v>131842</c:v>
                </c:pt>
                <c:pt idx="3">
                  <c:v>154500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12-451F-BD9C-003A8BD13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7186472"/>
        <c:axId val="-2137183464"/>
      </c:barChart>
      <c:catAx>
        <c:axId val="-2137186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s-GT"/>
          </a:p>
        </c:txPr>
        <c:crossAx val="-2137183464"/>
        <c:crosses val="autoZero"/>
        <c:auto val="1"/>
        <c:lblAlgn val="ctr"/>
        <c:lblOffset val="100"/>
        <c:noMultiLvlLbl val="0"/>
      </c:catAx>
      <c:valAx>
        <c:axId val="-213718346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-21371864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Graficas!$B$18</c:f>
              <c:strCache>
                <c:ptCount val="1"/>
                <c:pt idx="0">
                  <c:v>5. Promotores y agricultores de infra y subsistencia y familias con niños menores de dos años de edad, con mejoras en sus sistemas productivos en apoyo a la economía familiar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cat>
            <c:numRef>
              <c:f>Graficas!$C$17:$F$17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Graficas!$C$18:$F$18</c:f>
              <c:numCache>
                <c:formatCode>_(* #,##0.00_);_(* \(#,##0.00\);_(* "-"??_);_(@_)</c:formatCode>
                <c:ptCount val="4"/>
                <c:pt idx="0">
                  <c:v>149280650.16999999</c:v>
                </c:pt>
                <c:pt idx="1">
                  <c:v>245476616.59999999</c:v>
                </c:pt>
                <c:pt idx="2">
                  <c:v>135228871.28</c:v>
                </c:pt>
                <c:pt idx="3">
                  <c:v>177206869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02-4F3B-ADF5-6031F8ED5C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37045976"/>
        <c:axId val="-2137042920"/>
      </c:barChart>
      <c:catAx>
        <c:axId val="-2137045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37042920"/>
        <c:crosses val="autoZero"/>
        <c:auto val="1"/>
        <c:lblAlgn val="ctr"/>
        <c:lblOffset val="100"/>
        <c:noMultiLvlLbl val="0"/>
      </c:catAx>
      <c:valAx>
        <c:axId val="-2137042920"/>
        <c:scaling>
          <c:orientation val="minMax"/>
        </c:scaling>
        <c:delete val="0"/>
        <c:axPos val="l"/>
        <c:majorGridlines/>
        <c:numFmt formatCode="_(* #,##0.00_);_(* \(#,##0.0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400" b="0"/>
            </a:pPr>
            <a:endParaRPr lang="es-GT"/>
          </a:p>
        </c:txPr>
        <c:crossAx val="-213704597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600" b="1"/>
      </a:pPr>
      <a:endParaRPr lang="es-GT"/>
    </a:p>
  </c:txPr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0FC7D7-7C71-43DE-A540-566EE76FD539}" type="doc">
      <dgm:prSet loTypeId="urn:microsoft.com/office/officeart/2005/8/layout/hList7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35E24281-8C50-4AC4-91FC-AF302FB9FFD0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ctr"/>
          <a:endParaRPr lang="es-GT" sz="105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/>
          <a:endParaRPr lang="es-GT" sz="11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/>
          <a:r>
            <a:rPr lang="es-GT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SEGURIDAD ALIMENTARIA Y NUTRICIONAL</a:t>
          </a:r>
        </a:p>
        <a:p>
          <a:pPr algn="l"/>
          <a:r>
            <a:rPr lang="es-E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es-ES" sz="1400" b="1" dirty="0">
              <a:solidFill>
                <a:schemeClr val="tx1"/>
              </a:solidFill>
              <a:effectLst/>
            </a:rPr>
            <a:t>. Dotación de raciones de alimentos                          2. Producción de alimentos                     3. Cupón de subvención de alimentos                   4. Prácticas del hogar mejoradas</a:t>
          </a:r>
        </a:p>
        <a:p>
          <a:pPr algn="ctr"/>
          <a:endParaRPr lang="es-ES" sz="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0865B3-077A-4D92-B456-9125C9BA7438}" type="parTrans" cxnId="{1C0E723D-3297-4719-8A26-3F82AB095A2C}">
      <dgm:prSet/>
      <dgm:spPr/>
      <dgm:t>
        <a:bodyPr/>
        <a:lstStyle/>
        <a:p>
          <a:endParaRPr lang="es-ES"/>
        </a:p>
      </dgm:t>
    </dgm:pt>
    <dgm:pt modelId="{E3EFD8F7-52E6-48E8-B3C5-AC248B57C67F}" type="sibTrans" cxnId="{1C0E723D-3297-4719-8A26-3F82AB095A2C}">
      <dgm:prSet/>
      <dgm:spPr/>
      <dgm:t>
        <a:bodyPr/>
        <a:lstStyle/>
        <a:p>
          <a:endParaRPr lang="es-ES"/>
        </a:p>
      </dgm:t>
    </dgm:pt>
    <dgm:pt modelId="{662B42E7-3F98-40A3-A5D2-95C9F4238CF1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GT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1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41A27C-8CC8-4F61-8E9D-CCB172B36947}" type="parTrans" cxnId="{8EDF5F5F-A047-44B1-B6C6-7E9E4F1EA4CC}">
      <dgm:prSet/>
      <dgm:spPr/>
      <dgm:t>
        <a:bodyPr/>
        <a:lstStyle/>
        <a:p>
          <a:endParaRPr lang="es-ES"/>
        </a:p>
      </dgm:t>
    </dgm:pt>
    <dgm:pt modelId="{92123954-B39D-4AF8-9C0F-6B87AEB1B4D9}" type="sibTrans" cxnId="{8EDF5F5F-A047-44B1-B6C6-7E9E4F1EA4CC}">
      <dgm:prSet/>
      <dgm:spPr/>
      <dgm:t>
        <a:bodyPr/>
        <a:lstStyle/>
        <a:p>
          <a:endParaRPr lang="es-ES"/>
        </a:p>
      </dgm:t>
    </dgm:pt>
    <dgm:pt modelId="{AA0BF151-73D9-4096-9F70-D0AAA66AD9A8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ctr"/>
          <a:endParaRPr lang="es-GT" sz="1050" dirty="0"/>
        </a:p>
        <a:p>
          <a:pPr algn="ctr"/>
          <a:endParaRPr lang="es-GT" sz="1050" dirty="0"/>
        </a:p>
        <a:p>
          <a:pPr algn="ctr"/>
          <a:r>
            <a:rPr lang="es-E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SERVICIOS DE EXTENSIÓN RURAL</a:t>
          </a:r>
        </a:p>
        <a:p>
          <a:pPr algn="l"/>
          <a:r>
            <a:rPr lang="es-ES" sz="1600" b="1" dirty="0">
              <a:solidFill>
                <a:schemeClr val="tx1"/>
              </a:solidFill>
              <a:effectLst/>
            </a:rPr>
            <a:t>1. Asistencia técnica para mejora de sistemas productivos              2. Capacitación y dotación de bienes e insumos agropecuarios</a:t>
          </a:r>
        </a:p>
        <a:p>
          <a:pPr algn="ctr"/>
          <a:endParaRPr lang="es-ES" sz="900" b="1" dirty="0">
            <a:effectLst/>
          </a:endParaRPr>
        </a:p>
      </dgm:t>
    </dgm:pt>
    <dgm:pt modelId="{BCDA81C0-CCFF-4B9E-9B08-1BF2990D0321}" type="parTrans" cxnId="{9E3C6F43-4DEF-4880-8349-AC7C01856558}">
      <dgm:prSet/>
      <dgm:spPr/>
      <dgm:t>
        <a:bodyPr/>
        <a:lstStyle/>
        <a:p>
          <a:endParaRPr lang="es-ES"/>
        </a:p>
      </dgm:t>
    </dgm:pt>
    <dgm:pt modelId="{F30A7E9D-F9D7-45B5-9DD4-83F84D0C1EE4}" type="sibTrans" cxnId="{9E3C6F43-4DEF-4880-8349-AC7C01856558}">
      <dgm:prSet/>
      <dgm:spPr/>
      <dgm:t>
        <a:bodyPr/>
        <a:lstStyle/>
        <a:p>
          <a:endParaRPr lang="es-ES"/>
        </a:p>
      </dgm:t>
    </dgm:pt>
    <dgm:pt modelId="{FBFB5810-F644-4568-9696-E83BE4D9F964}">
      <dgm:prSet phldrT="[Texto]" custT="1"/>
      <dgm:spPr>
        <a:solidFill>
          <a:srgbClr val="FFC000"/>
        </a:solidFill>
      </dgm:spPr>
      <dgm:t>
        <a:bodyPr/>
        <a:lstStyle/>
        <a:p>
          <a:pPr algn="ctr"/>
          <a:endParaRPr lang="es-GT" sz="1000" dirty="0"/>
        </a:p>
        <a:p>
          <a:pPr algn="ctr"/>
          <a:endParaRPr lang="es-GT" sz="1000" dirty="0"/>
        </a:p>
        <a:p>
          <a:pPr algn="ctr"/>
          <a:r>
            <a:rPr lang="es-E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MEDIDAS </a:t>
          </a:r>
        </a:p>
        <a:p>
          <a:pPr algn="ctr"/>
          <a:endParaRPr lang="es-ES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/>
          <a:r>
            <a:rPr lang="es-E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MEDIDAS SANITARIAS Y FITOSANITARIAS</a:t>
          </a:r>
        </a:p>
        <a:p>
          <a:pPr algn="l"/>
          <a:r>
            <a:rPr lang="es-ES" sz="1600" b="1" dirty="0">
              <a:solidFill>
                <a:schemeClr val="tx1"/>
              </a:solidFill>
              <a:effectLst/>
            </a:rPr>
            <a:t>1. Emisión de licencias, permisos, registros, protocolos y otros para la protección del patrimonio productivo agropecuario</a:t>
          </a:r>
        </a:p>
        <a:p>
          <a:pPr algn="ctr"/>
          <a:endParaRPr lang="es-ES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/>
          <a:endParaRPr lang="es-ES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/>
          <a:endParaRPr lang="es-ES" sz="1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92A311D-1730-45F1-B507-0DF6F47D9898}" type="parTrans" cxnId="{8FE57D72-4FA9-462A-BAF6-632D913B6884}">
      <dgm:prSet/>
      <dgm:spPr/>
      <dgm:t>
        <a:bodyPr/>
        <a:lstStyle/>
        <a:p>
          <a:endParaRPr lang="es-ES"/>
        </a:p>
      </dgm:t>
    </dgm:pt>
    <dgm:pt modelId="{2338948D-CFD1-454E-B8D5-C7F5EACEE033}" type="sibTrans" cxnId="{8FE57D72-4FA9-462A-BAF6-632D913B6884}">
      <dgm:prSet/>
      <dgm:spPr/>
      <dgm:t>
        <a:bodyPr/>
        <a:lstStyle/>
        <a:p>
          <a:endParaRPr lang="es-ES"/>
        </a:p>
      </dgm:t>
    </dgm:pt>
    <dgm:pt modelId="{CBDF203C-6DDE-42D8-96C8-644758341558}" type="pres">
      <dgm:prSet presAssocID="{5C0FC7D7-7C71-43DE-A540-566EE76FD539}" presName="Name0" presStyleCnt="0">
        <dgm:presLayoutVars>
          <dgm:dir/>
          <dgm:resizeHandles val="exact"/>
        </dgm:presLayoutVars>
      </dgm:prSet>
      <dgm:spPr/>
    </dgm:pt>
    <dgm:pt modelId="{0D192781-96BB-4073-95B4-1D518DF2D751}" type="pres">
      <dgm:prSet presAssocID="{5C0FC7D7-7C71-43DE-A540-566EE76FD539}" presName="fgShape" presStyleLbl="fgShp" presStyleIdx="0" presStyleCnt="1" custScaleY="57060" custLinFactNeighborX="-984" custLinFactNeighborY="59291"/>
      <dgm:spPr/>
    </dgm:pt>
    <dgm:pt modelId="{B8E3AB79-DDAB-4C65-83F7-CA7237BABDC2}" type="pres">
      <dgm:prSet presAssocID="{5C0FC7D7-7C71-43DE-A540-566EE76FD539}" presName="linComp" presStyleCnt="0"/>
      <dgm:spPr/>
    </dgm:pt>
    <dgm:pt modelId="{FFAF27F0-19FA-4D1A-B21E-1CAE5B871137}" type="pres">
      <dgm:prSet presAssocID="{35E24281-8C50-4AC4-91FC-AF302FB9FFD0}" presName="compNode" presStyleCnt="0"/>
      <dgm:spPr/>
    </dgm:pt>
    <dgm:pt modelId="{D6B0BF5A-2636-434F-A468-01B31DA98878}" type="pres">
      <dgm:prSet presAssocID="{35E24281-8C50-4AC4-91FC-AF302FB9FFD0}" presName="bkgdShape" presStyleLbl="node1" presStyleIdx="0" presStyleCnt="4" custScaleX="100191"/>
      <dgm:spPr/>
    </dgm:pt>
    <dgm:pt modelId="{D38FB1E7-82DE-444A-85E6-E723843A0068}" type="pres">
      <dgm:prSet presAssocID="{35E24281-8C50-4AC4-91FC-AF302FB9FFD0}" presName="nodeTx" presStyleLbl="node1" presStyleIdx="0" presStyleCnt="4">
        <dgm:presLayoutVars>
          <dgm:bulletEnabled val="1"/>
        </dgm:presLayoutVars>
      </dgm:prSet>
      <dgm:spPr/>
    </dgm:pt>
    <dgm:pt modelId="{695A4F41-8B51-4102-A82D-0CE5528564C7}" type="pres">
      <dgm:prSet presAssocID="{35E24281-8C50-4AC4-91FC-AF302FB9FFD0}" presName="invisiNode" presStyleLbl="node1" presStyleIdx="0" presStyleCnt="4"/>
      <dgm:spPr/>
    </dgm:pt>
    <dgm:pt modelId="{73B06492-EF55-4B89-AC5F-D21BCFAEDF3D}" type="pres">
      <dgm:prSet presAssocID="{35E24281-8C50-4AC4-91FC-AF302FB9FFD0}" presName="imagNode" presStyleLbl="fgImgPlace1" presStyleIdx="0" presStyleCnt="4" custScaleY="86986" custLinFactNeighborY="-517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48A85B4-5784-4E2B-8BC2-AA109CAA33CE}" type="pres">
      <dgm:prSet presAssocID="{E3EFD8F7-52E6-48E8-B3C5-AC248B57C67F}" presName="sibTrans" presStyleLbl="sibTrans2D1" presStyleIdx="0" presStyleCnt="0"/>
      <dgm:spPr/>
    </dgm:pt>
    <dgm:pt modelId="{3AD7D30B-50AC-428E-BA55-710DDD6CB137}" type="pres">
      <dgm:prSet presAssocID="{662B42E7-3F98-40A3-A5D2-95C9F4238CF1}" presName="compNode" presStyleCnt="0"/>
      <dgm:spPr/>
    </dgm:pt>
    <dgm:pt modelId="{578013A9-B2AD-41B6-BD43-D2196A46B360}" type="pres">
      <dgm:prSet presAssocID="{662B42E7-3F98-40A3-A5D2-95C9F4238CF1}" presName="bkgdShape" presStyleLbl="node1" presStyleIdx="1" presStyleCnt="4"/>
      <dgm:spPr/>
    </dgm:pt>
    <dgm:pt modelId="{574F791A-70C5-495A-9CDE-B5D35E888128}" type="pres">
      <dgm:prSet presAssocID="{662B42E7-3F98-40A3-A5D2-95C9F4238CF1}" presName="nodeTx" presStyleLbl="node1" presStyleIdx="1" presStyleCnt="4">
        <dgm:presLayoutVars>
          <dgm:bulletEnabled val="1"/>
        </dgm:presLayoutVars>
      </dgm:prSet>
      <dgm:spPr/>
    </dgm:pt>
    <dgm:pt modelId="{D0440F00-022C-41C3-BEE8-EAE392EB490F}" type="pres">
      <dgm:prSet presAssocID="{662B42E7-3F98-40A3-A5D2-95C9F4238CF1}" presName="invisiNode" presStyleLbl="node1" presStyleIdx="1" presStyleCnt="4"/>
      <dgm:spPr/>
    </dgm:pt>
    <dgm:pt modelId="{55FF76FA-FC65-4122-B282-43FDC94CE7F1}" type="pres">
      <dgm:prSet presAssocID="{662B42E7-3F98-40A3-A5D2-95C9F4238CF1}" presName="imagNode" presStyleLbl="fgImgPlace1" presStyleIdx="1" presStyleCnt="4" custScaleY="86986" custLinFactNeighborY="-517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ADCCDD4-5168-4B52-93F7-E2340F13E06B}" type="pres">
      <dgm:prSet presAssocID="{92123954-B39D-4AF8-9C0F-6B87AEB1B4D9}" presName="sibTrans" presStyleLbl="sibTrans2D1" presStyleIdx="0" presStyleCnt="0"/>
      <dgm:spPr/>
    </dgm:pt>
    <dgm:pt modelId="{055A0BF2-1708-4FAF-8AC9-2F60855FF198}" type="pres">
      <dgm:prSet presAssocID="{AA0BF151-73D9-4096-9F70-D0AAA66AD9A8}" presName="compNode" presStyleCnt="0"/>
      <dgm:spPr/>
    </dgm:pt>
    <dgm:pt modelId="{A37EB664-28C0-4437-B7FC-4CC09A131D72}" type="pres">
      <dgm:prSet presAssocID="{AA0BF151-73D9-4096-9F70-D0AAA66AD9A8}" presName="bkgdShape" presStyleLbl="node1" presStyleIdx="2" presStyleCnt="4"/>
      <dgm:spPr/>
    </dgm:pt>
    <dgm:pt modelId="{6B5999BA-49D1-45D3-8BEB-D54114A8580B}" type="pres">
      <dgm:prSet presAssocID="{AA0BF151-73D9-4096-9F70-D0AAA66AD9A8}" presName="nodeTx" presStyleLbl="node1" presStyleIdx="2" presStyleCnt="4">
        <dgm:presLayoutVars>
          <dgm:bulletEnabled val="1"/>
        </dgm:presLayoutVars>
      </dgm:prSet>
      <dgm:spPr/>
    </dgm:pt>
    <dgm:pt modelId="{5D77ACE5-BC16-4437-88FA-47CBEBCF7613}" type="pres">
      <dgm:prSet presAssocID="{AA0BF151-73D9-4096-9F70-D0AAA66AD9A8}" presName="invisiNode" presStyleLbl="node1" presStyleIdx="2" presStyleCnt="4"/>
      <dgm:spPr/>
    </dgm:pt>
    <dgm:pt modelId="{51FD5750-73FF-4BDD-955E-E86D3E08CB42}" type="pres">
      <dgm:prSet presAssocID="{AA0BF151-73D9-4096-9F70-D0AAA66AD9A8}" presName="imagNode" presStyleLbl="fgImgPlace1" presStyleIdx="2" presStyleCnt="4" custScaleY="86985" custLinFactNeighborY="-517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2B2086C9-EE04-43C7-91D6-42D54477B525}" type="pres">
      <dgm:prSet presAssocID="{F30A7E9D-F9D7-45B5-9DD4-83F84D0C1EE4}" presName="sibTrans" presStyleLbl="sibTrans2D1" presStyleIdx="0" presStyleCnt="0"/>
      <dgm:spPr/>
    </dgm:pt>
    <dgm:pt modelId="{4E2E92E3-F1BD-4BEC-92B2-E5A2B9987395}" type="pres">
      <dgm:prSet presAssocID="{FBFB5810-F644-4568-9696-E83BE4D9F964}" presName="compNode" presStyleCnt="0"/>
      <dgm:spPr/>
    </dgm:pt>
    <dgm:pt modelId="{C84727F8-1D4E-4DC0-B4BC-D7F116B60AFC}" type="pres">
      <dgm:prSet presAssocID="{FBFB5810-F644-4568-9696-E83BE4D9F964}" presName="bkgdShape" presStyleLbl="node1" presStyleIdx="3" presStyleCnt="4"/>
      <dgm:spPr/>
    </dgm:pt>
    <dgm:pt modelId="{05C1B7ED-8B58-4904-ACF0-ADAF1604EAE5}" type="pres">
      <dgm:prSet presAssocID="{FBFB5810-F644-4568-9696-E83BE4D9F964}" presName="nodeTx" presStyleLbl="node1" presStyleIdx="3" presStyleCnt="4">
        <dgm:presLayoutVars>
          <dgm:bulletEnabled val="1"/>
        </dgm:presLayoutVars>
      </dgm:prSet>
      <dgm:spPr/>
    </dgm:pt>
    <dgm:pt modelId="{7EB68FAA-9771-4FC8-8911-BF05FACB431B}" type="pres">
      <dgm:prSet presAssocID="{FBFB5810-F644-4568-9696-E83BE4D9F964}" presName="invisiNode" presStyleLbl="node1" presStyleIdx="3" presStyleCnt="4"/>
      <dgm:spPr/>
    </dgm:pt>
    <dgm:pt modelId="{691D00E6-4A20-4316-8682-6413DD950144}" type="pres">
      <dgm:prSet presAssocID="{FBFB5810-F644-4568-9696-E83BE4D9F964}" presName="imagNode" presStyleLbl="fgImgPlace1" presStyleIdx="3" presStyleCnt="4" custScaleY="86985" custLinFactNeighborY="-5170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1B548711-A0F0-4663-B9CA-58FF9874C7E6}" type="presOf" srcId="{35E24281-8C50-4AC4-91FC-AF302FB9FFD0}" destId="{D38FB1E7-82DE-444A-85E6-E723843A0068}" srcOrd="1" destOrd="0" presId="urn:microsoft.com/office/officeart/2005/8/layout/hList7"/>
    <dgm:cxn modelId="{527E4539-3693-4FD6-9BD5-3867CD1549C1}" type="presOf" srcId="{F30A7E9D-F9D7-45B5-9DD4-83F84D0C1EE4}" destId="{2B2086C9-EE04-43C7-91D6-42D54477B525}" srcOrd="0" destOrd="0" presId="urn:microsoft.com/office/officeart/2005/8/layout/hList7"/>
    <dgm:cxn modelId="{1C0E723D-3297-4719-8A26-3F82AB095A2C}" srcId="{5C0FC7D7-7C71-43DE-A540-566EE76FD539}" destId="{35E24281-8C50-4AC4-91FC-AF302FB9FFD0}" srcOrd="0" destOrd="0" parTransId="{6E0865B3-077A-4D92-B456-9125C9BA7438}" sibTransId="{E3EFD8F7-52E6-48E8-B3C5-AC248B57C67F}"/>
    <dgm:cxn modelId="{8EDF5F5F-A047-44B1-B6C6-7E9E4F1EA4CC}" srcId="{5C0FC7D7-7C71-43DE-A540-566EE76FD539}" destId="{662B42E7-3F98-40A3-A5D2-95C9F4238CF1}" srcOrd="1" destOrd="0" parTransId="{9341A27C-8CC8-4F61-8E9D-CCB172B36947}" sibTransId="{92123954-B39D-4AF8-9C0F-6B87AEB1B4D9}"/>
    <dgm:cxn modelId="{9E3C6F43-4DEF-4880-8349-AC7C01856558}" srcId="{5C0FC7D7-7C71-43DE-A540-566EE76FD539}" destId="{AA0BF151-73D9-4096-9F70-D0AAA66AD9A8}" srcOrd="2" destOrd="0" parTransId="{BCDA81C0-CCFF-4B9E-9B08-1BF2990D0321}" sibTransId="{F30A7E9D-F9D7-45B5-9DD4-83F84D0C1EE4}"/>
    <dgm:cxn modelId="{8FE57D72-4FA9-462A-BAF6-632D913B6884}" srcId="{5C0FC7D7-7C71-43DE-A540-566EE76FD539}" destId="{FBFB5810-F644-4568-9696-E83BE4D9F964}" srcOrd="3" destOrd="0" parTransId="{D92A311D-1730-45F1-B507-0DF6F47D9898}" sibTransId="{2338948D-CFD1-454E-B8D5-C7F5EACEE033}"/>
    <dgm:cxn modelId="{B1E47A75-E220-49B8-9D34-B3DEEE643BC1}" type="presOf" srcId="{FBFB5810-F644-4568-9696-E83BE4D9F964}" destId="{05C1B7ED-8B58-4904-ACF0-ADAF1604EAE5}" srcOrd="1" destOrd="0" presId="urn:microsoft.com/office/officeart/2005/8/layout/hList7"/>
    <dgm:cxn modelId="{1E23C875-268C-46F9-B569-C0F71273BA2D}" type="presOf" srcId="{35E24281-8C50-4AC4-91FC-AF302FB9FFD0}" destId="{D6B0BF5A-2636-434F-A468-01B31DA98878}" srcOrd="0" destOrd="0" presId="urn:microsoft.com/office/officeart/2005/8/layout/hList7"/>
    <dgm:cxn modelId="{ED6BE55A-A766-455D-8795-29791233E762}" type="presOf" srcId="{5C0FC7D7-7C71-43DE-A540-566EE76FD539}" destId="{CBDF203C-6DDE-42D8-96C8-644758341558}" srcOrd="0" destOrd="0" presId="urn:microsoft.com/office/officeart/2005/8/layout/hList7"/>
    <dgm:cxn modelId="{BB004B84-8952-4D02-AB57-2330BBFA33E8}" type="presOf" srcId="{92123954-B39D-4AF8-9C0F-6B87AEB1B4D9}" destId="{EADCCDD4-5168-4B52-93F7-E2340F13E06B}" srcOrd="0" destOrd="0" presId="urn:microsoft.com/office/officeart/2005/8/layout/hList7"/>
    <dgm:cxn modelId="{68FEBA8A-6D6E-459D-B98C-EF51ED9BA133}" type="presOf" srcId="{662B42E7-3F98-40A3-A5D2-95C9F4238CF1}" destId="{574F791A-70C5-495A-9CDE-B5D35E888128}" srcOrd="1" destOrd="0" presId="urn:microsoft.com/office/officeart/2005/8/layout/hList7"/>
    <dgm:cxn modelId="{34671FA1-6441-4EAB-8D5A-E15B497DE91E}" type="presOf" srcId="{FBFB5810-F644-4568-9696-E83BE4D9F964}" destId="{C84727F8-1D4E-4DC0-B4BC-D7F116B60AFC}" srcOrd="0" destOrd="0" presId="urn:microsoft.com/office/officeart/2005/8/layout/hList7"/>
    <dgm:cxn modelId="{1401F1CB-B9AC-4FFE-BFC6-FCA07FD66912}" type="presOf" srcId="{AA0BF151-73D9-4096-9F70-D0AAA66AD9A8}" destId="{6B5999BA-49D1-45D3-8BEB-D54114A8580B}" srcOrd="1" destOrd="0" presId="urn:microsoft.com/office/officeart/2005/8/layout/hList7"/>
    <dgm:cxn modelId="{CBA939D0-D22D-4250-B479-C449E6B1BC72}" type="presOf" srcId="{662B42E7-3F98-40A3-A5D2-95C9F4238CF1}" destId="{578013A9-B2AD-41B6-BD43-D2196A46B360}" srcOrd="0" destOrd="0" presId="urn:microsoft.com/office/officeart/2005/8/layout/hList7"/>
    <dgm:cxn modelId="{9A8FF1DC-E0FE-450C-8E9E-7686F2685B25}" type="presOf" srcId="{E3EFD8F7-52E6-48E8-B3C5-AC248B57C67F}" destId="{748A85B4-5784-4E2B-8BC2-AA109CAA33CE}" srcOrd="0" destOrd="0" presId="urn:microsoft.com/office/officeart/2005/8/layout/hList7"/>
    <dgm:cxn modelId="{5245D1EE-3ED4-4B32-81B8-C71FD2A7F6D0}" type="presOf" srcId="{AA0BF151-73D9-4096-9F70-D0AAA66AD9A8}" destId="{A37EB664-28C0-4437-B7FC-4CC09A131D72}" srcOrd="0" destOrd="0" presId="urn:microsoft.com/office/officeart/2005/8/layout/hList7"/>
    <dgm:cxn modelId="{D46B05E6-F836-4549-AADC-B562281AE18D}" type="presParOf" srcId="{CBDF203C-6DDE-42D8-96C8-644758341558}" destId="{0D192781-96BB-4073-95B4-1D518DF2D751}" srcOrd="0" destOrd="0" presId="urn:microsoft.com/office/officeart/2005/8/layout/hList7"/>
    <dgm:cxn modelId="{0B366303-F5E9-4BEB-8418-6BB30B81F60F}" type="presParOf" srcId="{CBDF203C-6DDE-42D8-96C8-644758341558}" destId="{B8E3AB79-DDAB-4C65-83F7-CA7237BABDC2}" srcOrd="1" destOrd="0" presId="urn:microsoft.com/office/officeart/2005/8/layout/hList7"/>
    <dgm:cxn modelId="{C9966206-0F68-4BA1-9680-96C3807F61F6}" type="presParOf" srcId="{B8E3AB79-DDAB-4C65-83F7-CA7237BABDC2}" destId="{FFAF27F0-19FA-4D1A-B21E-1CAE5B871137}" srcOrd="0" destOrd="0" presId="urn:microsoft.com/office/officeart/2005/8/layout/hList7"/>
    <dgm:cxn modelId="{B5889FFE-E0EC-4AEC-BE30-B09689E3D980}" type="presParOf" srcId="{FFAF27F0-19FA-4D1A-B21E-1CAE5B871137}" destId="{D6B0BF5A-2636-434F-A468-01B31DA98878}" srcOrd="0" destOrd="0" presId="urn:microsoft.com/office/officeart/2005/8/layout/hList7"/>
    <dgm:cxn modelId="{4A87EC07-F046-4D61-8550-370C42EE1924}" type="presParOf" srcId="{FFAF27F0-19FA-4D1A-B21E-1CAE5B871137}" destId="{D38FB1E7-82DE-444A-85E6-E723843A0068}" srcOrd="1" destOrd="0" presId="urn:microsoft.com/office/officeart/2005/8/layout/hList7"/>
    <dgm:cxn modelId="{B8BA9091-4B50-4DB7-98B9-198434540CBF}" type="presParOf" srcId="{FFAF27F0-19FA-4D1A-B21E-1CAE5B871137}" destId="{695A4F41-8B51-4102-A82D-0CE5528564C7}" srcOrd="2" destOrd="0" presId="urn:microsoft.com/office/officeart/2005/8/layout/hList7"/>
    <dgm:cxn modelId="{A50BCDF8-9D8E-4F23-811A-2B0BADC49979}" type="presParOf" srcId="{FFAF27F0-19FA-4D1A-B21E-1CAE5B871137}" destId="{73B06492-EF55-4B89-AC5F-D21BCFAEDF3D}" srcOrd="3" destOrd="0" presId="urn:microsoft.com/office/officeart/2005/8/layout/hList7"/>
    <dgm:cxn modelId="{DA1F4A31-FC24-4DC7-BC00-CE8F13F407E8}" type="presParOf" srcId="{B8E3AB79-DDAB-4C65-83F7-CA7237BABDC2}" destId="{748A85B4-5784-4E2B-8BC2-AA109CAA33CE}" srcOrd="1" destOrd="0" presId="urn:microsoft.com/office/officeart/2005/8/layout/hList7"/>
    <dgm:cxn modelId="{7ADD5659-00D0-49D0-A84F-038EF1B888F4}" type="presParOf" srcId="{B8E3AB79-DDAB-4C65-83F7-CA7237BABDC2}" destId="{3AD7D30B-50AC-428E-BA55-710DDD6CB137}" srcOrd="2" destOrd="0" presId="urn:microsoft.com/office/officeart/2005/8/layout/hList7"/>
    <dgm:cxn modelId="{A720F296-6223-4EA8-BE12-7068A6C9D3CE}" type="presParOf" srcId="{3AD7D30B-50AC-428E-BA55-710DDD6CB137}" destId="{578013A9-B2AD-41B6-BD43-D2196A46B360}" srcOrd="0" destOrd="0" presId="urn:microsoft.com/office/officeart/2005/8/layout/hList7"/>
    <dgm:cxn modelId="{C56233DA-DDA5-4CE3-A858-2E92CCAAABE1}" type="presParOf" srcId="{3AD7D30B-50AC-428E-BA55-710DDD6CB137}" destId="{574F791A-70C5-495A-9CDE-B5D35E888128}" srcOrd="1" destOrd="0" presId="urn:microsoft.com/office/officeart/2005/8/layout/hList7"/>
    <dgm:cxn modelId="{9DBBCDFA-BD5E-4167-A62D-7475CD4E268B}" type="presParOf" srcId="{3AD7D30B-50AC-428E-BA55-710DDD6CB137}" destId="{D0440F00-022C-41C3-BEE8-EAE392EB490F}" srcOrd="2" destOrd="0" presId="urn:microsoft.com/office/officeart/2005/8/layout/hList7"/>
    <dgm:cxn modelId="{96280930-712B-49A5-A1E7-D12B873D5D83}" type="presParOf" srcId="{3AD7D30B-50AC-428E-BA55-710DDD6CB137}" destId="{55FF76FA-FC65-4122-B282-43FDC94CE7F1}" srcOrd="3" destOrd="0" presId="urn:microsoft.com/office/officeart/2005/8/layout/hList7"/>
    <dgm:cxn modelId="{3F9251C4-1103-4F33-96C7-9CF5F0677117}" type="presParOf" srcId="{B8E3AB79-DDAB-4C65-83F7-CA7237BABDC2}" destId="{EADCCDD4-5168-4B52-93F7-E2340F13E06B}" srcOrd="3" destOrd="0" presId="urn:microsoft.com/office/officeart/2005/8/layout/hList7"/>
    <dgm:cxn modelId="{A35E1B28-9AE5-4570-8642-F4FB20F07E69}" type="presParOf" srcId="{B8E3AB79-DDAB-4C65-83F7-CA7237BABDC2}" destId="{055A0BF2-1708-4FAF-8AC9-2F60855FF198}" srcOrd="4" destOrd="0" presId="urn:microsoft.com/office/officeart/2005/8/layout/hList7"/>
    <dgm:cxn modelId="{9738E3A6-4B4B-473D-8687-C0210BFD68BE}" type="presParOf" srcId="{055A0BF2-1708-4FAF-8AC9-2F60855FF198}" destId="{A37EB664-28C0-4437-B7FC-4CC09A131D72}" srcOrd="0" destOrd="0" presId="urn:microsoft.com/office/officeart/2005/8/layout/hList7"/>
    <dgm:cxn modelId="{82E09B7A-8C1C-4E7D-A2DA-73862640851F}" type="presParOf" srcId="{055A0BF2-1708-4FAF-8AC9-2F60855FF198}" destId="{6B5999BA-49D1-45D3-8BEB-D54114A8580B}" srcOrd="1" destOrd="0" presId="urn:microsoft.com/office/officeart/2005/8/layout/hList7"/>
    <dgm:cxn modelId="{3620AF2A-4B7A-4894-8B84-6A4DC92548D1}" type="presParOf" srcId="{055A0BF2-1708-4FAF-8AC9-2F60855FF198}" destId="{5D77ACE5-BC16-4437-88FA-47CBEBCF7613}" srcOrd="2" destOrd="0" presId="urn:microsoft.com/office/officeart/2005/8/layout/hList7"/>
    <dgm:cxn modelId="{226E1C9B-3CB8-4A48-8564-FD03411B67FE}" type="presParOf" srcId="{055A0BF2-1708-4FAF-8AC9-2F60855FF198}" destId="{51FD5750-73FF-4BDD-955E-E86D3E08CB42}" srcOrd="3" destOrd="0" presId="urn:microsoft.com/office/officeart/2005/8/layout/hList7"/>
    <dgm:cxn modelId="{8E778CDC-F929-4E58-8E75-3D5D57A358DB}" type="presParOf" srcId="{B8E3AB79-DDAB-4C65-83F7-CA7237BABDC2}" destId="{2B2086C9-EE04-43C7-91D6-42D54477B525}" srcOrd="5" destOrd="0" presId="urn:microsoft.com/office/officeart/2005/8/layout/hList7"/>
    <dgm:cxn modelId="{47A3E3CB-FA76-4010-8B6B-D51B348A4467}" type="presParOf" srcId="{B8E3AB79-DDAB-4C65-83F7-CA7237BABDC2}" destId="{4E2E92E3-F1BD-4BEC-92B2-E5A2B9987395}" srcOrd="6" destOrd="0" presId="urn:microsoft.com/office/officeart/2005/8/layout/hList7"/>
    <dgm:cxn modelId="{EAA34FF7-0A94-48E5-BA93-58C51CB0490C}" type="presParOf" srcId="{4E2E92E3-F1BD-4BEC-92B2-E5A2B9987395}" destId="{C84727F8-1D4E-4DC0-B4BC-D7F116B60AFC}" srcOrd="0" destOrd="0" presId="urn:microsoft.com/office/officeart/2005/8/layout/hList7"/>
    <dgm:cxn modelId="{59A4400F-60A1-466C-8E6A-D19F8105650A}" type="presParOf" srcId="{4E2E92E3-F1BD-4BEC-92B2-E5A2B9987395}" destId="{05C1B7ED-8B58-4904-ACF0-ADAF1604EAE5}" srcOrd="1" destOrd="0" presId="urn:microsoft.com/office/officeart/2005/8/layout/hList7"/>
    <dgm:cxn modelId="{D234A1DB-C58B-4A08-94CB-38D70F8142C3}" type="presParOf" srcId="{4E2E92E3-F1BD-4BEC-92B2-E5A2B9987395}" destId="{7EB68FAA-9771-4FC8-8911-BF05FACB431B}" srcOrd="2" destOrd="0" presId="urn:microsoft.com/office/officeart/2005/8/layout/hList7"/>
    <dgm:cxn modelId="{2F97708A-A259-42E4-9392-D15460FDE440}" type="presParOf" srcId="{4E2E92E3-F1BD-4BEC-92B2-E5A2B9987395}" destId="{691D00E6-4A20-4316-8682-6413DD95014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53B490-456A-47F2-9146-425EFFB15457}" type="doc">
      <dgm:prSet loTypeId="urn:microsoft.com/office/officeart/2005/8/layout/cycle3" loCatId="cycle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0DB24DE9-3FD7-46FD-9E77-10735F73201A}">
      <dgm:prSet phldrT="[Texto]" custT="1"/>
      <dgm:spPr/>
      <dgm:t>
        <a:bodyPr/>
        <a:lstStyle/>
        <a:p>
          <a:r>
            <a:rPr lang="es-ES" sz="1200" b="1" dirty="0"/>
            <a:t>Adquirir alimentos</a:t>
          </a:r>
        </a:p>
        <a:p>
          <a:r>
            <a:rPr lang="es-ES" sz="1200" b="1" dirty="0"/>
            <a:t>Q 200.0 millones</a:t>
          </a:r>
        </a:p>
      </dgm:t>
    </dgm:pt>
    <dgm:pt modelId="{3C0C5F66-56CB-474C-9EF5-3EDE363599B9}" type="parTrans" cxnId="{6C63E320-9F4B-46B2-9725-02BA09B66003}">
      <dgm:prSet/>
      <dgm:spPr/>
      <dgm:t>
        <a:bodyPr/>
        <a:lstStyle/>
        <a:p>
          <a:endParaRPr lang="es-ES" sz="3200" b="1">
            <a:solidFill>
              <a:schemeClr val="tx1"/>
            </a:solidFill>
          </a:endParaRPr>
        </a:p>
      </dgm:t>
    </dgm:pt>
    <dgm:pt modelId="{D3D442AB-5ABB-411A-A2FB-7483F79439B4}" type="sibTrans" cxnId="{6C63E320-9F4B-46B2-9725-02BA09B66003}">
      <dgm:prSet/>
      <dgm:spPr/>
      <dgm:t>
        <a:bodyPr/>
        <a:lstStyle/>
        <a:p>
          <a:endParaRPr lang="es-ES" sz="3200" b="1">
            <a:solidFill>
              <a:schemeClr val="tx1"/>
            </a:solidFill>
          </a:endParaRPr>
        </a:p>
      </dgm:t>
    </dgm:pt>
    <dgm:pt modelId="{1D4AD8BC-07CB-47E9-8CFF-95A9A14FF47D}">
      <dgm:prSet phldrT="[Texto]" custT="1"/>
      <dgm:spPr/>
      <dgm:t>
        <a:bodyPr/>
        <a:lstStyle/>
        <a:p>
          <a:r>
            <a:rPr lang="es-ES" sz="1200" b="1" dirty="0"/>
            <a:t>Subvención PAFFEC</a:t>
          </a:r>
        </a:p>
        <a:p>
          <a:r>
            <a:rPr lang="es-ES" sz="1200" b="1" dirty="0"/>
            <a:t>Q 240.0 millones</a:t>
          </a:r>
        </a:p>
      </dgm:t>
    </dgm:pt>
    <dgm:pt modelId="{43E135A6-AA91-453D-BD54-94A2B2DD53AF}" type="parTrans" cxnId="{9FDB41DC-EE14-4554-963A-A193F42CCB14}">
      <dgm:prSet/>
      <dgm:spPr/>
      <dgm:t>
        <a:bodyPr/>
        <a:lstStyle/>
        <a:p>
          <a:endParaRPr lang="es-ES" sz="3200" b="1">
            <a:solidFill>
              <a:schemeClr val="tx1"/>
            </a:solidFill>
          </a:endParaRPr>
        </a:p>
      </dgm:t>
    </dgm:pt>
    <dgm:pt modelId="{4EDB3E2A-83A9-46DA-B89D-25E7EE0B94AF}" type="sibTrans" cxnId="{9FDB41DC-EE14-4554-963A-A193F42CCB14}">
      <dgm:prSet/>
      <dgm:spPr/>
      <dgm:t>
        <a:bodyPr/>
        <a:lstStyle/>
        <a:p>
          <a:endParaRPr lang="es-ES" sz="3200" b="1">
            <a:solidFill>
              <a:schemeClr val="tx1"/>
            </a:solidFill>
          </a:endParaRPr>
        </a:p>
      </dgm:t>
    </dgm:pt>
    <dgm:pt modelId="{25C2A5F2-566E-4FC8-AB10-A19B5E2253E9}">
      <dgm:prSet phldrT="[Texto]" custT="1"/>
      <dgm:spPr/>
      <dgm:t>
        <a:bodyPr/>
        <a:lstStyle/>
        <a:p>
          <a:r>
            <a:rPr lang="es-ES" sz="1200" b="1" dirty="0"/>
            <a:t>Rehabilitación de unidades de riego</a:t>
          </a:r>
        </a:p>
        <a:p>
          <a:r>
            <a:rPr lang="es-ES" sz="1200" b="1" dirty="0"/>
            <a:t>Q 341. millones</a:t>
          </a:r>
        </a:p>
      </dgm:t>
    </dgm:pt>
    <dgm:pt modelId="{330D7046-A005-4148-9C72-1B6E59571551}" type="parTrans" cxnId="{45147C3C-1874-4BD5-939B-8D7F38BB163D}">
      <dgm:prSet/>
      <dgm:spPr/>
      <dgm:t>
        <a:bodyPr/>
        <a:lstStyle/>
        <a:p>
          <a:endParaRPr lang="es-ES" sz="3200" b="1">
            <a:solidFill>
              <a:schemeClr val="tx1"/>
            </a:solidFill>
          </a:endParaRPr>
        </a:p>
      </dgm:t>
    </dgm:pt>
    <dgm:pt modelId="{6E8E5B93-D0D9-4E28-B291-D621551BBC0F}" type="sibTrans" cxnId="{45147C3C-1874-4BD5-939B-8D7F38BB163D}">
      <dgm:prSet/>
      <dgm:spPr/>
      <dgm:t>
        <a:bodyPr/>
        <a:lstStyle/>
        <a:p>
          <a:endParaRPr lang="es-ES" sz="3200" b="1">
            <a:solidFill>
              <a:schemeClr val="tx1"/>
            </a:solidFill>
          </a:endParaRPr>
        </a:p>
      </dgm:t>
    </dgm:pt>
    <dgm:pt modelId="{5A12D6AD-4AAA-47EB-A421-481B20EA92FB}">
      <dgm:prSet phldrT="[Texto]" custT="1"/>
      <dgm:spPr/>
      <dgm:t>
        <a:bodyPr/>
        <a:lstStyle/>
        <a:p>
          <a:r>
            <a:rPr lang="es-ES" sz="1200" b="1" dirty="0"/>
            <a:t>Programa de vacunación aviar Q 12.0 millones</a:t>
          </a:r>
        </a:p>
      </dgm:t>
    </dgm:pt>
    <dgm:pt modelId="{D6F7775F-C225-486A-92D6-DBF7F7C958C8}" type="parTrans" cxnId="{5D047D1D-5935-4C50-9642-A9D81B418FED}">
      <dgm:prSet/>
      <dgm:spPr/>
      <dgm:t>
        <a:bodyPr/>
        <a:lstStyle/>
        <a:p>
          <a:endParaRPr lang="es-ES" sz="3200" b="1">
            <a:solidFill>
              <a:schemeClr val="tx1"/>
            </a:solidFill>
          </a:endParaRPr>
        </a:p>
      </dgm:t>
    </dgm:pt>
    <dgm:pt modelId="{1EC1F28E-767E-4182-A5EE-12D7BF53A009}" type="sibTrans" cxnId="{5D047D1D-5935-4C50-9642-A9D81B418FED}">
      <dgm:prSet/>
      <dgm:spPr/>
      <dgm:t>
        <a:bodyPr/>
        <a:lstStyle/>
        <a:p>
          <a:endParaRPr lang="es-ES" sz="3200" b="1">
            <a:solidFill>
              <a:schemeClr val="tx1"/>
            </a:solidFill>
          </a:endParaRPr>
        </a:p>
      </dgm:t>
    </dgm:pt>
    <dgm:pt modelId="{3E7A2506-BE3D-43B8-A731-A2AF1917C55D}">
      <dgm:prSet phldrT="[Texto]" custT="1"/>
      <dgm:spPr/>
      <dgm:t>
        <a:bodyPr/>
        <a:lstStyle/>
        <a:p>
          <a:r>
            <a:rPr lang="es-ES" sz="1200" b="1" dirty="0"/>
            <a:t>Estrategia Nacional para la Prevención de la Desnutrición Crónica</a:t>
          </a:r>
        </a:p>
        <a:p>
          <a:r>
            <a:rPr lang="es-ES" sz="1200" b="1" dirty="0"/>
            <a:t>Q 92.0 millones</a:t>
          </a:r>
        </a:p>
      </dgm:t>
    </dgm:pt>
    <dgm:pt modelId="{2CE47D5D-12A0-4438-AE2F-B41485E5C953}" type="parTrans" cxnId="{70E9B8BF-437C-4CC7-A6EF-63E97A3D3D7F}">
      <dgm:prSet/>
      <dgm:spPr/>
      <dgm:t>
        <a:bodyPr/>
        <a:lstStyle/>
        <a:p>
          <a:endParaRPr lang="es-ES" sz="3200" b="1">
            <a:solidFill>
              <a:schemeClr val="tx1"/>
            </a:solidFill>
          </a:endParaRPr>
        </a:p>
      </dgm:t>
    </dgm:pt>
    <dgm:pt modelId="{857AC26D-F34F-4CB2-9DD4-BEE38D3401A9}" type="sibTrans" cxnId="{70E9B8BF-437C-4CC7-A6EF-63E97A3D3D7F}">
      <dgm:prSet/>
      <dgm:spPr/>
      <dgm:t>
        <a:bodyPr/>
        <a:lstStyle/>
        <a:p>
          <a:endParaRPr lang="es-ES" sz="3200" b="1">
            <a:solidFill>
              <a:schemeClr val="tx1"/>
            </a:solidFill>
          </a:endParaRPr>
        </a:p>
      </dgm:t>
    </dgm:pt>
    <dgm:pt modelId="{7AD6AED7-6952-4266-AB25-B6FBE3971A18}">
      <dgm:prSet phldrT="[Texto]" custT="1"/>
      <dgm:spPr/>
      <dgm:t>
        <a:bodyPr/>
        <a:lstStyle/>
        <a:p>
          <a:r>
            <a:rPr lang="es-ES" sz="1200" b="1" dirty="0"/>
            <a:t>Bienestar animal</a:t>
          </a:r>
        </a:p>
        <a:p>
          <a:r>
            <a:rPr lang="es-ES" sz="1200" b="1" dirty="0"/>
            <a:t>Q 8.0 millones</a:t>
          </a:r>
        </a:p>
      </dgm:t>
    </dgm:pt>
    <dgm:pt modelId="{FCA055BE-A0A3-43E3-9A37-AA94CFEB539E}" type="parTrans" cxnId="{56815F7B-9D87-4D79-A673-B385B10DBE03}">
      <dgm:prSet/>
      <dgm:spPr/>
      <dgm:t>
        <a:bodyPr/>
        <a:lstStyle/>
        <a:p>
          <a:endParaRPr lang="es-ES" sz="3200" b="1">
            <a:solidFill>
              <a:schemeClr val="tx1"/>
            </a:solidFill>
          </a:endParaRPr>
        </a:p>
      </dgm:t>
    </dgm:pt>
    <dgm:pt modelId="{3B5CC59A-A0AC-4AF7-9511-54C060A5CF23}" type="sibTrans" cxnId="{56815F7B-9D87-4D79-A673-B385B10DBE03}">
      <dgm:prSet/>
      <dgm:spPr/>
      <dgm:t>
        <a:bodyPr/>
        <a:lstStyle/>
        <a:p>
          <a:endParaRPr lang="es-ES" sz="3200" b="1">
            <a:solidFill>
              <a:schemeClr val="tx1"/>
            </a:solidFill>
          </a:endParaRPr>
        </a:p>
      </dgm:t>
    </dgm:pt>
    <dgm:pt modelId="{B21FC9BA-560D-4685-80A7-AE93DECC214B}">
      <dgm:prSet phldrT="[Texto]" custT="1"/>
      <dgm:spPr/>
      <dgm:t>
        <a:bodyPr/>
        <a:lstStyle/>
        <a:p>
          <a:r>
            <a:rPr lang="es-NI" sz="1200" b="1" dirty="0"/>
            <a:t>Mantenimiento y conservación Canal de Chiquimulilla (mangle)</a:t>
          </a:r>
          <a:endParaRPr lang="es-ES" sz="1200" b="1" dirty="0"/>
        </a:p>
        <a:p>
          <a:r>
            <a:rPr lang="es-ES" sz="1200" b="1" dirty="0"/>
            <a:t>Q 23.4 millones</a:t>
          </a:r>
        </a:p>
      </dgm:t>
    </dgm:pt>
    <dgm:pt modelId="{E4BABD13-8FC3-4A52-8B67-7E13D0A9DA28}" type="parTrans" cxnId="{BBD8CEF2-7BD9-454E-8E8C-914EFC5E72EE}">
      <dgm:prSet/>
      <dgm:spPr/>
      <dgm:t>
        <a:bodyPr/>
        <a:lstStyle/>
        <a:p>
          <a:endParaRPr lang="es-ES" sz="3200" b="1">
            <a:solidFill>
              <a:schemeClr val="tx1"/>
            </a:solidFill>
          </a:endParaRPr>
        </a:p>
      </dgm:t>
    </dgm:pt>
    <dgm:pt modelId="{E53E84C9-BD3A-43A7-8C1D-EBDC54A00E82}" type="sibTrans" cxnId="{BBD8CEF2-7BD9-454E-8E8C-914EFC5E72EE}">
      <dgm:prSet/>
      <dgm:spPr/>
      <dgm:t>
        <a:bodyPr/>
        <a:lstStyle/>
        <a:p>
          <a:endParaRPr lang="es-ES" sz="3200" b="1">
            <a:solidFill>
              <a:schemeClr val="tx1"/>
            </a:solidFill>
          </a:endParaRPr>
        </a:p>
      </dgm:t>
    </dgm:pt>
    <dgm:pt modelId="{3E5DBDAE-A060-4978-8216-6297D7F33A2C}">
      <dgm:prSet custT="1"/>
      <dgm:spPr/>
      <dgm:t>
        <a:bodyPr/>
        <a:lstStyle/>
        <a:p>
          <a:r>
            <a:rPr lang="es-NI" sz="1200" b="1" dirty="0"/>
            <a:t>Espacio para el Fideicomiso del Sector Cafetalero</a:t>
          </a:r>
        </a:p>
        <a:p>
          <a:r>
            <a:rPr lang="es-NI" sz="1200" b="1" dirty="0"/>
            <a:t>Q 162.0 millones</a:t>
          </a:r>
          <a:endParaRPr lang="es-ES" sz="1200" b="1" dirty="0"/>
        </a:p>
      </dgm:t>
    </dgm:pt>
    <dgm:pt modelId="{1C9C7069-18F8-4254-AF23-27517B08BC43}" type="parTrans" cxnId="{955875D3-1F64-4DFC-91E2-19C099AEB29F}">
      <dgm:prSet/>
      <dgm:spPr/>
      <dgm:t>
        <a:bodyPr/>
        <a:lstStyle/>
        <a:p>
          <a:endParaRPr lang="es-ES" sz="3200" b="1">
            <a:solidFill>
              <a:schemeClr val="tx1"/>
            </a:solidFill>
          </a:endParaRPr>
        </a:p>
      </dgm:t>
    </dgm:pt>
    <dgm:pt modelId="{FD6ADF7C-6498-43BE-B1B1-B3701E68412D}" type="sibTrans" cxnId="{955875D3-1F64-4DFC-91E2-19C099AEB29F}">
      <dgm:prSet/>
      <dgm:spPr/>
      <dgm:t>
        <a:bodyPr/>
        <a:lstStyle/>
        <a:p>
          <a:endParaRPr lang="es-ES" sz="3200" b="1">
            <a:solidFill>
              <a:schemeClr val="tx1"/>
            </a:solidFill>
          </a:endParaRPr>
        </a:p>
      </dgm:t>
    </dgm:pt>
    <dgm:pt modelId="{753DC4F6-B057-4D07-9F1B-D8986024DDB3}">
      <dgm:prSet custT="1"/>
      <dgm:spPr/>
      <dgm:t>
        <a:bodyPr/>
        <a:lstStyle/>
        <a:p>
          <a:r>
            <a:rPr lang="es-NI" sz="1200" b="1" dirty="0"/>
            <a:t>Alimentación Escolar                  Q 48.8 millones</a:t>
          </a:r>
          <a:endParaRPr lang="es-ES" sz="1200" b="1" dirty="0"/>
        </a:p>
      </dgm:t>
    </dgm:pt>
    <dgm:pt modelId="{AD167775-64A3-4FDC-9D2B-3CA8EB01A57C}" type="parTrans" cxnId="{DAA1AA20-8AC6-49BC-91F1-65BA315DB813}">
      <dgm:prSet/>
      <dgm:spPr/>
      <dgm:t>
        <a:bodyPr/>
        <a:lstStyle/>
        <a:p>
          <a:endParaRPr lang="es-ES" sz="3200" b="1">
            <a:solidFill>
              <a:schemeClr val="tx1"/>
            </a:solidFill>
          </a:endParaRPr>
        </a:p>
      </dgm:t>
    </dgm:pt>
    <dgm:pt modelId="{C396D854-7038-4019-84BA-8798DF622A8C}" type="sibTrans" cxnId="{DAA1AA20-8AC6-49BC-91F1-65BA315DB813}">
      <dgm:prSet/>
      <dgm:spPr/>
      <dgm:t>
        <a:bodyPr/>
        <a:lstStyle/>
        <a:p>
          <a:endParaRPr lang="es-ES" sz="3200" b="1">
            <a:solidFill>
              <a:schemeClr val="tx1"/>
            </a:solidFill>
          </a:endParaRPr>
        </a:p>
      </dgm:t>
    </dgm:pt>
    <dgm:pt modelId="{52DF20E7-5825-4013-930E-894C36609C23}" type="pres">
      <dgm:prSet presAssocID="{8453B490-456A-47F2-9146-425EFFB15457}" presName="Name0" presStyleCnt="0">
        <dgm:presLayoutVars>
          <dgm:dir/>
          <dgm:resizeHandles val="exact"/>
        </dgm:presLayoutVars>
      </dgm:prSet>
      <dgm:spPr/>
    </dgm:pt>
    <dgm:pt modelId="{6C70F026-90D6-4F8F-82B4-D2366CF04F07}" type="pres">
      <dgm:prSet presAssocID="{8453B490-456A-47F2-9146-425EFFB15457}" presName="cycle" presStyleCnt="0"/>
      <dgm:spPr/>
    </dgm:pt>
    <dgm:pt modelId="{31940690-523B-4E94-A554-5A5FF8F9B6EC}" type="pres">
      <dgm:prSet presAssocID="{0DB24DE9-3FD7-46FD-9E77-10735F73201A}" presName="nodeFirstNode" presStyleLbl="node1" presStyleIdx="0" presStyleCnt="9">
        <dgm:presLayoutVars>
          <dgm:bulletEnabled val="1"/>
        </dgm:presLayoutVars>
      </dgm:prSet>
      <dgm:spPr/>
    </dgm:pt>
    <dgm:pt modelId="{C95E198B-666F-4BDE-94F1-CC6742B0A192}" type="pres">
      <dgm:prSet presAssocID="{D3D442AB-5ABB-411A-A2FB-7483F79439B4}" presName="sibTransFirstNode" presStyleLbl="bgShp" presStyleIdx="0" presStyleCnt="1" custScaleX="147022" custLinFactNeighborX="549" custLinFactNeighborY="-795"/>
      <dgm:spPr/>
    </dgm:pt>
    <dgm:pt modelId="{8FC42FCA-6E2E-4B40-89A2-E67511C477FF}" type="pres">
      <dgm:prSet presAssocID="{1D4AD8BC-07CB-47E9-8CFF-95A9A14FF47D}" presName="nodeFollowingNodes" presStyleLbl="node1" presStyleIdx="1" presStyleCnt="9" custRadScaleRad="95307" custRadScaleInc="28460">
        <dgm:presLayoutVars>
          <dgm:bulletEnabled val="1"/>
        </dgm:presLayoutVars>
      </dgm:prSet>
      <dgm:spPr/>
    </dgm:pt>
    <dgm:pt modelId="{32A07C02-876B-469A-82AE-793E327C3FE4}" type="pres">
      <dgm:prSet presAssocID="{25C2A5F2-566E-4FC8-AB10-A19B5E2253E9}" presName="nodeFollowingNodes" presStyleLbl="node1" presStyleIdx="2" presStyleCnt="9" custRadScaleRad="107180" custRadScaleInc="1878">
        <dgm:presLayoutVars>
          <dgm:bulletEnabled val="1"/>
        </dgm:presLayoutVars>
      </dgm:prSet>
      <dgm:spPr/>
    </dgm:pt>
    <dgm:pt modelId="{C3E366E7-2A20-46A8-BC11-F13A545A1C64}" type="pres">
      <dgm:prSet presAssocID="{5A12D6AD-4AAA-47EB-A421-481B20EA92FB}" presName="nodeFollowingNodes" presStyleLbl="node1" presStyleIdx="3" presStyleCnt="9" custScaleX="108651" custScaleY="117304" custRadScaleRad="105012" custRadScaleInc="-46521">
        <dgm:presLayoutVars>
          <dgm:bulletEnabled val="1"/>
        </dgm:presLayoutVars>
      </dgm:prSet>
      <dgm:spPr/>
    </dgm:pt>
    <dgm:pt modelId="{7C89C0EB-C567-43B3-8BD5-91641D3E848D}" type="pres">
      <dgm:prSet presAssocID="{3E7A2506-BE3D-43B8-A731-A2AF1917C55D}" presName="nodeFollowingNodes" presStyleLbl="node1" presStyleIdx="4" presStyleCnt="9" custRadScaleRad="89263" custRadScaleInc="-32025">
        <dgm:presLayoutVars>
          <dgm:bulletEnabled val="1"/>
        </dgm:presLayoutVars>
      </dgm:prSet>
      <dgm:spPr/>
    </dgm:pt>
    <dgm:pt modelId="{28DE8AE3-885C-4198-962F-656D820E606C}" type="pres">
      <dgm:prSet presAssocID="{7AD6AED7-6952-4266-AB25-B6FBE3971A18}" presName="nodeFollowingNodes" presStyleLbl="node1" presStyleIdx="5" presStyleCnt="9" custRadScaleRad="82573" custRadScaleInc="7953">
        <dgm:presLayoutVars>
          <dgm:bulletEnabled val="1"/>
        </dgm:presLayoutVars>
      </dgm:prSet>
      <dgm:spPr/>
    </dgm:pt>
    <dgm:pt modelId="{116AD971-83AE-433D-9E0A-1C3640204767}" type="pres">
      <dgm:prSet presAssocID="{B21FC9BA-560D-4685-80A7-AE93DECC214B}" presName="nodeFollowingNodes" presStyleLbl="node1" presStyleIdx="6" presStyleCnt="9" custScaleY="117304" custRadScaleRad="100978" custRadScaleInc="24987">
        <dgm:presLayoutVars>
          <dgm:bulletEnabled val="1"/>
        </dgm:presLayoutVars>
      </dgm:prSet>
      <dgm:spPr/>
    </dgm:pt>
    <dgm:pt modelId="{285E285D-60C6-4F71-9455-644A14720594}" type="pres">
      <dgm:prSet presAssocID="{3E5DBDAE-A060-4978-8216-6297D7F33A2C}" presName="nodeFollowingNodes" presStyleLbl="node1" presStyleIdx="7" presStyleCnt="9" custRadScaleRad="115328" custRadScaleInc="-3721">
        <dgm:presLayoutVars>
          <dgm:bulletEnabled val="1"/>
        </dgm:presLayoutVars>
      </dgm:prSet>
      <dgm:spPr/>
    </dgm:pt>
    <dgm:pt modelId="{923D494E-DA0D-495E-923C-10EAD58C46D9}" type="pres">
      <dgm:prSet presAssocID="{753DC4F6-B057-4D07-9F1B-D8986024DDB3}" presName="nodeFollowingNodes" presStyleLbl="node1" presStyleIdx="8" presStyleCnt="9" custRadScaleRad="96749" custRadScaleInc="-18424">
        <dgm:presLayoutVars>
          <dgm:bulletEnabled val="1"/>
        </dgm:presLayoutVars>
      </dgm:prSet>
      <dgm:spPr/>
    </dgm:pt>
  </dgm:ptLst>
  <dgm:cxnLst>
    <dgm:cxn modelId="{BFAC2300-5F67-4303-A8BC-F94E19662D57}" type="presOf" srcId="{1D4AD8BC-07CB-47E9-8CFF-95A9A14FF47D}" destId="{8FC42FCA-6E2E-4B40-89A2-E67511C477FF}" srcOrd="0" destOrd="0" presId="urn:microsoft.com/office/officeart/2005/8/layout/cycle3"/>
    <dgm:cxn modelId="{5D047D1D-5935-4C50-9642-A9D81B418FED}" srcId="{8453B490-456A-47F2-9146-425EFFB15457}" destId="{5A12D6AD-4AAA-47EB-A421-481B20EA92FB}" srcOrd="3" destOrd="0" parTransId="{D6F7775F-C225-486A-92D6-DBF7F7C958C8}" sibTransId="{1EC1F28E-767E-4182-A5EE-12D7BF53A009}"/>
    <dgm:cxn modelId="{DAA1AA20-8AC6-49BC-91F1-65BA315DB813}" srcId="{8453B490-456A-47F2-9146-425EFFB15457}" destId="{753DC4F6-B057-4D07-9F1B-D8986024DDB3}" srcOrd="8" destOrd="0" parTransId="{AD167775-64A3-4FDC-9D2B-3CA8EB01A57C}" sibTransId="{C396D854-7038-4019-84BA-8798DF622A8C}"/>
    <dgm:cxn modelId="{6C63E320-9F4B-46B2-9725-02BA09B66003}" srcId="{8453B490-456A-47F2-9146-425EFFB15457}" destId="{0DB24DE9-3FD7-46FD-9E77-10735F73201A}" srcOrd="0" destOrd="0" parTransId="{3C0C5F66-56CB-474C-9EF5-3EDE363599B9}" sibTransId="{D3D442AB-5ABB-411A-A2FB-7483F79439B4}"/>
    <dgm:cxn modelId="{6499C428-BDD8-49E2-94DB-A4B1E7F93789}" type="presOf" srcId="{7AD6AED7-6952-4266-AB25-B6FBE3971A18}" destId="{28DE8AE3-885C-4198-962F-656D820E606C}" srcOrd="0" destOrd="0" presId="urn:microsoft.com/office/officeart/2005/8/layout/cycle3"/>
    <dgm:cxn modelId="{CE561136-588C-4E5A-B11B-588F2CA14380}" type="presOf" srcId="{753DC4F6-B057-4D07-9F1B-D8986024DDB3}" destId="{923D494E-DA0D-495E-923C-10EAD58C46D9}" srcOrd="0" destOrd="0" presId="urn:microsoft.com/office/officeart/2005/8/layout/cycle3"/>
    <dgm:cxn modelId="{45147C3C-1874-4BD5-939B-8D7F38BB163D}" srcId="{8453B490-456A-47F2-9146-425EFFB15457}" destId="{25C2A5F2-566E-4FC8-AB10-A19B5E2253E9}" srcOrd="2" destOrd="0" parTransId="{330D7046-A005-4148-9C72-1B6E59571551}" sibTransId="{6E8E5B93-D0D9-4E28-B291-D621551BBC0F}"/>
    <dgm:cxn modelId="{695EC56D-D223-4C91-A37A-4A203E9FA89D}" type="presOf" srcId="{B21FC9BA-560D-4685-80A7-AE93DECC214B}" destId="{116AD971-83AE-433D-9E0A-1C3640204767}" srcOrd="0" destOrd="0" presId="urn:microsoft.com/office/officeart/2005/8/layout/cycle3"/>
    <dgm:cxn modelId="{56815F7B-9D87-4D79-A673-B385B10DBE03}" srcId="{8453B490-456A-47F2-9146-425EFFB15457}" destId="{7AD6AED7-6952-4266-AB25-B6FBE3971A18}" srcOrd="5" destOrd="0" parTransId="{FCA055BE-A0A3-43E3-9A37-AA94CFEB539E}" sibTransId="{3B5CC59A-A0AC-4AF7-9511-54C060A5CF23}"/>
    <dgm:cxn modelId="{CB8C378A-A1DE-4B36-AE32-CE603F9B4D72}" type="presOf" srcId="{3E5DBDAE-A060-4978-8216-6297D7F33A2C}" destId="{285E285D-60C6-4F71-9455-644A14720594}" srcOrd="0" destOrd="0" presId="urn:microsoft.com/office/officeart/2005/8/layout/cycle3"/>
    <dgm:cxn modelId="{1D5E0298-8067-4A36-89B3-3AE6C6ABF785}" type="presOf" srcId="{25C2A5F2-566E-4FC8-AB10-A19B5E2253E9}" destId="{32A07C02-876B-469A-82AE-793E327C3FE4}" srcOrd="0" destOrd="0" presId="urn:microsoft.com/office/officeart/2005/8/layout/cycle3"/>
    <dgm:cxn modelId="{7EE0E89A-A47F-4268-8C13-5508D5DA15BF}" type="presOf" srcId="{0DB24DE9-3FD7-46FD-9E77-10735F73201A}" destId="{31940690-523B-4E94-A554-5A5FF8F9B6EC}" srcOrd="0" destOrd="0" presId="urn:microsoft.com/office/officeart/2005/8/layout/cycle3"/>
    <dgm:cxn modelId="{4152CA9C-E9F5-42B0-B5D4-81949F4C4F9D}" type="presOf" srcId="{8453B490-456A-47F2-9146-425EFFB15457}" destId="{52DF20E7-5825-4013-930E-894C36609C23}" srcOrd="0" destOrd="0" presId="urn:microsoft.com/office/officeart/2005/8/layout/cycle3"/>
    <dgm:cxn modelId="{FBA76DA6-CCB0-43FC-AC47-2A5173E04993}" type="presOf" srcId="{5A12D6AD-4AAA-47EB-A421-481B20EA92FB}" destId="{C3E366E7-2A20-46A8-BC11-F13A545A1C64}" srcOrd="0" destOrd="0" presId="urn:microsoft.com/office/officeart/2005/8/layout/cycle3"/>
    <dgm:cxn modelId="{47892AB5-1FA9-4A76-996F-447BFA45D829}" type="presOf" srcId="{3E7A2506-BE3D-43B8-A731-A2AF1917C55D}" destId="{7C89C0EB-C567-43B3-8BD5-91641D3E848D}" srcOrd="0" destOrd="0" presId="urn:microsoft.com/office/officeart/2005/8/layout/cycle3"/>
    <dgm:cxn modelId="{70E9B8BF-437C-4CC7-A6EF-63E97A3D3D7F}" srcId="{8453B490-456A-47F2-9146-425EFFB15457}" destId="{3E7A2506-BE3D-43B8-A731-A2AF1917C55D}" srcOrd="4" destOrd="0" parTransId="{2CE47D5D-12A0-4438-AE2F-B41485E5C953}" sibTransId="{857AC26D-F34F-4CB2-9DD4-BEE38D3401A9}"/>
    <dgm:cxn modelId="{955875D3-1F64-4DFC-91E2-19C099AEB29F}" srcId="{8453B490-456A-47F2-9146-425EFFB15457}" destId="{3E5DBDAE-A060-4978-8216-6297D7F33A2C}" srcOrd="7" destOrd="0" parTransId="{1C9C7069-18F8-4254-AF23-27517B08BC43}" sibTransId="{FD6ADF7C-6498-43BE-B1B1-B3701E68412D}"/>
    <dgm:cxn modelId="{9FDB41DC-EE14-4554-963A-A193F42CCB14}" srcId="{8453B490-456A-47F2-9146-425EFFB15457}" destId="{1D4AD8BC-07CB-47E9-8CFF-95A9A14FF47D}" srcOrd="1" destOrd="0" parTransId="{43E135A6-AA91-453D-BD54-94A2B2DD53AF}" sibTransId="{4EDB3E2A-83A9-46DA-B89D-25E7EE0B94AF}"/>
    <dgm:cxn modelId="{3A286DF1-166B-4F1E-85CB-A6219A65795B}" type="presOf" srcId="{D3D442AB-5ABB-411A-A2FB-7483F79439B4}" destId="{C95E198B-666F-4BDE-94F1-CC6742B0A192}" srcOrd="0" destOrd="0" presId="urn:microsoft.com/office/officeart/2005/8/layout/cycle3"/>
    <dgm:cxn modelId="{BBD8CEF2-7BD9-454E-8E8C-914EFC5E72EE}" srcId="{8453B490-456A-47F2-9146-425EFFB15457}" destId="{B21FC9BA-560D-4685-80A7-AE93DECC214B}" srcOrd="6" destOrd="0" parTransId="{E4BABD13-8FC3-4A52-8B67-7E13D0A9DA28}" sibTransId="{E53E84C9-BD3A-43A7-8C1D-EBDC54A00E82}"/>
    <dgm:cxn modelId="{1E206C3B-8652-4D62-83C6-54F784D92E1F}" type="presParOf" srcId="{52DF20E7-5825-4013-930E-894C36609C23}" destId="{6C70F026-90D6-4F8F-82B4-D2366CF04F07}" srcOrd="0" destOrd="0" presId="urn:microsoft.com/office/officeart/2005/8/layout/cycle3"/>
    <dgm:cxn modelId="{7E3838F5-E1C0-4DF5-88B9-1399091D2596}" type="presParOf" srcId="{6C70F026-90D6-4F8F-82B4-D2366CF04F07}" destId="{31940690-523B-4E94-A554-5A5FF8F9B6EC}" srcOrd="0" destOrd="0" presId="urn:microsoft.com/office/officeart/2005/8/layout/cycle3"/>
    <dgm:cxn modelId="{0BCBE3EA-6AA7-4EA1-8DE8-57ABCAEB90EF}" type="presParOf" srcId="{6C70F026-90D6-4F8F-82B4-D2366CF04F07}" destId="{C95E198B-666F-4BDE-94F1-CC6742B0A192}" srcOrd="1" destOrd="0" presId="urn:microsoft.com/office/officeart/2005/8/layout/cycle3"/>
    <dgm:cxn modelId="{075B974D-A2E8-469E-8743-CF44928B1571}" type="presParOf" srcId="{6C70F026-90D6-4F8F-82B4-D2366CF04F07}" destId="{8FC42FCA-6E2E-4B40-89A2-E67511C477FF}" srcOrd="2" destOrd="0" presId="urn:microsoft.com/office/officeart/2005/8/layout/cycle3"/>
    <dgm:cxn modelId="{DCDF8F85-B741-41D8-B82B-90F9FCF10826}" type="presParOf" srcId="{6C70F026-90D6-4F8F-82B4-D2366CF04F07}" destId="{32A07C02-876B-469A-82AE-793E327C3FE4}" srcOrd="3" destOrd="0" presId="urn:microsoft.com/office/officeart/2005/8/layout/cycle3"/>
    <dgm:cxn modelId="{89659A42-3146-4912-A182-6D848BB0FB07}" type="presParOf" srcId="{6C70F026-90D6-4F8F-82B4-D2366CF04F07}" destId="{C3E366E7-2A20-46A8-BC11-F13A545A1C64}" srcOrd="4" destOrd="0" presId="urn:microsoft.com/office/officeart/2005/8/layout/cycle3"/>
    <dgm:cxn modelId="{54EBC575-17B7-4639-8D3C-1022C8C847FC}" type="presParOf" srcId="{6C70F026-90D6-4F8F-82B4-D2366CF04F07}" destId="{7C89C0EB-C567-43B3-8BD5-91641D3E848D}" srcOrd="5" destOrd="0" presId="urn:microsoft.com/office/officeart/2005/8/layout/cycle3"/>
    <dgm:cxn modelId="{676CEAE1-6441-4D2C-97DF-F06F64978B79}" type="presParOf" srcId="{6C70F026-90D6-4F8F-82B4-D2366CF04F07}" destId="{28DE8AE3-885C-4198-962F-656D820E606C}" srcOrd="6" destOrd="0" presId="urn:microsoft.com/office/officeart/2005/8/layout/cycle3"/>
    <dgm:cxn modelId="{87DB06B0-4870-45EB-ACC9-3616758041DB}" type="presParOf" srcId="{6C70F026-90D6-4F8F-82B4-D2366CF04F07}" destId="{116AD971-83AE-433D-9E0A-1C3640204767}" srcOrd="7" destOrd="0" presId="urn:microsoft.com/office/officeart/2005/8/layout/cycle3"/>
    <dgm:cxn modelId="{3F5213CB-5FB3-405B-A418-C16C78BB0943}" type="presParOf" srcId="{6C70F026-90D6-4F8F-82B4-D2366CF04F07}" destId="{285E285D-60C6-4F71-9455-644A14720594}" srcOrd="8" destOrd="0" presId="urn:microsoft.com/office/officeart/2005/8/layout/cycle3"/>
    <dgm:cxn modelId="{086993B4-3084-46F9-BF80-2C9705061852}" type="presParOf" srcId="{6C70F026-90D6-4F8F-82B4-D2366CF04F07}" destId="{923D494E-DA0D-495E-923C-10EAD58C46D9}" srcOrd="9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B0BF5A-2636-434F-A468-01B31DA98878}">
      <dsp:nvSpPr>
        <dsp:cNvPr id="0" name=""/>
        <dsp:cNvSpPr/>
      </dsp:nvSpPr>
      <dsp:spPr>
        <a:xfrm>
          <a:off x="3569" y="0"/>
          <a:ext cx="1748693" cy="5254696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GT" sz="105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GT" sz="1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SEGURIDAD ALIMENTARIA Y NUTRICIONAL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es-ES" sz="1400" b="1" kern="1200" dirty="0">
              <a:solidFill>
                <a:schemeClr val="tx1"/>
              </a:solidFill>
              <a:effectLst/>
            </a:rPr>
            <a:t>. Dotación de raciones de alimentos                          2. Producción de alimentos                     3. Cupón de subvención de alimentos                   4. Prácticas del hogar mejoradas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69" y="2101878"/>
        <a:ext cx="1748693" cy="2101878"/>
      </dsp:txXfrm>
    </dsp:sp>
    <dsp:sp modelId="{73B06492-EF55-4B89-AC5F-D21BCFAEDF3D}">
      <dsp:nvSpPr>
        <dsp:cNvPr id="0" name=""/>
        <dsp:cNvSpPr/>
      </dsp:nvSpPr>
      <dsp:spPr>
        <a:xfrm>
          <a:off x="57596" y="338676"/>
          <a:ext cx="1640638" cy="152209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8013A9-B2AD-41B6-BD43-D2196A46B360}">
      <dsp:nvSpPr>
        <dsp:cNvPr id="0" name=""/>
        <dsp:cNvSpPr/>
      </dsp:nvSpPr>
      <dsp:spPr>
        <a:xfrm>
          <a:off x="1804623" y="0"/>
          <a:ext cx="1745359" cy="5254696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1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04623" y="2101878"/>
        <a:ext cx="1745359" cy="2101878"/>
      </dsp:txXfrm>
    </dsp:sp>
    <dsp:sp modelId="{55FF76FA-FC65-4122-B282-43FDC94CE7F1}">
      <dsp:nvSpPr>
        <dsp:cNvPr id="0" name=""/>
        <dsp:cNvSpPr/>
      </dsp:nvSpPr>
      <dsp:spPr>
        <a:xfrm>
          <a:off x="1856984" y="338676"/>
          <a:ext cx="1640638" cy="152209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7EB664-28C0-4437-B7FC-4CC09A131D72}">
      <dsp:nvSpPr>
        <dsp:cNvPr id="0" name=""/>
        <dsp:cNvSpPr/>
      </dsp:nvSpPr>
      <dsp:spPr>
        <a:xfrm>
          <a:off x="3602343" y="0"/>
          <a:ext cx="1745359" cy="5254696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GT" sz="1050" kern="1200" dirty="0"/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GT" sz="1050" kern="1200" dirty="0"/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SERVICIOS DE EXTENSIÓN RURAL</a:t>
          </a:r>
        </a:p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chemeClr val="tx1"/>
              </a:solidFill>
              <a:effectLst/>
            </a:rPr>
            <a:t>1. Asistencia técnica para mejora de sistemas productivos              2. Capacitación y dotación de bienes e insumos agropecuarios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900" b="1" kern="1200" dirty="0">
            <a:effectLst/>
          </a:endParaRPr>
        </a:p>
      </dsp:txBody>
      <dsp:txXfrm>
        <a:off x="3602343" y="2101878"/>
        <a:ext cx="1745359" cy="2101878"/>
      </dsp:txXfrm>
    </dsp:sp>
    <dsp:sp modelId="{51FD5750-73FF-4BDD-955E-E86D3E08CB42}">
      <dsp:nvSpPr>
        <dsp:cNvPr id="0" name=""/>
        <dsp:cNvSpPr/>
      </dsp:nvSpPr>
      <dsp:spPr>
        <a:xfrm>
          <a:off x="3654704" y="338685"/>
          <a:ext cx="1640638" cy="152207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4727F8-1D4E-4DC0-B4BC-D7F116B60AFC}">
      <dsp:nvSpPr>
        <dsp:cNvPr id="0" name=""/>
        <dsp:cNvSpPr/>
      </dsp:nvSpPr>
      <dsp:spPr>
        <a:xfrm>
          <a:off x="5400064" y="0"/>
          <a:ext cx="1745359" cy="5254696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GT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GT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MEDIDAS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MEDIDAS SANITARIAS Y FITOSANITARIAS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chemeClr val="tx1"/>
              </a:solidFill>
              <a:effectLst/>
            </a:rPr>
            <a:t>1. Emisión de licencias, permisos, registros, protocolos y otros para la protección del patrimonio productivo agropecuario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00064" y="2101878"/>
        <a:ext cx="1745359" cy="2101878"/>
      </dsp:txXfrm>
    </dsp:sp>
    <dsp:sp modelId="{691D00E6-4A20-4316-8682-6413DD950144}">
      <dsp:nvSpPr>
        <dsp:cNvPr id="0" name=""/>
        <dsp:cNvSpPr/>
      </dsp:nvSpPr>
      <dsp:spPr>
        <a:xfrm>
          <a:off x="5452424" y="338685"/>
          <a:ext cx="1640638" cy="1522075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192781-96BB-4073-95B4-1D518DF2D751}">
      <dsp:nvSpPr>
        <dsp:cNvPr id="0" name=""/>
        <dsp:cNvSpPr/>
      </dsp:nvSpPr>
      <dsp:spPr>
        <a:xfrm>
          <a:off x="221241" y="4804946"/>
          <a:ext cx="6577073" cy="449749"/>
        </a:xfrm>
        <a:prstGeom prst="left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5E198B-666F-4BDE-94F1-CC6742B0A192}">
      <dsp:nvSpPr>
        <dsp:cNvPr id="0" name=""/>
        <dsp:cNvSpPr/>
      </dsp:nvSpPr>
      <dsp:spPr>
        <a:xfrm>
          <a:off x="983394" y="-115692"/>
          <a:ext cx="9335356" cy="6349632"/>
        </a:xfrm>
        <a:prstGeom prst="circularArrow">
          <a:avLst>
            <a:gd name="adj1" fmla="val 5544"/>
            <a:gd name="adj2" fmla="val 330680"/>
            <a:gd name="adj3" fmla="val 14736280"/>
            <a:gd name="adj4" fmla="val 16825024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940690-523B-4E94-A554-5A5FF8F9B6EC}">
      <dsp:nvSpPr>
        <dsp:cNvPr id="0" name=""/>
        <dsp:cNvSpPr/>
      </dsp:nvSpPr>
      <dsp:spPr>
        <a:xfrm>
          <a:off x="4783927" y="3220"/>
          <a:ext cx="1664570" cy="8322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/>
            <a:t>Adquirir alimentos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/>
            <a:t>Q 200.0 millones</a:t>
          </a:r>
        </a:p>
      </dsp:txBody>
      <dsp:txXfrm>
        <a:off x="4824556" y="43849"/>
        <a:ext cx="1583312" cy="751027"/>
      </dsp:txXfrm>
    </dsp:sp>
    <dsp:sp modelId="{8FC42FCA-6E2E-4B40-89A2-E67511C477FF}">
      <dsp:nvSpPr>
        <dsp:cNvPr id="0" name=""/>
        <dsp:cNvSpPr/>
      </dsp:nvSpPr>
      <dsp:spPr>
        <a:xfrm>
          <a:off x="6767918" y="1060626"/>
          <a:ext cx="1664570" cy="8322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/>
            <a:t>Subvención PAFFEC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/>
            <a:t>Q 240.0 millones</a:t>
          </a:r>
        </a:p>
      </dsp:txBody>
      <dsp:txXfrm>
        <a:off x="6808547" y="1101255"/>
        <a:ext cx="1583312" cy="751027"/>
      </dsp:txXfrm>
    </dsp:sp>
    <dsp:sp modelId="{32A07C02-876B-469A-82AE-793E327C3FE4}">
      <dsp:nvSpPr>
        <dsp:cNvPr id="0" name=""/>
        <dsp:cNvSpPr/>
      </dsp:nvSpPr>
      <dsp:spPr>
        <a:xfrm>
          <a:off x="7647732" y="2240759"/>
          <a:ext cx="1664570" cy="8322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/>
            <a:t>Rehabilitación de unidades de riego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/>
            <a:t>Q 341. millones</a:t>
          </a:r>
        </a:p>
      </dsp:txBody>
      <dsp:txXfrm>
        <a:off x="7688361" y="2281388"/>
        <a:ext cx="1583312" cy="751027"/>
      </dsp:txXfrm>
    </dsp:sp>
    <dsp:sp modelId="{C3E366E7-2A20-46A8-BC11-F13A545A1C64}">
      <dsp:nvSpPr>
        <dsp:cNvPr id="0" name=""/>
        <dsp:cNvSpPr/>
      </dsp:nvSpPr>
      <dsp:spPr>
        <a:xfrm>
          <a:off x="7479648" y="3290779"/>
          <a:ext cx="1808572" cy="97630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/>
            <a:t>Programa de vacunación aviar Q 12.0 millones</a:t>
          </a:r>
        </a:p>
      </dsp:txBody>
      <dsp:txXfrm>
        <a:off x="7527307" y="3338438"/>
        <a:ext cx="1713254" cy="880986"/>
      </dsp:txXfrm>
    </dsp:sp>
    <dsp:sp modelId="{7C89C0EB-C567-43B3-8BD5-91641D3E848D}">
      <dsp:nvSpPr>
        <dsp:cNvPr id="0" name=""/>
        <dsp:cNvSpPr/>
      </dsp:nvSpPr>
      <dsp:spPr>
        <a:xfrm>
          <a:off x="6047851" y="4771147"/>
          <a:ext cx="1664570" cy="8322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/>
            <a:t>Estrategia Nacional para la Prevención de la Desnutrición Crónica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/>
            <a:t>Q 92.0 millones</a:t>
          </a:r>
        </a:p>
      </dsp:txBody>
      <dsp:txXfrm>
        <a:off x="6088480" y="4811776"/>
        <a:ext cx="1583312" cy="751027"/>
      </dsp:txXfrm>
    </dsp:sp>
    <dsp:sp modelId="{28DE8AE3-885C-4198-962F-656D820E606C}">
      <dsp:nvSpPr>
        <dsp:cNvPr id="0" name=""/>
        <dsp:cNvSpPr/>
      </dsp:nvSpPr>
      <dsp:spPr>
        <a:xfrm>
          <a:off x="3915229" y="4771150"/>
          <a:ext cx="1664570" cy="8322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/>
            <a:t>Bienestar animal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/>
            <a:t>Q 8.0 millones</a:t>
          </a:r>
        </a:p>
      </dsp:txBody>
      <dsp:txXfrm>
        <a:off x="3955858" y="4811779"/>
        <a:ext cx="1583312" cy="751027"/>
      </dsp:txXfrm>
    </dsp:sp>
    <dsp:sp modelId="{116AD971-83AE-433D-9E0A-1C3640204767}">
      <dsp:nvSpPr>
        <dsp:cNvPr id="0" name=""/>
        <dsp:cNvSpPr/>
      </dsp:nvSpPr>
      <dsp:spPr>
        <a:xfrm>
          <a:off x="2231398" y="3619006"/>
          <a:ext cx="1664570" cy="97630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NI" sz="1200" b="1" kern="1200" dirty="0"/>
            <a:t>Mantenimiento y conservación Canal de Chiquimulilla (mangle)</a:t>
          </a:r>
          <a:endParaRPr lang="es-ES" sz="1200" b="1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/>
            <a:t>Q 23.4 millones</a:t>
          </a:r>
        </a:p>
      </dsp:txBody>
      <dsp:txXfrm>
        <a:off x="2279057" y="3666665"/>
        <a:ext cx="1569252" cy="880986"/>
      </dsp:txXfrm>
    </dsp:sp>
    <dsp:sp modelId="{285E285D-60C6-4F71-9455-644A14720594}">
      <dsp:nvSpPr>
        <dsp:cNvPr id="0" name=""/>
        <dsp:cNvSpPr/>
      </dsp:nvSpPr>
      <dsp:spPr>
        <a:xfrm>
          <a:off x="1696759" y="2240731"/>
          <a:ext cx="1664570" cy="8322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NI" sz="1200" b="1" kern="1200" dirty="0"/>
            <a:t>Espacio para el Fideicomiso del Sector Cafetalero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NI" sz="1200" b="1" kern="1200" dirty="0"/>
            <a:t>Q 162.0 millones</a:t>
          </a:r>
          <a:endParaRPr lang="es-ES" sz="1200" b="1" kern="1200" dirty="0"/>
        </a:p>
      </dsp:txBody>
      <dsp:txXfrm>
        <a:off x="1737388" y="2281360"/>
        <a:ext cx="1583312" cy="751027"/>
      </dsp:txXfrm>
    </dsp:sp>
    <dsp:sp modelId="{923D494E-DA0D-495E-923C-10EAD58C46D9}">
      <dsp:nvSpPr>
        <dsp:cNvPr id="0" name=""/>
        <dsp:cNvSpPr/>
      </dsp:nvSpPr>
      <dsp:spPr>
        <a:xfrm>
          <a:off x="2879491" y="912071"/>
          <a:ext cx="1664570" cy="8322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NI" sz="1200" b="1" kern="1200" dirty="0"/>
            <a:t>Alimentación Escolar                  Q 48.8 millones</a:t>
          </a:r>
          <a:endParaRPr lang="es-ES" sz="1200" b="1" kern="1200" dirty="0"/>
        </a:p>
      </dsp:txBody>
      <dsp:txXfrm>
        <a:off x="2920120" y="952700"/>
        <a:ext cx="1583312" cy="7510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0.49145</cdr:x>
      <cdr:y>0.68524</cdr:y>
    </cdr:from>
    <cdr:to>
      <cdr:x>0.69539</cdr:x>
      <cdr:y>0.74686</cdr:y>
    </cdr:to>
    <cdr:sp macro="" textlink="">
      <cdr:nvSpPr>
        <cdr:cNvPr id="6" name="1 Rectángulo"/>
        <cdr:cNvSpPr/>
      </cdr:nvSpPr>
      <cdr:spPr>
        <a:xfrm xmlns:a="http://schemas.openxmlformats.org/drawingml/2006/main">
          <a:off x="3831016" y="3700445"/>
          <a:ext cx="1589785" cy="3327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mpd="dbl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GT" sz="1800" b="1" dirty="0">
              <a:solidFill>
                <a:schemeClr val="tx1"/>
              </a:solidFill>
            </a:rPr>
            <a:t>Q.24,560,938.00</a:t>
          </a:r>
        </a:p>
      </cdr:txBody>
    </cdr:sp>
  </cdr:relSizeAnchor>
  <cdr:relSizeAnchor xmlns:cdr="http://schemas.openxmlformats.org/drawingml/2006/chartDrawing">
    <cdr:from>
      <cdr:x>0.3711</cdr:x>
      <cdr:y>0.7976</cdr:y>
    </cdr:from>
    <cdr:to>
      <cdr:x>0.55277</cdr:x>
      <cdr:y>0.85353</cdr:y>
    </cdr:to>
    <cdr:sp macro="" textlink="">
      <cdr:nvSpPr>
        <cdr:cNvPr id="7" name="1 Rectángulo"/>
        <cdr:cNvSpPr/>
      </cdr:nvSpPr>
      <cdr:spPr>
        <a:xfrm xmlns:a="http://schemas.openxmlformats.org/drawingml/2006/main">
          <a:off x="3317984" y="4307213"/>
          <a:ext cx="1624300" cy="3020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mpd="dbl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GT" sz="1800" b="1" dirty="0">
              <a:solidFill>
                <a:schemeClr val="tx1"/>
              </a:solidFill>
            </a:rPr>
            <a:t>Q.538,482.03</a:t>
          </a:r>
        </a:p>
      </cdr:txBody>
    </cdr:sp>
  </cdr:relSizeAnchor>
  <cdr:relSizeAnchor xmlns:cdr="http://schemas.openxmlformats.org/drawingml/2006/chartDrawing">
    <cdr:from>
      <cdr:x>0.25577</cdr:x>
      <cdr:y>0.08479</cdr:y>
    </cdr:from>
    <cdr:to>
      <cdr:x>0.48029</cdr:x>
      <cdr:y>0.14682</cdr:y>
    </cdr:to>
    <cdr:sp macro="" textlink="">
      <cdr:nvSpPr>
        <cdr:cNvPr id="8" name="1 Rectángulo"/>
        <cdr:cNvSpPr/>
      </cdr:nvSpPr>
      <cdr:spPr>
        <a:xfrm xmlns:a="http://schemas.openxmlformats.org/drawingml/2006/main">
          <a:off x="2286825" y="457884"/>
          <a:ext cx="2007387" cy="33497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mpd="dbl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GT" sz="1800" b="1" dirty="0">
              <a:solidFill>
                <a:schemeClr val="tx1"/>
              </a:solidFill>
            </a:rPr>
            <a:t>Q.118,208,362.10</a:t>
          </a:r>
        </a:p>
      </cdr:txBody>
    </cdr:sp>
  </cdr:relSizeAnchor>
  <cdr:relSizeAnchor xmlns:cdr="http://schemas.openxmlformats.org/drawingml/2006/chartDrawing">
    <cdr:from>
      <cdr:x>0.14203</cdr:x>
      <cdr:y>0.19126</cdr:y>
    </cdr:from>
    <cdr:to>
      <cdr:x>0.34805</cdr:x>
      <cdr:y>0.23276</cdr:y>
    </cdr:to>
    <cdr:sp macro="" textlink="">
      <cdr:nvSpPr>
        <cdr:cNvPr id="9" name="1 Rectángulo"/>
        <cdr:cNvSpPr/>
      </cdr:nvSpPr>
      <cdr:spPr>
        <a:xfrm xmlns:a="http://schemas.openxmlformats.org/drawingml/2006/main">
          <a:off x="1269876" y="1032868"/>
          <a:ext cx="1842013" cy="2241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mpd="dbl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GT" sz="1800" b="1" dirty="0">
              <a:solidFill>
                <a:schemeClr val="tx1"/>
              </a:solidFill>
            </a:rPr>
            <a:t>Q.95,652,481.22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0.539</cdr:x>
      <cdr:y>0.34218</cdr:y>
    </cdr:from>
    <cdr:to>
      <cdr:x>0.69933</cdr:x>
      <cdr:y>0.39598</cdr:y>
    </cdr:to>
    <cdr:sp macro="" textlink="">
      <cdr:nvSpPr>
        <cdr:cNvPr id="2" name="1 Rectángulo"/>
        <cdr:cNvSpPr/>
      </cdr:nvSpPr>
      <cdr:spPr>
        <a:xfrm xmlns:a="http://schemas.openxmlformats.org/drawingml/2006/main">
          <a:off x="4714701" y="1809617"/>
          <a:ext cx="1402431" cy="2845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mpd="dbl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GT" sz="1400" b="1" dirty="0">
              <a:solidFill>
                <a:schemeClr val="tx1"/>
              </a:solidFill>
            </a:rPr>
            <a:t>Q.75,000,000.00</a:t>
          </a:r>
        </a:p>
      </cdr:txBody>
    </cdr:sp>
  </cdr:relSizeAnchor>
  <cdr:relSizeAnchor xmlns:cdr="http://schemas.openxmlformats.org/drawingml/2006/chartDrawing">
    <cdr:from>
      <cdr:x>0.52253</cdr:x>
      <cdr:y>0.11622</cdr:y>
    </cdr:from>
    <cdr:to>
      <cdr:x>0.74046</cdr:x>
      <cdr:y>0.17001</cdr:y>
    </cdr:to>
    <cdr:sp macro="" textlink="">
      <cdr:nvSpPr>
        <cdr:cNvPr id="3" name="1 Rectángulo"/>
        <cdr:cNvSpPr/>
      </cdr:nvSpPr>
      <cdr:spPr>
        <a:xfrm xmlns:a="http://schemas.openxmlformats.org/drawingml/2006/main">
          <a:off x="4570685" y="614626"/>
          <a:ext cx="1906231" cy="28447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mpd="dbl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GT" sz="1600" b="1" dirty="0">
              <a:solidFill>
                <a:schemeClr val="tx1"/>
              </a:solidFill>
            </a:rPr>
            <a:t>Q.121,815,156.03</a:t>
          </a:r>
        </a:p>
      </cdr:txBody>
    </cdr:sp>
  </cdr:relSizeAnchor>
  <cdr:relSizeAnchor xmlns:cdr="http://schemas.openxmlformats.org/drawingml/2006/chartDrawing">
    <cdr:from>
      <cdr:x>0.30027</cdr:x>
      <cdr:y>0.08572</cdr:y>
    </cdr:from>
    <cdr:to>
      <cdr:x>0.49784</cdr:x>
      <cdr:y>0.13952</cdr:y>
    </cdr:to>
    <cdr:sp macro="" textlink="">
      <cdr:nvSpPr>
        <cdr:cNvPr id="4" name="1 Rectángulo"/>
        <cdr:cNvSpPr/>
      </cdr:nvSpPr>
      <cdr:spPr>
        <a:xfrm xmlns:a="http://schemas.openxmlformats.org/drawingml/2006/main">
          <a:off x="2626469" y="453337"/>
          <a:ext cx="1728192" cy="2845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mpd="dbl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GT" sz="1600" b="1" dirty="0">
              <a:solidFill>
                <a:schemeClr val="tx1"/>
              </a:solidFill>
            </a:rPr>
            <a:t>Q.117,814,399.07</a:t>
          </a:r>
        </a:p>
      </cdr:txBody>
    </cdr:sp>
  </cdr:relSizeAnchor>
  <cdr:relSizeAnchor xmlns:cdr="http://schemas.openxmlformats.org/drawingml/2006/chartDrawing">
    <cdr:from>
      <cdr:x>0.15042</cdr:x>
      <cdr:y>0.15854</cdr:y>
    </cdr:from>
    <cdr:to>
      <cdr:x>0.37523</cdr:x>
      <cdr:y>0.21234</cdr:y>
    </cdr:to>
    <cdr:sp macro="" textlink="">
      <cdr:nvSpPr>
        <cdr:cNvPr id="5" name="1 Rectángulo"/>
        <cdr:cNvSpPr/>
      </cdr:nvSpPr>
      <cdr:spPr>
        <a:xfrm xmlns:a="http://schemas.openxmlformats.org/drawingml/2006/main">
          <a:off x="1315720" y="838423"/>
          <a:ext cx="1966454" cy="2845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mpd="dbl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GT" sz="1600" b="1" dirty="0">
              <a:solidFill>
                <a:schemeClr val="tx1"/>
              </a:solidFill>
            </a:rPr>
            <a:t>Q.109,308,000.98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0.56862</cdr:x>
      <cdr:y>0.17401</cdr:y>
    </cdr:from>
    <cdr:to>
      <cdr:x>0.8078</cdr:x>
      <cdr:y>0.25045</cdr:y>
    </cdr:to>
    <cdr:sp macro="" textlink="">
      <cdr:nvSpPr>
        <cdr:cNvPr id="2" name="1 Rectángulo"/>
        <cdr:cNvSpPr/>
      </cdr:nvSpPr>
      <cdr:spPr>
        <a:xfrm xmlns:a="http://schemas.openxmlformats.org/drawingml/2006/main">
          <a:off x="4686659" y="864878"/>
          <a:ext cx="1971300" cy="3799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mpd="dbl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marL="0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609493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1218987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828480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2437973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3047467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3656960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4266453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4875947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GT" sz="1600" b="1" dirty="0">
              <a:solidFill>
                <a:schemeClr val="tx1"/>
              </a:solidFill>
            </a:rPr>
            <a:t>Q.13,317,184.00</a:t>
          </a:r>
        </a:p>
      </cdr:txBody>
    </cdr:sp>
  </cdr:relSizeAnchor>
  <cdr:relSizeAnchor xmlns:cdr="http://schemas.openxmlformats.org/drawingml/2006/chartDrawing">
    <cdr:from>
      <cdr:x>0.14303</cdr:x>
      <cdr:y>0.02667</cdr:y>
    </cdr:from>
    <cdr:to>
      <cdr:x>0.38756</cdr:x>
      <cdr:y>0.08804</cdr:y>
    </cdr:to>
    <cdr:sp macro="" textlink="">
      <cdr:nvSpPr>
        <cdr:cNvPr id="3" name="1 Rectángulo"/>
        <cdr:cNvSpPr/>
      </cdr:nvSpPr>
      <cdr:spPr>
        <a:xfrm xmlns:a="http://schemas.openxmlformats.org/drawingml/2006/main">
          <a:off x="1240703" y="132544"/>
          <a:ext cx="2121023" cy="3050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mpd="dbl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marL="0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609493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1218987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828480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2437973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3047467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3656960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4266453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4875947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GT" sz="1600" b="1" dirty="0">
              <a:solidFill>
                <a:schemeClr val="tx1"/>
              </a:solidFill>
            </a:rPr>
            <a:t>Q. 16,931,956,13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0.15514</cdr:x>
      <cdr:y>0.36732</cdr:y>
    </cdr:from>
    <cdr:to>
      <cdr:x>0.40261</cdr:x>
      <cdr:y>0.45135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1323498" y="1888600"/>
          <a:ext cx="211119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800" b="1" dirty="0"/>
            <a:t>Q 45,219,289.19</a:t>
          </a:r>
        </a:p>
      </cdr:txBody>
    </cdr:sp>
  </cdr:relSizeAnchor>
  <cdr:relSizeAnchor xmlns:cdr="http://schemas.openxmlformats.org/drawingml/2006/chartDrawing">
    <cdr:from>
      <cdr:x>0.32475</cdr:x>
      <cdr:y>0.4691</cdr:y>
    </cdr:from>
    <cdr:to>
      <cdr:x>0.54421</cdr:x>
      <cdr:y>0.55224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2770485" y="2608111"/>
          <a:ext cx="1872208" cy="4622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800" b="1" dirty="0"/>
            <a:t>Q 36,966,924.81</a:t>
          </a:r>
        </a:p>
      </cdr:txBody>
    </cdr:sp>
  </cdr:relSizeAnchor>
  <cdr:relSizeAnchor xmlns:cdr="http://schemas.openxmlformats.org/drawingml/2006/chartDrawing">
    <cdr:from>
      <cdr:x>0.66238</cdr:x>
      <cdr:y>0.0488</cdr:y>
    </cdr:from>
    <cdr:to>
      <cdr:x>0.93248</cdr:x>
      <cdr:y>0.14541</cdr:y>
    </cdr:to>
    <cdr:sp macro="" textlink="">
      <cdr:nvSpPr>
        <cdr:cNvPr id="4" name="3 CuadroTexto"/>
        <cdr:cNvSpPr txBox="1"/>
      </cdr:nvSpPr>
      <cdr:spPr>
        <a:xfrm xmlns:a="http://schemas.openxmlformats.org/drawingml/2006/main">
          <a:off x="5650805" y="271310"/>
          <a:ext cx="2304256" cy="5371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800" b="1" dirty="0"/>
            <a:t>Q 83,728,714.00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0.11681</cdr:x>
      <cdr:y>0.36442</cdr:y>
    </cdr:from>
    <cdr:to>
      <cdr:x>0.32031</cdr:x>
      <cdr:y>0.42852</cdr:y>
    </cdr:to>
    <cdr:sp macro="" textlink="">
      <cdr:nvSpPr>
        <cdr:cNvPr id="2" name="1 Rectángulo"/>
        <cdr:cNvSpPr/>
      </cdr:nvSpPr>
      <cdr:spPr>
        <a:xfrm xmlns:a="http://schemas.openxmlformats.org/drawingml/2006/main">
          <a:off x="961900" y="1916674"/>
          <a:ext cx="1675763" cy="3371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mpd="dbl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marL="0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609493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1218987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828480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2437973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3047467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3656960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4266453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4875947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GT" sz="1400" b="1" dirty="0">
              <a:solidFill>
                <a:schemeClr val="tx1"/>
              </a:solidFill>
            </a:rPr>
            <a:t>Q.149,280,650.17</a:t>
          </a:r>
        </a:p>
      </cdr:txBody>
    </cdr:sp>
  </cdr:relSizeAnchor>
  <cdr:relSizeAnchor xmlns:cdr="http://schemas.openxmlformats.org/drawingml/2006/chartDrawing">
    <cdr:from>
      <cdr:x>0.3704</cdr:x>
      <cdr:y>0.41851</cdr:y>
    </cdr:from>
    <cdr:to>
      <cdr:x>0.55456</cdr:x>
      <cdr:y>0.46614</cdr:y>
    </cdr:to>
    <cdr:sp macro="" textlink="">
      <cdr:nvSpPr>
        <cdr:cNvPr id="3" name="1 Rectángulo"/>
        <cdr:cNvSpPr/>
      </cdr:nvSpPr>
      <cdr:spPr>
        <a:xfrm xmlns:a="http://schemas.openxmlformats.org/drawingml/2006/main">
          <a:off x="3050132" y="2201199"/>
          <a:ext cx="1516504" cy="25051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mpd="dbl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marL="0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609493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1218987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828480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2437973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3047467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3656960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4266453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4875947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GT" sz="1400" b="1" dirty="0">
              <a:solidFill>
                <a:schemeClr val="tx1"/>
              </a:solidFill>
            </a:rPr>
            <a:t>Q.135,228,871.28</a:t>
          </a:r>
        </a:p>
      </cdr:txBody>
    </cdr:sp>
  </cdr:relSizeAnchor>
  <cdr:relSizeAnchor xmlns:cdr="http://schemas.openxmlformats.org/drawingml/2006/chartDrawing">
    <cdr:from>
      <cdr:x>0.50157</cdr:x>
      <cdr:y>0.27313</cdr:y>
    </cdr:from>
    <cdr:to>
      <cdr:x>0.69395</cdr:x>
      <cdr:y>0.31518</cdr:y>
    </cdr:to>
    <cdr:sp macro="" textlink="">
      <cdr:nvSpPr>
        <cdr:cNvPr id="4" name="1 Rectángulo"/>
        <cdr:cNvSpPr/>
      </cdr:nvSpPr>
      <cdr:spPr>
        <a:xfrm xmlns:a="http://schemas.openxmlformats.org/drawingml/2006/main">
          <a:off x="4130252" y="1436569"/>
          <a:ext cx="1584193" cy="2211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mpd="dbl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marL="0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609493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1218987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828480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2437973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3047467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3656960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4266453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4875947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GT" sz="1400" b="1" dirty="0">
              <a:solidFill>
                <a:schemeClr val="tx1"/>
              </a:solidFill>
            </a:rPr>
            <a:t>Q.177,206,869.00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0.11531</cdr:x>
      <cdr:y>0.79123</cdr:y>
    </cdr:from>
    <cdr:to>
      <cdr:x>0.30024</cdr:x>
      <cdr:y>0.85095</cdr:y>
    </cdr:to>
    <cdr:sp macro="" textlink="">
      <cdr:nvSpPr>
        <cdr:cNvPr id="2" name="1 Rectángulo"/>
        <cdr:cNvSpPr/>
      </cdr:nvSpPr>
      <cdr:spPr>
        <a:xfrm xmlns:a="http://schemas.openxmlformats.org/drawingml/2006/main">
          <a:off x="857269" y="3816424"/>
          <a:ext cx="1374979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mpd="dbl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marL="0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609493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1218987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828480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2437973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3047467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3656960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4266453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4875947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GT" sz="1400" b="1" dirty="0">
              <a:solidFill>
                <a:schemeClr val="tx1"/>
              </a:solidFill>
            </a:rPr>
            <a:t>Q.1,959,940.00</a:t>
          </a:r>
        </a:p>
      </cdr:txBody>
    </cdr:sp>
  </cdr:relSizeAnchor>
  <cdr:relSizeAnchor xmlns:cdr="http://schemas.openxmlformats.org/drawingml/2006/chartDrawing">
    <cdr:from>
      <cdr:x>0.20339</cdr:x>
      <cdr:y>0.52743</cdr:y>
    </cdr:from>
    <cdr:to>
      <cdr:x>0.39748</cdr:x>
      <cdr:y>0.59716</cdr:y>
    </cdr:to>
    <cdr:sp macro="" textlink="">
      <cdr:nvSpPr>
        <cdr:cNvPr id="3" name="1 Rectángulo"/>
        <cdr:cNvSpPr/>
      </cdr:nvSpPr>
      <cdr:spPr>
        <a:xfrm xmlns:a="http://schemas.openxmlformats.org/drawingml/2006/main">
          <a:off x="1512168" y="2544028"/>
          <a:ext cx="1443013" cy="33629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mpd="dbl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marL="0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609493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1218987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828480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2437973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3047467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3656960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4266453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4875947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GT" sz="1400" b="1" dirty="0">
              <a:solidFill>
                <a:schemeClr val="tx1"/>
              </a:solidFill>
            </a:rPr>
            <a:t>Q.17,306,352.94</a:t>
          </a:r>
        </a:p>
      </cdr:txBody>
    </cdr:sp>
  </cdr:relSizeAnchor>
  <cdr:relSizeAnchor xmlns:cdr="http://schemas.openxmlformats.org/drawingml/2006/chartDrawing">
    <cdr:from>
      <cdr:x>0.33899</cdr:x>
      <cdr:y>0.03368</cdr:y>
    </cdr:from>
    <cdr:to>
      <cdr:x>0.55201</cdr:x>
      <cdr:y>0.11549</cdr:y>
    </cdr:to>
    <cdr:sp macro="" textlink="">
      <cdr:nvSpPr>
        <cdr:cNvPr id="4" name="1 Rectángulo"/>
        <cdr:cNvSpPr/>
      </cdr:nvSpPr>
      <cdr:spPr>
        <a:xfrm xmlns:a="http://schemas.openxmlformats.org/drawingml/2006/main">
          <a:off x="2520280" y="162472"/>
          <a:ext cx="1583777" cy="3945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mpd="dbl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marL="0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609493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1218987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828480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2437973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3047467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3656960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4266453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4875947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GT" sz="1400" b="1" dirty="0">
              <a:solidFill>
                <a:schemeClr val="tx1"/>
              </a:solidFill>
            </a:rPr>
            <a:t>Q.45,105,408.22</a:t>
          </a:r>
        </a:p>
      </cdr:txBody>
    </cdr:sp>
  </cdr:relSizeAnchor>
  <cdr:relSizeAnchor xmlns:cdr="http://schemas.openxmlformats.org/drawingml/2006/chartDrawing">
    <cdr:from>
      <cdr:x>0.52301</cdr:x>
      <cdr:y>0.34009</cdr:y>
    </cdr:from>
    <cdr:to>
      <cdr:x>0.71671</cdr:x>
      <cdr:y>0.41801</cdr:y>
    </cdr:to>
    <cdr:sp macro="" textlink="">
      <cdr:nvSpPr>
        <cdr:cNvPr id="5" name="1 Rectángulo"/>
        <cdr:cNvSpPr/>
      </cdr:nvSpPr>
      <cdr:spPr>
        <a:xfrm xmlns:a="http://schemas.openxmlformats.org/drawingml/2006/main">
          <a:off x="3888432" y="1640399"/>
          <a:ext cx="1440160" cy="3758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mpd="dbl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marL="0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609493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1218987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828480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2437973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3047467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3656960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4266453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4875947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GT" sz="1400" b="1" dirty="0">
              <a:solidFill>
                <a:schemeClr val="tx1"/>
              </a:solidFill>
            </a:rPr>
            <a:t>Q.27,412,219.00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0.1528</cdr:x>
      <cdr:y>0.5219</cdr:y>
    </cdr:from>
    <cdr:to>
      <cdr:x>0.34079</cdr:x>
      <cdr:y>0.60908</cdr:y>
    </cdr:to>
    <cdr:sp macro="" textlink="">
      <cdr:nvSpPr>
        <cdr:cNvPr id="2" name="1 Rectángulo"/>
        <cdr:cNvSpPr/>
      </cdr:nvSpPr>
      <cdr:spPr>
        <a:xfrm xmlns:a="http://schemas.openxmlformats.org/drawingml/2006/main">
          <a:off x="1303516" y="2876055"/>
          <a:ext cx="1603766" cy="4804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mpd="dbl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marL="0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609493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1218987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828480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2437973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3047467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3656960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4266453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4875947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GT" sz="1400" b="1" dirty="0">
              <a:solidFill>
                <a:schemeClr val="tx1"/>
              </a:solidFill>
            </a:rPr>
            <a:t>Q.34,126,368.51</a:t>
          </a:r>
        </a:p>
      </cdr:txBody>
    </cdr:sp>
  </cdr:relSizeAnchor>
  <cdr:relSizeAnchor xmlns:cdr="http://schemas.openxmlformats.org/drawingml/2006/chartDrawing">
    <cdr:from>
      <cdr:x>0.2342</cdr:x>
      <cdr:y>0.37684</cdr:y>
    </cdr:from>
    <cdr:to>
      <cdr:x>0.40962</cdr:x>
      <cdr:y>0.43802</cdr:y>
    </cdr:to>
    <cdr:sp macro="" textlink="">
      <cdr:nvSpPr>
        <cdr:cNvPr id="3" name="1 Rectángulo"/>
        <cdr:cNvSpPr/>
      </cdr:nvSpPr>
      <cdr:spPr>
        <a:xfrm xmlns:a="http://schemas.openxmlformats.org/drawingml/2006/main">
          <a:off x="1997966" y="2076640"/>
          <a:ext cx="1496596" cy="3371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mpd="dbl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marL="0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609493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1218987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828480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2437973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3047467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3656960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4266453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4875947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GT" sz="1400" b="1" dirty="0">
              <a:solidFill>
                <a:schemeClr val="tx1"/>
              </a:solidFill>
            </a:rPr>
            <a:t>Q.35,375,100.04</a:t>
          </a:r>
        </a:p>
      </cdr:txBody>
    </cdr:sp>
  </cdr:relSizeAnchor>
  <cdr:relSizeAnchor xmlns:cdr="http://schemas.openxmlformats.org/drawingml/2006/chartDrawing">
    <cdr:from>
      <cdr:x>0.34444</cdr:x>
      <cdr:y>0.18745</cdr:y>
    </cdr:from>
    <cdr:to>
      <cdr:x>0.51888</cdr:x>
      <cdr:y>0.24212</cdr:y>
    </cdr:to>
    <cdr:sp macro="" textlink="">
      <cdr:nvSpPr>
        <cdr:cNvPr id="4" name="1 Rectángulo"/>
        <cdr:cNvSpPr/>
      </cdr:nvSpPr>
      <cdr:spPr>
        <a:xfrm xmlns:a="http://schemas.openxmlformats.org/drawingml/2006/main">
          <a:off x="2938455" y="1032972"/>
          <a:ext cx="1488214" cy="3012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mpd="dbl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marL="0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609493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1218987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828480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2437973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3047467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3656960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4266453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4875947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GT" sz="1400" b="1" dirty="0">
              <a:solidFill>
                <a:schemeClr val="tx1"/>
              </a:solidFill>
            </a:rPr>
            <a:t>Q.37,247,079.03</a:t>
          </a:r>
        </a:p>
      </cdr:txBody>
    </cdr:sp>
  </cdr:relSizeAnchor>
  <cdr:relSizeAnchor xmlns:cdr="http://schemas.openxmlformats.org/drawingml/2006/chartDrawing">
    <cdr:from>
      <cdr:x>0.51044</cdr:x>
      <cdr:y>0.01609</cdr:y>
    </cdr:from>
    <cdr:to>
      <cdr:x>0.69614</cdr:x>
      <cdr:y>0.07759</cdr:y>
    </cdr:to>
    <cdr:sp macro="" textlink="">
      <cdr:nvSpPr>
        <cdr:cNvPr id="5" name="1 Rectángulo"/>
        <cdr:cNvSpPr/>
      </cdr:nvSpPr>
      <cdr:spPr>
        <a:xfrm xmlns:a="http://schemas.openxmlformats.org/drawingml/2006/main">
          <a:off x="4354661" y="88653"/>
          <a:ext cx="1584176" cy="3389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mpd="dbl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en-US"/>
          </a:defPPr>
          <a:lvl1pPr marL="0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609493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1218987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828480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2437973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3047467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3656960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4266453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4875947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GT" sz="1400" b="1" dirty="0">
              <a:solidFill>
                <a:schemeClr val="tx1"/>
              </a:solidFill>
            </a:rPr>
            <a:t>Q.39,358,528.00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F2FC14-6FBC-40F5-90FE-7DC8932E8E0A}" type="datetimeFigureOut">
              <a:rPr lang="es-GT" smtClean="0"/>
              <a:t>11/06/2019</a:t>
            </a:fld>
            <a:endParaRPr lang="es-G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14311-4462-4A90-92F4-D6C099AAEF6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74757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AB488F7-1FAC-40D2-BB7E-BA3CE28D8950}" type="datetimeFigureOut">
              <a:rPr lang="en-US" smtClean="0"/>
              <a:pPr/>
              <a:t>6/11/2019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A2D21D1-52E2-420B-B491-CFF6D7BB79F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478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817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817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817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817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817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817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817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817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817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817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81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817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817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817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817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817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817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817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817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817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81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81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81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81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81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81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81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81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86200"/>
            <a:ext cx="12188825" cy="29718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65000"/>
                  <a:alpha val="53000"/>
                </a:schemeClr>
              </a:gs>
              <a:gs pos="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3887117"/>
            <a:ext cx="10360501" cy="610820"/>
          </a:xfrm>
        </p:spPr>
        <p:txBody>
          <a:bodyPr/>
          <a:lstStyle>
            <a:lvl1pPr algn="ctr">
              <a:defRPr lang="en-US" sz="40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4399020"/>
            <a:ext cx="8532178" cy="7644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en-US" sz="24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9578D6DB-6798-42D2-B9AD-FC6F1C72FC30}" type="datetimeFigureOut">
              <a:rPr lang="en-US" smtClean="0"/>
              <a:pPr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E5EDE275-BE14-4364-AEA2-5F5667C0FD49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54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425404F2-BE9A-4460-8815-8F645183555F}" type="datetimeFigureOut">
              <a:rPr lang="en-US" smtClean="0"/>
              <a:pPr/>
              <a:t>6/11/2019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96E69268-9C8B-4EBF-A9EE-DC5DC2D48DC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249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  <a:prstGeom prst="rect">
            <a:avLst/>
          </a:prstGeo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425404F2-BE9A-4460-8815-8F645183555F}" type="datetimeFigureOut">
              <a:rPr lang="en-US" smtClean="0"/>
              <a:pPr/>
              <a:t>6/11/2019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96E69268-9C8B-4EBF-A9EE-DC5DC2D48DC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081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425404F2-BE9A-4460-8815-8F645183555F}" type="datetimeFigureOut">
              <a:rPr lang="en-US" smtClean="0"/>
              <a:pPr/>
              <a:t>6/11/2019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96E69268-9C8B-4EBF-A9EE-DC5DC2D48DC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814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1138425"/>
            <a:ext cx="10969943" cy="49877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425404F2-BE9A-4460-8815-8F645183555F}" type="datetimeFigureOut">
              <a:rPr lang="en-US" smtClean="0"/>
              <a:pPr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96E69268-9C8B-4EBF-A9EE-DC5DC2D48DC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158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425404F2-BE9A-4460-8815-8F645183555F}" type="datetimeFigureOut">
              <a:rPr lang="en-US" smtClean="0"/>
              <a:pPr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96E69268-9C8B-4EBF-A9EE-DC5DC2D48DC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022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425404F2-BE9A-4460-8815-8F645183555F}" type="datetimeFigureOut">
              <a:rPr lang="en-US" smtClean="0"/>
              <a:pPr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96E69268-9C8B-4EBF-A9EE-DC5DC2D48DC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718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138425"/>
            <a:ext cx="10969943" cy="49877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425404F2-BE9A-4460-8815-8F645183555F}" type="datetimeFigureOut">
              <a:rPr lang="en-US" smtClean="0"/>
              <a:pPr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96E69268-9C8B-4EBF-A9EE-DC5DC2D48DC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23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425404F2-BE9A-4460-8815-8F645183555F}" type="datetimeFigureOut">
              <a:rPr lang="en-US" smtClean="0"/>
              <a:pPr/>
              <a:t>6/11/2019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96E69268-9C8B-4EBF-A9EE-DC5DC2D48DC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170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  <a:prstGeom prst="rect">
            <a:avLst/>
          </a:prstGeo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  <a:prstGeom prst="rect">
            <a:avLst/>
          </a:prstGeo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425404F2-BE9A-4460-8815-8F645183555F}" type="datetimeFigureOut">
              <a:rPr lang="en-US" smtClean="0"/>
              <a:pPr/>
              <a:t>6/11/2019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96E69268-9C8B-4EBF-A9EE-DC5DC2D48DC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18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425404F2-BE9A-4460-8815-8F645183555F}" type="datetimeFigureOut">
              <a:rPr lang="en-US" smtClean="0"/>
              <a:pPr/>
              <a:t>6/11/2019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96E69268-9C8B-4EBF-A9EE-DC5DC2D48DC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899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rIns="0" bIns="0">
            <a:noAutofit/>
          </a:bodyPr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9264BD-2108-401F-B7DD-0622C3C01D54}"/>
              </a:ext>
            </a:extLst>
          </p:cNvPr>
          <p:cNvGrpSpPr/>
          <p:nvPr userDrawn="1"/>
        </p:nvGrpSpPr>
        <p:grpSpPr>
          <a:xfrm>
            <a:off x="0" y="6794500"/>
            <a:ext cx="12192000" cy="63500"/>
            <a:chOff x="-723900" y="1040009"/>
            <a:chExt cx="5295900" cy="5219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76C5082-4997-4E65-8420-4D5D936F0708}"/>
                </a:ext>
              </a:extLst>
            </p:cNvPr>
            <p:cNvSpPr/>
            <p:nvPr userDrawn="1"/>
          </p:nvSpPr>
          <p:spPr>
            <a:xfrm>
              <a:off x="1041400" y="1040009"/>
              <a:ext cx="1765300" cy="5219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F85F784-DC5C-4E68-BC02-CCF2F401E203}"/>
                </a:ext>
              </a:extLst>
            </p:cNvPr>
            <p:cNvSpPr/>
            <p:nvPr userDrawn="1"/>
          </p:nvSpPr>
          <p:spPr>
            <a:xfrm>
              <a:off x="2806700" y="1040009"/>
              <a:ext cx="1765300" cy="5219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61E494-C684-4E36-B355-111C9D35265A}"/>
                </a:ext>
              </a:extLst>
            </p:cNvPr>
            <p:cNvSpPr/>
            <p:nvPr userDrawn="1"/>
          </p:nvSpPr>
          <p:spPr>
            <a:xfrm>
              <a:off x="-723900" y="1040009"/>
              <a:ext cx="1765300" cy="5219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2987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B59264BD-2108-401F-B7DD-0622C3C01D54}"/>
              </a:ext>
            </a:extLst>
          </p:cNvPr>
          <p:cNvGrpSpPr/>
          <p:nvPr userDrawn="1"/>
        </p:nvGrpSpPr>
        <p:grpSpPr>
          <a:xfrm>
            <a:off x="0" y="6794500"/>
            <a:ext cx="12192000" cy="63500"/>
            <a:chOff x="-723900" y="1040009"/>
            <a:chExt cx="5295900" cy="5219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76C5082-4997-4E65-8420-4D5D936F0708}"/>
                </a:ext>
              </a:extLst>
            </p:cNvPr>
            <p:cNvSpPr/>
            <p:nvPr userDrawn="1"/>
          </p:nvSpPr>
          <p:spPr>
            <a:xfrm>
              <a:off x="1041400" y="1040009"/>
              <a:ext cx="1765300" cy="5219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F85F784-DC5C-4E68-BC02-CCF2F401E203}"/>
                </a:ext>
              </a:extLst>
            </p:cNvPr>
            <p:cNvSpPr/>
            <p:nvPr userDrawn="1"/>
          </p:nvSpPr>
          <p:spPr>
            <a:xfrm>
              <a:off x="2806700" y="1040009"/>
              <a:ext cx="1765300" cy="5219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61E494-C684-4E36-B355-111C9D35265A}"/>
                </a:ext>
              </a:extLst>
            </p:cNvPr>
            <p:cNvSpPr/>
            <p:nvPr userDrawn="1"/>
          </p:nvSpPr>
          <p:spPr>
            <a:xfrm>
              <a:off x="-723900" y="1040009"/>
              <a:ext cx="1765300" cy="5219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F840202-73D3-4D1E-99C4-5658A767FE1E}"/>
              </a:ext>
            </a:extLst>
          </p:cNvPr>
          <p:cNvSpPr txBox="1">
            <a:spLocks/>
          </p:cNvSpPr>
          <p:nvPr userDrawn="1"/>
        </p:nvSpPr>
        <p:spPr>
          <a:xfrm>
            <a:off x="11613495" y="6336583"/>
            <a:ext cx="350092" cy="288330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defPPr>
              <a:defRPr lang="en-US"/>
            </a:defPPr>
            <a:lvl1pPr marL="0" algn="ctr" defTabSz="1218987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80B596-281A-4010-8ADA-74D6CB3791DF}" type="slidenum">
              <a:rPr lang="en-US" sz="800" smtClean="0"/>
              <a:pPr/>
              <a:t>‹Nº›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238002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425404F2-BE9A-4460-8815-8F645183555F}" type="datetimeFigureOut">
              <a:rPr lang="en-US" smtClean="0"/>
              <a:pPr/>
              <a:t>6/11/2019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/>
          <a:lstStyle/>
          <a:p>
            <a:fld id="{96E69268-9C8B-4EBF-A9EE-DC5DC2D48DC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87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938" y="260350"/>
            <a:ext cx="11664949" cy="28833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450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63" r:id="rId8"/>
    <p:sldLayoutId id="2147483662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1218987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j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j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4" userDrawn="1">
          <p15:clr>
            <a:srgbClr val="F26B43"/>
          </p15:clr>
        </p15:guide>
        <p15:guide id="2" pos="3839" userDrawn="1">
          <p15:clr>
            <a:srgbClr val="F26B43"/>
          </p15:clr>
        </p15:guide>
        <p15:guide id="3" pos="7513" userDrawn="1">
          <p15:clr>
            <a:srgbClr val="F26B43"/>
          </p15:clr>
        </p15:guide>
        <p15:guide id="4" pos="165" userDrawn="1">
          <p15:clr>
            <a:srgbClr val="F26B43"/>
          </p15:clr>
        </p15:guide>
        <p15:guide id="5" orient="horz" pos="346" userDrawn="1">
          <p15:clr>
            <a:srgbClr val="F26B43"/>
          </p15:clr>
        </p15:guide>
        <p15:guide id="6" orient="horz" pos="4156" userDrawn="1">
          <p15:clr>
            <a:srgbClr val="F26B43"/>
          </p15:clr>
        </p15:guide>
        <p15:guide id="7" orient="horz" pos="48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13" Type="http://schemas.openxmlformats.org/officeDocument/2006/relationships/image" Target="../media/image24.jpg"/><Relationship Id="rId18" Type="http://schemas.openxmlformats.org/officeDocument/2006/relationships/image" Target="../media/image2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12" Type="http://schemas.openxmlformats.org/officeDocument/2006/relationships/image" Target="../media/image23.jpg"/><Relationship Id="rId17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27.jpg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11" Type="http://schemas.openxmlformats.org/officeDocument/2006/relationships/image" Target="../media/image22.jpg"/><Relationship Id="rId5" Type="http://schemas.openxmlformats.org/officeDocument/2006/relationships/image" Target="../media/image16.jpg"/><Relationship Id="rId15" Type="http://schemas.openxmlformats.org/officeDocument/2006/relationships/image" Target="../media/image26.jpg"/><Relationship Id="rId10" Type="http://schemas.openxmlformats.org/officeDocument/2006/relationships/image" Target="../media/image21.jpg"/><Relationship Id="rId19" Type="http://schemas.openxmlformats.org/officeDocument/2006/relationships/image" Target="../media/image30.jpg"/><Relationship Id="rId4" Type="http://schemas.openxmlformats.org/officeDocument/2006/relationships/image" Target="../media/image15.jpg"/><Relationship Id="rId9" Type="http://schemas.openxmlformats.org/officeDocument/2006/relationships/image" Target="../media/image20.jpg"/><Relationship Id="rId1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1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Resultado de imagen para construcciÃ³n de portal de datos abier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 dirty="0"/>
          </a:p>
        </p:txBody>
      </p:sp>
      <p:sp>
        <p:nvSpPr>
          <p:cNvPr id="20" name="19 Rectángulo redondeado"/>
          <p:cNvSpPr/>
          <p:nvPr/>
        </p:nvSpPr>
        <p:spPr>
          <a:xfrm>
            <a:off x="1269876" y="1495352"/>
            <a:ext cx="9649072" cy="3301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sz="3600" dirty="0"/>
          </a:p>
        </p:txBody>
      </p:sp>
      <p:sp>
        <p:nvSpPr>
          <p:cNvPr id="5" name="4 Rectángulo"/>
          <p:cNvSpPr/>
          <p:nvPr/>
        </p:nvSpPr>
        <p:spPr>
          <a:xfrm>
            <a:off x="1471295" y="1909318"/>
            <a:ext cx="9159621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3200" b="1" dirty="0">
                <a:solidFill>
                  <a:srgbClr val="376092"/>
                </a:solidFill>
                <a:latin typeface="Arial" pitchFamily="34" charset="0"/>
                <a:ea typeface="Segoe UI Black" pitchFamily="34" charset="0"/>
                <a:cs typeface="Arial" pitchFamily="34" charset="0"/>
              </a:rPr>
              <a:t>Ministerio de Agricultura, Ganadería y Alimentación - MAGA</a:t>
            </a:r>
          </a:p>
          <a:p>
            <a:pPr algn="ctr"/>
            <a:endParaRPr lang="es-GT" sz="2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Segoe UI Black" pitchFamily="34" charset="0"/>
              <a:cs typeface="Arial" pitchFamily="34" charset="0"/>
            </a:endParaRPr>
          </a:p>
          <a:p>
            <a:pPr algn="ctr"/>
            <a:r>
              <a:rPr lang="es-GT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Segoe UI Black" pitchFamily="34" charset="0"/>
                <a:cs typeface="Arial" pitchFamily="34" charset="0"/>
              </a:rPr>
              <a:t>Formulación Presupuestaria </a:t>
            </a:r>
          </a:p>
          <a:p>
            <a:pPr algn="ctr"/>
            <a:r>
              <a:rPr lang="es-GT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Segoe UI Black" pitchFamily="34" charset="0"/>
                <a:cs typeface="Arial" pitchFamily="34" charset="0"/>
              </a:rPr>
              <a:t>Multianual 2020-2024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5302324" y="5157192"/>
            <a:ext cx="170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>
                <a:latin typeface="Arial" panose="020B0604020202020204" pitchFamily="34" charset="0"/>
                <a:cs typeface="Arial" panose="020B0604020202020204" pitchFamily="34" charset="0"/>
              </a:rPr>
              <a:t>Mayo 2019</a:t>
            </a:r>
          </a:p>
        </p:txBody>
      </p:sp>
      <p:pic>
        <p:nvPicPr>
          <p:cNvPr id="8" name="7 Imagen" descr="Resultado de imagen para ministerio de agricultura ganaderÃ­a y alimentaciÃ³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80" y="332656"/>
            <a:ext cx="1434326" cy="936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1729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28541" y="170032"/>
            <a:ext cx="2501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 Light" panose="020F0302020204030204" pitchFamily="34" charset="0"/>
              </a:rPr>
              <a:t>Simple Project Manager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5DC0C3-BCDA-48C0-A49A-2FF6F4CBF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4052" y="392639"/>
            <a:ext cx="5955364" cy="522664"/>
          </a:xfrm>
        </p:spPr>
        <p:txBody>
          <a:bodyPr/>
          <a:lstStyle/>
          <a:p>
            <a:pPr algn="ctr"/>
            <a:r>
              <a:rPr lang="es-GT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II. Personas beneficiadas</a:t>
            </a:r>
            <a:br>
              <a:rPr lang="es-GT" sz="2000" dirty="0">
                <a:solidFill>
                  <a:srgbClr val="1F497D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s-GT" sz="2000" dirty="0">
                <a:solidFill>
                  <a:srgbClr val="1F497D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Catálogo de bienes y servicios institucionales</a:t>
            </a:r>
            <a:endParaRPr lang="en-US" sz="2000" dirty="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A4A16D0-5A9C-4B45-A8BB-59850E859C99}"/>
              </a:ext>
            </a:extLst>
          </p:cNvPr>
          <p:cNvGrpSpPr/>
          <p:nvPr/>
        </p:nvGrpSpPr>
        <p:grpSpPr>
          <a:xfrm>
            <a:off x="3590267" y="3976995"/>
            <a:ext cx="228976" cy="228977"/>
            <a:chOff x="3398838" y="3616326"/>
            <a:chExt cx="346075" cy="346076"/>
          </a:xfrm>
        </p:grpSpPr>
        <p:sp>
          <p:nvSpPr>
            <p:cNvPr id="73" name="Rectangle 94">
              <a:extLst>
                <a:ext uri="{FF2B5EF4-FFF2-40B4-BE49-F238E27FC236}">
                  <a16:creationId xmlns:a16="http://schemas.microsoft.com/office/drawing/2014/main" id="{5E7F0A8F-8544-44A6-BCF8-0A11E6955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9163" y="3616326"/>
              <a:ext cx="90488" cy="34607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5" name="Rectangle 95">
              <a:extLst>
                <a:ext uri="{FF2B5EF4-FFF2-40B4-BE49-F238E27FC236}">
                  <a16:creationId xmlns:a16="http://schemas.microsoft.com/office/drawing/2014/main" id="{0A038215-BE4E-4123-8DCB-8AA85592A9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9651" y="3736976"/>
              <a:ext cx="90488" cy="2254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6" name="Line 96">
              <a:extLst>
                <a:ext uri="{FF2B5EF4-FFF2-40B4-BE49-F238E27FC236}">
                  <a16:creationId xmlns:a16="http://schemas.microsoft.com/office/drawing/2014/main" id="{AFF25812-199C-45A3-BA3A-F2CB1E0A60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9813" y="3933826"/>
              <a:ext cx="3016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7" name="Line 97">
              <a:extLst>
                <a:ext uri="{FF2B5EF4-FFF2-40B4-BE49-F238E27FC236}">
                  <a16:creationId xmlns:a16="http://schemas.microsoft.com/office/drawing/2014/main" id="{B2A1C214-1C4A-4BE4-8B9E-2971BED013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3613" y="3646489"/>
              <a:ext cx="0" cy="19685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8" name="Rectangle 98">
              <a:extLst>
                <a:ext uri="{FF2B5EF4-FFF2-40B4-BE49-F238E27FC236}">
                  <a16:creationId xmlns:a16="http://schemas.microsoft.com/office/drawing/2014/main" id="{B8529BB1-A46D-47EB-A314-F20A5521E2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9326" y="3873501"/>
              <a:ext cx="30163" cy="603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" name="Line 99">
              <a:extLst>
                <a:ext uri="{FF2B5EF4-FFF2-40B4-BE49-F238E27FC236}">
                  <a16:creationId xmlns:a16="http://schemas.microsoft.com/office/drawing/2014/main" id="{1DB15AB5-7252-484C-90F8-A6B513FB9E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4101" y="3767139"/>
              <a:ext cx="0" cy="136525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" name="Line 100">
              <a:extLst>
                <a:ext uri="{FF2B5EF4-FFF2-40B4-BE49-F238E27FC236}">
                  <a16:creationId xmlns:a16="http://schemas.microsoft.com/office/drawing/2014/main" id="{A7D03B7C-A6B5-4A62-AD5E-625D076C6A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9001" y="3706814"/>
              <a:ext cx="0" cy="211138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3" name="Rectangle 101">
              <a:extLst>
                <a:ext uri="{FF2B5EF4-FFF2-40B4-BE49-F238E27FC236}">
                  <a16:creationId xmlns:a16="http://schemas.microsoft.com/office/drawing/2014/main" id="{0839DEE7-A9F5-4A8E-B729-222359398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8838" y="3662364"/>
              <a:ext cx="60325" cy="300038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4" name="Freeform 102">
              <a:extLst>
                <a:ext uri="{FF2B5EF4-FFF2-40B4-BE49-F238E27FC236}">
                  <a16:creationId xmlns:a16="http://schemas.microsoft.com/office/drawing/2014/main" id="{CF97EB3E-8D3C-41B9-81B9-4A8166975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263" y="3662364"/>
              <a:ext cx="120650" cy="300038"/>
            </a:xfrm>
            <a:custGeom>
              <a:avLst/>
              <a:gdLst>
                <a:gd name="T0" fmla="*/ 76 w 76"/>
                <a:gd name="T1" fmla="*/ 182 h 189"/>
                <a:gd name="T2" fmla="*/ 47 w 76"/>
                <a:gd name="T3" fmla="*/ 189 h 189"/>
                <a:gd name="T4" fmla="*/ 0 w 76"/>
                <a:gd name="T5" fmla="*/ 7 h 189"/>
                <a:gd name="T6" fmla="*/ 29 w 76"/>
                <a:gd name="T7" fmla="*/ 0 h 189"/>
                <a:gd name="T8" fmla="*/ 76 w 76"/>
                <a:gd name="T9" fmla="*/ 18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89">
                  <a:moveTo>
                    <a:pt x="76" y="182"/>
                  </a:moveTo>
                  <a:lnTo>
                    <a:pt x="47" y="189"/>
                  </a:lnTo>
                  <a:lnTo>
                    <a:pt x="0" y="7"/>
                  </a:lnTo>
                  <a:lnTo>
                    <a:pt x="29" y="0"/>
                  </a:lnTo>
                  <a:lnTo>
                    <a:pt x="76" y="182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B85DED6-B069-4A37-B375-10AF5FA9F06F}"/>
              </a:ext>
            </a:extLst>
          </p:cNvPr>
          <p:cNvGrpSpPr/>
          <p:nvPr/>
        </p:nvGrpSpPr>
        <p:grpSpPr>
          <a:xfrm>
            <a:off x="11520109" y="1036343"/>
            <a:ext cx="228976" cy="228976"/>
            <a:chOff x="8447088" y="5060951"/>
            <a:chExt cx="346075" cy="346075"/>
          </a:xfrm>
        </p:grpSpPr>
        <p:sp>
          <p:nvSpPr>
            <p:cNvPr id="104" name="Freeform 365">
              <a:extLst>
                <a:ext uri="{FF2B5EF4-FFF2-40B4-BE49-F238E27FC236}">
                  <a16:creationId xmlns:a16="http://schemas.microsoft.com/office/drawing/2014/main" id="{493FE6A8-C2BF-4EF9-AD83-D92FD6682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3288" y="5121276"/>
              <a:ext cx="195263" cy="150813"/>
            </a:xfrm>
            <a:custGeom>
              <a:avLst/>
              <a:gdLst>
                <a:gd name="T0" fmla="*/ 123 w 123"/>
                <a:gd name="T1" fmla="*/ 95 h 95"/>
                <a:gd name="T2" fmla="*/ 123 w 123"/>
                <a:gd name="T3" fmla="*/ 19 h 95"/>
                <a:gd name="T4" fmla="*/ 52 w 123"/>
                <a:gd name="T5" fmla="*/ 19 h 95"/>
                <a:gd name="T6" fmla="*/ 42 w 123"/>
                <a:gd name="T7" fmla="*/ 0 h 95"/>
                <a:gd name="T8" fmla="*/ 0 w 123"/>
                <a:gd name="T9" fmla="*/ 0 h 95"/>
                <a:gd name="T10" fmla="*/ 0 w 123"/>
                <a:gd name="T1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" h="95">
                  <a:moveTo>
                    <a:pt x="123" y="95"/>
                  </a:moveTo>
                  <a:lnTo>
                    <a:pt x="123" y="19"/>
                  </a:lnTo>
                  <a:lnTo>
                    <a:pt x="52" y="19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95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5" name="Freeform 366">
              <a:extLst>
                <a:ext uri="{FF2B5EF4-FFF2-40B4-BE49-F238E27FC236}">
                  <a16:creationId xmlns:a16="http://schemas.microsoft.com/office/drawing/2014/main" id="{A02FA930-89AC-4CB8-B9ED-D53FF5249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7575" y="5091113"/>
              <a:ext cx="165100" cy="30163"/>
            </a:xfrm>
            <a:custGeom>
              <a:avLst/>
              <a:gdLst>
                <a:gd name="T0" fmla="*/ 104 w 104"/>
                <a:gd name="T1" fmla="*/ 19 h 19"/>
                <a:gd name="T2" fmla="*/ 52 w 104"/>
                <a:gd name="T3" fmla="*/ 19 h 19"/>
                <a:gd name="T4" fmla="*/ 43 w 104"/>
                <a:gd name="T5" fmla="*/ 0 h 19"/>
                <a:gd name="T6" fmla="*/ 0 w 104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9">
                  <a:moveTo>
                    <a:pt x="104" y="19"/>
                  </a:moveTo>
                  <a:lnTo>
                    <a:pt x="52" y="19"/>
                  </a:lnTo>
                  <a:lnTo>
                    <a:pt x="43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6" name="Freeform 367">
              <a:extLst>
                <a:ext uri="{FF2B5EF4-FFF2-40B4-BE49-F238E27FC236}">
                  <a16:creationId xmlns:a16="http://schemas.microsoft.com/office/drawing/2014/main" id="{55CC26BA-27C9-44E7-AE5D-31FBC7E4B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3450" y="5060951"/>
              <a:ext cx="134938" cy="30163"/>
            </a:xfrm>
            <a:custGeom>
              <a:avLst/>
              <a:gdLst>
                <a:gd name="T0" fmla="*/ 85 w 85"/>
                <a:gd name="T1" fmla="*/ 19 h 19"/>
                <a:gd name="T2" fmla="*/ 52 w 85"/>
                <a:gd name="T3" fmla="*/ 19 h 19"/>
                <a:gd name="T4" fmla="*/ 42 w 85"/>
                <a:gd name="T5" fmla="*/ 0 h 19"/>
                <a:gd name="T6" fmla="*/ 0 w 85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19">
                  <a:moveTo>
                    <a:pt x="85" y="19"/>
                  </a:moveTo>
                  <a:lnTo>
                    <a:pt x="52" y="19"/>
                  </a:lnTo>
                  <a:lnTo>
                    <a:pt x="42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7" name="Freeform 368">
              <a:extLst>
                <a:ext uri="{FF2B5EF4-FFF2-40B4-BE49-F238E27FC236}">
                  <a16:creationId xmlns:a16="http://schemas.microsoft.com/office/drawing/2014/main" id="{E1F523BB-7165-42B8-805A-0D5ED8161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7088" y="5302251"/>
              <a:ext cx="346075" cy="104775"/>
            </a:xfrm>
            <a:custGeom>
              <a:avLst/>
              <a:gdLst>
                <a:gd name="T0" fmla="*/ 92 w 92"/>
                <a:gd name="T1" fmla="*/ 28 h 28"/>
                <a:gd name="T2" fmla="*/ 0 w 92"/>
                <a:gd name="T3" fmla="*/ 28 h 28"/>
                <a:gd name="T4" fmla="*/ 0 w 92"/>
                <a:gd name="T5" fmla="*/ 0 h 28"/>
                <a:gd name="T6" fmla="*/ 30 w 92"/>
                <a:gd name="T7" fmla="*/ 0 h 28"/>
                <a:gd name="T8" fmla="*/ 30 w 92"/>
                <a:gd name="T9" fmla="*/ 4 h 28"/>
                <a:gd name="T10" fmla="*/ 38 w 92"/>
                <a:gd name="T11" fmla="*/ 12 h 28"/>
                <a:gd name="T12" fmla="*/ 56 w 92"/>
                <a:gd name="T13" fmla="*/ 12 h 28"/>
                <a:gd name="T14" fmla="*/ 64 w 92"/>
                <a:gd name="T15" fmla="*/ 4 h 28"/>
                <a:gd name="T16" fmla="*/ 64 w 92"/>
                <a:gd name="T17" fmla="*/ 0 h 28"/>
                <a:gd name="T18" fmla="*/ 92 w 92"/>
                <a:gd name="T19" fmla="*/ 0 h 28"/>
                <a:gd name="T20" fmla="*/ 92 w 92"/>
                <a:gd name="T2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28">
                  <a:moveTo>
                    <a:pt x="92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8"/>
                    <a:pt x="34" y="12"/>
                    <a:pt x="38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60" y="12"/>
                    <a:pt x="64" y="8"/>
                    <a:pt x="64" y="4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92" y="0"/>
                    <a:pt x="92" y="0"/>
                    <a:pt x="92" y="0"/>
                  </a:cubicBezTo>
                  <a:lnTo>
                    <a:pt x="92" y="28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8" name="Freeform 369">
              <a:extLst>
                <a:ext uri="{FF2B5EF4-FFF2-40B4-BE49-F238E27FC236}">
                  <a16:creationId xmlns:a16="http://schemas.microsoft.com/office/drawing/2014/main" id="{83AEFE35-0942-4699-ADD5-1FF2EB83F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7088" y="5211763"/>
              <a:ext cx="76200" cy="90488"/>
            </a:xfrm>
            <a:custGeom>
              <a:avLst/>
              <a:gdLst>
                <a:gd name="T0" fmla="*/ 0 w 48"/>
                <a:gd name="T1" fmla="*/ 57 h 57"/>
                <a:gd name="T2" fmla="*/ 33 w 48"/>
                <a:gd name="T3" fmla="*/ 0 h 57"/>
                <a:gd name="T4" fmla="*/ 48 w 48"/>
                <a:gd name="T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57">
                  <a:moveTo>
                    <a:pt x="0" y="57"/>
                  </a:moveTo>
                  <a:lnTo>
                    <a:pt x="33" y="0"/>
                  </a:lnTo>
                  <a:lnTo>
                    <a:pt x="48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9" name="Freeform 370">
              <a:extLst>
                <a:ext uri="{FF2B5EF4-FFF2-40B4-BE49-F238E27FC236}">
                  <a16:creationId xmlns:a16="http://schemas.microsoft.com/office/drawing/2014/main" id="{33CDBE5D-A7CA-4BA6-9B57-5101140EC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8550" y="5211763"/>
              <a:ext cx="74613" cy="90488"/>
            </a:xfrm>
            <a:custGeom>
              <a:avLst/>
              <a:gdLst>
                <a:gd name="T0" fmla="*/ 0 w 47"/>
                <a:gd name="T1" fmla="*/ 0 h 57"/>
                <a:gd name="T2" fmla="*/ 14 w 47"/>
                <a:gd name="T3" fmla="*/ 0 h 57"/>
                <a:gd name="T4" fmla="*/ 47 w 47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57">
                  <a:moveTo>
                    <a:pt x="0" y="0"/>
                  </a:moveTo>
                  <a:lnTo>
                    <a:pt x="14" y="0"/>
                  </a:lnTo>
                  <a:lnTo>
                    <a:pt x="47" y="57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0" name="Freeform 371">
              <a:extLst>
                <a:ext uri="{FF2B5EF4-FFF2-40B4-BE49-F238E27FC236}">
                  <a16:creationId xmlns:a16="http://schemas.microsoft.com/office/drawing/2014/main" id="{4AC57021-72F1-4BFB-86B0-E34369649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3613" y="5181601"/>
              <a:ext cx="88900" cy="90488"/>
            </a:xfrm>
            <a:custGeom>
              <a:avLst/>
              <a:gdLst>
                <a:gd name="T0" fmla="*/ 16 w 24"/>
                <a:gd name="T1" fmla="*/ 13 h 24"/>
                <a:gd name="T2" fmla="*/ 19 w 24"/>
                <a:gd name="T3" fmla="*/ 7 h 24"/>
                <a:gd name="T4" fmla="*/ 12 w 24"/>
                <a:gd name="T5" fmla="*/ 0 h 24"/>
                <a:gd name="T6" fmla="*/ 5 w 24"/>
                <a:gd name="T7" fmla="*/ 7 h 24"/>
                <a:gd name="T8" fmla="*/ 8 w 24"/>
                <a:gd name="T9" fmla="*/ 13 h 24"/>
                <a:gd name="T10" fmla="*/ 0 w 24"/>
                <a:gd name="T11" fmla="*/ 24 h 24"/>
                <a:gd name="T12" fmla="*/ 24 w 24"/>
                <a:gd name="T13" fmla="*/ 24 h 24"/>
                <a:gd name="T14" fmla="*/ 16 w 24"/>
                <a:gd name="T15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4">
                  <a:moveTo>
                    <a:pt x="16" y="13"/>
                  </a:moveTo>
                  <a:cubicBezTo>
                    <a:pt x="18" y="11"/>
                    <a:pt x="19" y="9"/>
                    <a:pt x="19" y="7"/>
                  </a:cubicBezTo>
                  <a:cubicBezTo>
                    <a:pt x="19" y="3"/>
                    <a:pt x="16" y="0"/>
                    <a:pt x="12" y="0"/>
                  </a:cubicBezTo>
                  <a:cubicBezTo>
                    <a:pt x="8" y="0"/>
                    <a:pt x="5" y="3"/>
                    <a:pt x="5" y="7"/>
                  </a:cubicBezTo>
                  <a:cubicBezTo>
                    <a:pt x="5" y="9"/>
                    <a:pt x="6" y="11"/>
                    <a:pt x="8" y="13"/>
                  </a:cubicBezTo>
                  <a:cubicBezTo>
                    <a:pt x="3" y="14"/>
                    <a:pt x="0" y="17"/>
                    <a:pt x="0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17"/>
                    <a:pt x="21" y="14"/>
                    <a:pt x="16" y="13"/>
                  </a:cubicBez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7" name="AutoShape 2" descr="Resultado de imagen para construcciÃ³n de portal de datos abier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 dirty="0"/>
          </a:p>
        </p:txBody>
      </p:sp>
      <p:sp>
        <p:nvSpPr>
          <p:cNvPr id="163" name="TextBox 132">
            <a:extLst>
              <a:ext uri="{FF2B5EF4-FFF2-40B4-BE49-F238E27FC236}">
                <a16:creationId xmlns:a16="http://schemas.microsoft.com/office/drawing/2014/main" id="{2EB2C6A5-F4E5-442D-B6CF-FD321B1C1E6F}"/>
              </a:ext>
            </a:extLst>
          </p:cNvPr>
          <p:cNvSpPr txBox="1"/>
          <p:nvPr/>
        </p:nvSpPr>
        <p:spPr>
          <a:xfrm>
            <a:off x="9740823" y="2206752"/>
            <a:ext cx="96504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DIRECTOS</a:t>
            </a:r>
            <a:endParaRPr lang="en-IN" sz="1600" b="1" dirty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494012" y="1125622"/>
            <a:ext cx="633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Mujeres con prácticas del hogar mejoradas.</a:t>
            </a:r>
          </a:p>
        </p:txBody>
      </p:sp>
      <p:graphicFrame>
        <p:nvGraphicFramePr>
          <p:cNvPr id="32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2985800"/>
              </p:ext>
            </p:extLst>
          </p:nvPr>
        </p:nvGraphicFramePr>
        <p:xfrm>
          <a:off x="1197868" y="1772816"/>
          <a:ext cx="979308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7" name="26 Imagen" descr="Resultado de imagen para ministerio de agricultura ganaderÃ­a y alimentaciÃ³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80" y="188640"/>
            <a:ext cx="1434326" cy="936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037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28541" y="170032"/>
            <a:ext cx="2501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 Light" panose="020F0302020204030204" pitchFamily="34" charset="0"/>
              </a:rPr>
              <a:t>Simple Project Manager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5DC0C3-BCDA-48C0-A49A-2FF6F4CBF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9606" y="386056"/>
            <a:ext cx="5955364" cy="522664"/>
          </a:xfrm>
        </p:spPr>
        <p:txBody>
          <a:bodyPr/>
          <a:lstStyle/>
          <a:p>
            <a:pPr algn="ctr"/>
            <a:r>
              <a:rPr lang="es-GT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II. </a:t>
            </a:r>
            <a:r>
              <a:rPr lang="es-GT" sz="2000" dirty="0">
                <a:solidFill>
                  <a:srgbClr val="1F497D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Presupuesto ejecutado </a:t>
            </a:r>
            <a:br>
              <a:rPr lang="es-GT" sz="2000" dirty="0">
                <a:solidFill>
                  <a:srgbClr val="1F497D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s-GT" sz="2000" dirty="0">
                <a:solidFill>
                  <a:srgbClr val="1F497D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Catálogo de bienes y servicios institucionales</a:t>
            </a:r>
            <a:endParaRPr lang="en-US" sz="2000" dirty="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A4A16D0-5A9C-4B45-A8BB-59850E859C99}"/>
              </a:ext>
            </a:extLst>
          </p:cNvPr>
          <p:cNvGrpSpPr/>
          <p:nvPr/>
        </p:nvGrpSpPr>
        <p:grpSpPr>
          <a:xfrm>
            <a:off x="3590267" y="3976995"/>
            <a:ext cx="228976" cy="228977"/>
            <a:chOff x="3398838" y="3616326"/>
            <a:chExt cx="346075" cy="346076"/>
          </a:xfrm>
        </p:grpSpPr>
        <p:sp>
          <p:nvSpPr>
            <p:cNvPr id="73" name="Rectangle 94">
              <a:extLst>
                <a:ext uri="{FF2B5EF4-FFF2-40B4-BE49-F238E27FC236}">
                  <a16:creationId xmlns:a16="http://schemas.microsoft.com/office/drawing/2014/main" id="{5E7F0A8F-8544-44A6-BCF8-0A11E6955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9163" y="3616326"/>
              <a:ext cx="90488" cy="34607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5" name="Rectangle 95">
              <a:extLst>
                <a:ext uri="{FF2B5EF4-FFF2-40B4-BE49-F238E27FC236}">
                  <a16:creationId xmlns:a16="http://schemas.microsoft.com/office/drawing/2014/main" id="{0A038215-BE4E-4123-8DCB-8AA85592A9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9651" y="3736976"/>
              <a:ext cx="90488" cy="2254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6" name="Line 96">
              <a:extLst>
                <a:ext uri="{FF2B5EF4-FFF2-40B4-BE49-F238E27FC236}">
                  <a16:creationId xmlns:a16="http://schemas.microsoft.com/office/drawing/2014/main" id="{AFF25812-199C-45A3-BA3A-F2CB1E0A60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9813" y="3933826"/>
              <a:ext cx="3016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7" name="Line 97">
              <a:extLst>
                <a:ext uri="{FF2B5EF4-FFF2-40B4-BE49-F238E27FC236}">
                  <a16:creationId xmlns:a16="http://schemas.microsoft.com/office/drawing/2014/main" id="{B2A1C214-1C4A-4BE4-8B9E-2971BED013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3613" y="3646489"/>
              <a:ext cx="0" cy="19685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8" name="Rectangle 98">
              <a:extLst>
                <a:ext uri="{FF2B5EF4-FFF2-40B4-BE49-F238E27FC236}">
                  <a16:creationId xmlns:a16="http://schemas.microsoft.com/office/drawing/2014/main" id="{B8529BB1-A46D-47EB-A314-F20A5521E2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9326" y="3873501"/>
              <a:ext cx="30163" cy="603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" name="Line 99">
              <a:extLst>
                <a:ext uri="{FF2B5EF4-FFF2-40B4-BE49-F238E27FC236}">
                  <a16:creationId xmlns:a16="http://schemas.microsoft.com/office/drawing/2014/main" id="{1DB15AB5-7252-484C-90F8-A6B513FB9E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4101" y="3767139"/>
              <a:ext cx="0" cy="136525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" name="Line 100">
              <a:extLst>
                <a:ext uri="{FF2B5EF4-FFF2-40B4-BE49-F238E27FC236}">
                  <a16:creationId xmlns:a16="http://schemas.microsoft.com/office/drawing/2014/main" id="{A7D03B7C-A6B5-4A62-AD5E-625D076C6A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9001" y="3706814"/>
              <a:ext cx="0" cy="211138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3" name="Rectangle 101">
              <a:extLst>
                <a:ext uri="{FF2B5EF4-FFF2-40B4-BE49-F238E27FC236}">
                  <a16:creationId xmlns:a16="http://schemas.microsoft.com/office/drawing/2014/main" id="{0839DEE7-A9F5-4A8E-B729-222359398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8838" y="3662364"/>
              <a:ext cx="60325" cy="300038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4" name="Freeform 102">
              <a:extLst>
                <a:ext uri="{FF2B5EF4-FFF2-40B4-BE49-F238E27FC236}">
                  <a16:creationId xmlns:a16="http://schemas.microsoft.com/office/drawing/2014/main" id="{CF97EB3E-8D3C-41B9-81B9-4A8166975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263" y="3662364"/>
              <a:ext cx="120650" cy="300038"/>
            </a:xfrm>
            <a:custGeom>
              <a:avLst/>
              <a:gdLst>
                <a:gd name="T0" fmla="*/ 76 w 76"/>
                <a:gd name="T1" fmla="*/ 182 h 189"/>
                <a:gd name="T2" fmla="*/ 47 w 76"/>
                <a:gd name="T3" fmla="*/ 189 h 189"/>
                <a:gd name="T4" fmla="*/ 0 w 76"/>
                <a:gd name="T5" fmla="*/ 7 h 189"/>
                <a:gd name="T6" fmla="*/ 29 w 76"/>
                <a:gd name="T7" fmla="*/ 0 h 189"/>
                <a:gd name="T8" fmla="*/ 76 w 76"/>
                <a:gd name="T9" fmla="*/ 18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89">
                  <a:moveTo>
                    <a:pt x="76" y="182"/>
                  </a:moveTo>
                  <a:lnTo>
                    <a:pt x="47" y="189"/>
                  </a:lnTo>
                  <a:lnTo>
                    <a:pt x="0" y="7"/>
                  </a:lnTo>
                  <a:lnTo>
                    <a:pt x="29" y="0"/>
                  </a:lnTo>
                  <a:lnTo>
                    <a:pt x="76" y="182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B85DED6-B069-4A37-B375-10AF5FA9F06F}"/>
              </a:ext>
            </a:extLst>
          </p:cNvPr>
          <p:cNvGrpSpPr/>
          <p:nvPr/>
        </p:nvGrpSpPr>
        <p:grpSpPr>
          <a:xfrm>
            <a:off x="11520109" y="1036343"/>
            <a:ext cx="228976" cy="228976"/>
            <a:chOff x="8447088" y="5060951"/>
            <a:chExt cx="346075" cy="346075"/>
          </a:xfrm>
        </p:grpSpPr>
        <p:sp>
          <p:nvSpPr>
            <p:cNvPr id="104" name="Freeform 365">
              <a:extLst>
                <a:ext uri="{FF2B5EF4-FFF2-40B4-BE49-F238E27FC236}">
                  <a16:creationId xmlns:a16="http://schemas.microsoft.com/office/drawing/2014/main" id="{493FE6A8-C2BF-4EF9-AD83-D92FD6682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3288" y="5121276"/>
              <a:ext cx="195263" cy="150813"/>
            </a:xfrm>
            <a:custGeom>
              <a:avLst/>
              <a:gdLst>
                <a:gd name="T0" fmla="*/ 123 w 123"/>
                <a:gd name="T1" fmla="*/ 95 h 95"/>
                <a:gd name="T2" fmla="*/ 123 w 123"/>
                <a:gd name="T3" fmla="*/ 19 h 95"/>
                <a:gd name="T4" fmla="*/ 52 w 123"/>
                <a:gd name="T5" fmla="*/ 19 h 95"/>
                <a:gd name="T6" fmla="*/ 42 w 123"/>
                <a:gd name="T7" fmla="*/ 0 h 95"/>
                <a:gd name="T8" fmla="*/ 0 w 123"/>
                <a:gd name="T9" fmla="*/ 0 h 95"/>
                <a:gd name="T10" fmla="*/ 0 w 123"/>
                <a:gd name="T1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" h="95">
                  <a:moveTo>
                    <a:pt x="123" y="95"/>
                  </a:moveTo>
                  <a:lnTo>
                    <a:pt x="123" y="19"/>
                  </a:lnTo>
                  <a:lnTo>
                    <a:pt x="52" y="19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95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5" name="Freeform 366">
              <a:extLst>
                <a:ext uri="{FF2B5EF4-FFF2-40B4-BE49-F238E27FC236}">
                  <a16:creationId xmlns:a16="http://schemas.microsoft.com/office/drawing/2014/main" id="{A02FA930-89AC-4CB8-B9ED-D53FF5249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7575" y="5091113"/>
              <a:ext cx="165100" cy="30163"/>
            </a:xfrm>
            <a:custGeom>
              <a:avLst/>
              <a:gdLst>
                <a:gd name="T0" fmla="*/ 104 w 104"/>
                <a:gd name="T1" fmla="*/ 19 h 19"/>
                <a:gd name="T2" fmla="*/ 52 w 104"/>
                <a:gd name="T3" fmla="*/ 19 h 19"/>
                <a:gd name="T4" fmla="*/ 43 w 104"/>
                <a:gd name="T5" fmla="*/ 0 h 19"/>
                <a:gd name="T6" fmla="*/ 0 w 104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9">
                  <a:moveTo>
                    <a:pt x="104" y="19"/>
                  </a:moveTo>
                  <a:lnTo>
                    <a:pt x="52" y="19"/>
                  </a:lnTo>
                  <a:lnTo>
                    <a:pt x="43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6" name="Freeform 367">
              <a:extLst>
                <a:ext uri="{FF2B5EF4-FFF2-40B4-BE49-F238E27FC236}">
                  <a16:creationId xmlns:a16="http://schemas.microsoft.com/office/drawing/2014/main" id="{55CC26BA-27C9-44E7-AE5D-31FBC7E4B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3450" y="5060951"/>
              <a:ext cx="134938" cy="30163"/>
            </a:xfrm>
            <a:custGeom>
              <a:avLst/>
              <a:gdLst>
                <a:gd name="T0" fmla="*/ 85 w 85"/>
                <a:gd name="T1" fmla="*/ 19 h 19"/>
                <a:gd name="T2" fmla="*/ 52 w 85"/>
                <a:gd name="T3" fmla="*/ 19 h 19"/>
                <a:gd name="T4" fmla="*/ 42 w 85"/>
                <a:gd name="T5" fmla="*/ 0 h 19"/>
                <a:gd name="T6" fmla="*/ 0 w 85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19">
                  <a:moveTo>
                    <a:pt x="85" y="19"/>
                  </a:moveTo>
                  <a:lnTo>
                    <a:pt x="52" y="19"/>
                  </a:lnTo>
                  <a:lnTo>
                    <a:pt x="42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7" name="Freeform 368">
              <a:extLst>
                <a:ext uri="{FF2B5EF4-FFF2-40B4-BE49-F238E27FC236}">
                  <a16:creationId xmlns:a16="http://schemas.microsoft.com/office/drawing/2014/main" id="{E1F523BB-7165-42B8-805A-0D5ED8161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7088" y="5302251"/>
              <a:ext cx="346075" cy="104775"/>
            </a:xfrm>
            <a:custGeom>
              <a:avLst/>
              <a:gdLst>
                <a:gd name="T0" fmla="*/ 92 w 92"/>
                <a:gd name="T1" fmla="*/ 28 h 28"/>
                <a:gd name="T2" fmla="*/ 0 w 92"/>
                <a:gd name="T3" fmla="*/ 28 h 28"/>
                <a:gd name="T4" fmla="*/ 0 w 92"/>
                <a:gd name="T5" fmla="*/ 0 h 28"/>
                <a:gd name="T6" fmla="*/ 30 w 92"/>
                <a:gd name="T7" fmla="*/ 0 h 28"/>
                <a:gd name="T8" fmla="*/ 30 w 92"/>
                <a:gd name="T9" fmla="*/ 4 h 28"/>
                <a:gd name="T10" fmla="*/ 38 w 92"/>
                <a:gd name="T11" fmla="*/ 12 h 28"/>
                <a:gd name="T12" fmla="*/ 56 w 92"/>
                <a:gd name="T13" fmla="*/ 12 h 28"/>
                <a:gd name="T14" fmla="*/ 64 w 92"/>
                <a:gd name="T15" fmla="*/ 4 h 28"/>
                <a:gd name="T16" fmla="*/ 64 w 92"/>
                <a:gd name="T17" fmla="*/ 0 h 28"/>
                <a:gd name="T18" fmla="*/ 92 w 92"/>
                <a:gd name="T19" fmla="*/ 0 h 28"/>
                <a:gd name="T20" fmla="*/ 92 w 92"/>
                <a:gd name="T2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28">
                  <a:moveTo>
                    <a:pt x="92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8"/>
                    <a:pt x="34" y="12"/>
                    <a:pt x="38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60" y="12"/>
                    <a:pt x="64" y="8"/>
                    <a:pt x="64" y="4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92" y="0"/>
                    <a:pt x="92" y="0"/>
                    <a:pt x="92" y="0"/>
                  </a:cubicBezTo>
                  <a:lnTo>
                    <a:pt x="92" y="28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8" name="Freeform 369">
              <a:extLst>
                <a:ext uri="{FF2B5EF4-FFF2-40B4-BE49-F238E27FC236}">
                  <a16:creationId xmlns:a16="http://schemas.microsoft.com/office/drawing/2014/main" id="{83AEFE35-0942-4699-ADD5-1FF2EB83F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7088" y="5211763"/>
              <a:ext cx="76200" cy="90488"/>
            </a:xfrm>
            <a:custGeom>
              <a:avLst/>
              <a:gdLst>
                <a:gd name="T0" fmla="*/ 0 w 48"/>
                <a:gd name="T1" fmla="*/ 57 h 57"/>
                <a:gd name="T2" fmla="*/ 33 w 48"/>
                <a:gd name="T3" fmla="*/ 0 h 57"/>
                <a:gd name="T4" fmla="*/ 48 w 48"/>
                <a:gd name="T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57">
                  <a:moveTo>
                    <a:pt x="0" y="57"/>
                  </a:moveTo>
                  <a:lnTo>
                    <a:pt x="33" y="0"/>
                  </a:lnTo>
                  <a:lnTo>
                    <a:pt x="48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9" name="Freeform 370">
              <a:extLst>
                <a:ext uri="{FF2B5EF4-FFF2-40B4-BE49-F238E27FC236}">
                  <a16:creationId xmlns:a16="http://schemas.microsoft.com/office/drawing/2014/main" id="{33CDBE5D-A7CA-4BA6-9B57-5101140EC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8550" y="5211763"/>
              <a:ext cx="74613" cy="90488"/>
            </a:xfrm>
            <a:custGeom>
              <a:avLst/>
              <a:gdLst>
                <a:gd name="T0" fmla="*/ 0 w 47"/>
                <a:gd name="T1" fmla="*/ 0 h 57"/>
                <a:gd name="T2" fmla="*/ 14 w 47"/>
                <a:gd name="T3" fmla="*/ 0 h 57"/>
                <a:gd name="T4" fmla="*/ 47 w 47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57">
                  <a:moveTo>
                    <a:pt x="0" y="0"/>
                  </a:moveTo>
                  <a:lnTo>
                    <a:pt x="14" y="0"/>
                  </a:lnTo>
                  <a:lnTo>
                    <a:pt x="47" y="57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0" name="Freeform 371">
              <a:extLst>
                <a:ext uri="{FF2B5EF4-FFF2-40B4-BE49-F238E27FC236}">
                  <a16:creationId xmlns:a16="http://schemas.microsoft.com/office/drawing/2014/main" id="{4AC57021-72F1-4BFB-86B0-E34369649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3613" y="5181601"/>
              <a:ext cx="88900" cy="90488"/>
            </a:xfrm>
            <a:custGeom>
              <a:avLst/>
              <a:gdLst>
                <a:gd name="T0" fmla="*/ 16 w 24"/>
                <a:gd name="T1" fmla="*/ 13 h 24"/>
                <a:gd name="T2" fmla="*/ 19 w 24"/>
                <a:gd name="T3" fmla="*/ 7 h 24"/>
                <a:gd name="T4" fmla="*/ 12 w 24"/>
                <a:gd name="T5" fmla="*/ 0 h 24"/>
                <a:gd name="T6" fmla="*/ 5 w 24"/>
                <a:gd name="T7" fmla="*/ 7 h 24"/>
                <a:gd name="T8" fmla="*/ 8 w 24"/>
                <a:gd name="T9" fmla="*/ 13 h 24"/>
                <a:gd name="T10" fmla="*/ 0 w 24"/>
                <a:gd name="T11" fmla="*/ 24 h 24"/>
                <a:gd name="T12" fmla="*/ 24 w 24"/>
                <a:gd name="T13" fmla="*/ 24 h 24"/>
                <a:gd name="T14" fmla="*/ 16 w 24"/>
                <a:gd name="T15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4">
                  <a:moveTo>
                    <a:pt x="16" y="13"/>
                  </a:moveTo>
                  <a:cubicBezTo>
                    <a:pt x="18" y="11"/>
                    <a:pt x="19" y="9"/>
                    <a:pt x="19" y="7"/>
                  </a:cubicBezTo>
                  <a:cubicBezTo>
                    <a:pt x="19" y="3"/>
                    <a:pt x="16" y="0"/>
                    <a:pt x="12" y="0"/>
                  </a:cubicBezTo>
                  <a:cubicBezTo>
                    <a:pt x="8" y="0"/>
                    <a:pt x="5" y="3"/>
                    <a:pt x="5" y="7"/>
                  </a:cubicBezTo>
                  <a:cubicBezTo>
                    <a:pt x="5" y="9"/>
                    <a:pt x="6" y="11"/>
                    <a:pt x="8" y="13"/>
                  </a:cubicBezTo>
                  <a:cubicBezTo>
                    <a:pt x="3" y="14"/>
                    <a:pt x="0" y="17"/>
                    <a:pt x="0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17"/>
                    <a:pt x="21" y="14"/>
                    <a:pt x="16" y="13"/>
                  </a:cubicBez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7" name="AutoShape 2" descr="Resultado de imagen para construcciÃ³n de portal de datos abier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 dirty="0"/>
          </a:p>
        </p:txBody>
      </p:sp>
      <p:sp>
        <p:nvSpPr>
          <p:cNvPr id="163" name="TextBox 132">
            <a:extLst>
              <a:ext uri="{FF2B5EF4-FFF2-40B4-BE49-F238E27FC236}">
                <a16:creationId xmlns:a16="http://schemas.microsoft.com/office/drawing/2014/main" id="{2EB2C6A5-F4E5-442D-B6CF-FD321B1C1E6F}"/>
              </a:ext>
            </a:extLst>
          </p:cNvPr>
          <p:cNvSpPr txBox="1"/>
          <p:nvPr/>
        </p:nvSpPr>
        <p:spPr>
          <a:xfrm>
            <a:off x="9740823" y="2206752"/>
            <a:ext cx="96504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DIRECTOS</a:t>
            </a:r>
            <a:endParaRPr lang="en-IN" sz="1600" b="1" dirty="0">
              <a:solidFill>
                <a:schemeClr val="bg1"/>
              </a:solidFill>
            </a:endParaRPr>
          </a:p>
        </p:txBody>
      </p:sp>
      <p:cxnSp>
        <p:nvCxnSpPr>
          <p:cNvPr id="165" name="Straight Connector 305">
            <a:extLst>
              <a:ext uri="{FF2B5EF4-FFF2-40B4-BE49-F238E27FC236}">
                <a16:creationId xmlns:a16="http://schemas.microsoft.com/office/drawing/2014/main" id="{3D895BCF-7147-4BC3-B42A-C69659CF1F27}"/>
              </a:ext>
            </a:extLst>
          </p:cNvPr>
          <p:cNvCxnSpPr>
            <a:cxnSpLocks/>
          </p:cNvCxnSpPr>
          <p:nvPr/>
        </p:nvCxnSpPr>
        <p:spPr>
          <a:xfrm flipH="1" flipV="1">
            <a:off x="8902724" y="692696"/>
            <a:ext cx="38218" cy="5903517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itle 1">
            <a:extLst>
              <a:ext uri="{FF2B5EF4-FFF2-40B4-BE49-F238E27FC236}">
                <a16:creationId xmlns:a16="http://schemas.microsoft.com/office/drawing/2014/main" id="{555DC0C3-BCDA-48C0-A49A-2FF6F4CBFF48}"/>
              </a:ext>
            </a:extLst>
          </p:cNvPr>
          <p:cNvSpPr txBox="1">
            <a:spLocks/>
          </p:cNvSpPr>
          <p:nvPr/>
        </p:nvSpPr>
        <p:spPr>
          <a:xfrm>
            <a:off x="9143608" y="784989"/>
            <a:ext cx="2998068" cy="52266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GT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Indicadores </a:t>
            </a:r>
          </a:p>
        </p:txBody>
      </p:sp>
      <p:sp>
        <p:nvSpPr>
          <p:cNvPr id="43" name="42 CuadroTexto"/>
          <p:cNvSpPr txBox="1"/>
          <p:nvPr/>
        </p:nvSpPr>
        <p:spPr>
          <a:xfrm>
            <a:off x="9247377" y="2701888"/>
            <a:ext cx="2258045" cy="817245"/>
          </a:xfrm>
          <a:prstGeom prst="round2DiagRect">
            <a:avLst/>
          </a:prstGeom>
          <a:noFill/>
          <a:ln w="28575">
            <a:solidFill>
              <a:schemeClr val="tx2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GT" sz="1400" b="1" dirty="0">
                <a:latin typeface="Arial" panose="020B0604020202020204" pitchFamily="34" charset="0"/>
                <a:cs typeface="Arial" panose="020B0604020202020204" pitchFamily="34" charset="0"/>
              </a:rPr>
              <a:t>Ejecución Promedio </a:t>
            </a:r>
            <a:r>
              <a:rPr lang="es-GT" sz="1400" dirty="0">
                <a:latin typeface="Arial" panose="020B0604020202020204" pitchFamily="34" charset="0"/>
                <a:cs typeface="Arial" panose="020B0604020202020204" pitchFamily="34" charset="0"/>
              </a:rPr>
              <a:t>(2016-2018): 92,88% Q. 176.6 millones</a:t>
            </a:r>
          </a:p>
        </p:txBody>
      </p:sp>
      <p:sp>
        <p:nvSpPr>
          <p:cNvPr id="35" name="34 CuadroTexto"/>
          <p:cNvSpPr txBox="1"/>
          <p:nvPr/>
        </p:nvSpPr>
        <p:spPr>
          <a:xfrm>
            <a:off x="9262764" y="3717032"/>
            <a:ext cx="2258045" cy="1055608"/>
          </a:xfrm>
          <a:prstGeom prst="round2DiagRect">
            <a:avLst/>
          </a:prstGeom>
          <a:noFill/>
          <a:ln w="28575">
            <a:solidFill>
              <a:schemeClr val="tx2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GT" sz="1400" b="1" dirty="0">
                <a:latin typeface="Arial" panose="020B0604020202020204" pitchFamily="34" charset="0"/>
                <a:cs typeface="Arial" panose="020B0604020202020204" pitchFamily="34" charset="0"/>
              </a:rPr>
              <a:t>Presupuesto proyectado 2019 </a:t>
            </a:r>
            <a:endParaRPr lang="es-G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GT" sz="1400" dirty="0">
                <a:latin typeface="Arial" panose="020B0604020202020204" pitchFamily="34" charset="0"/>
                <a:cs typeface="Arial" panose="020B0604020202020204" pitchFamily="34" charset="0"/>
              </a:rPr>
              <a:t>Q 177.2 millones</a:t>
            </a:r>
          </a:p>
          <a:p>
            <a:r>
              <a:rPr lang="es-G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G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2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4055443"/>
              </p:ext>
            </p:extLst>
          </p:nvPr>
        </p:nvGraphicFramePr>
        <p:xfrm>
          <a:off x="307976" y="1265319"/>
          <a:ext cx="8234708" cy="5259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" name="1 Rectángulo"/>
          <p:cNvSpPr/>
          <p:nvPr/>
        </p:nvSpPr>
        <p:spPr>
          <a:xfrm>
            <a:off x="2281428" y="1855007"/>
            <a:ext cx="1652744" cy="211835"/>
          </a:xfrm>
          <a:prstGeom prst="rect">
            <a:avLst/>
          </a:prstGeom>
          <a:noFill/>
          <a:ln w="1270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GT" sz="1400" b="1" dirty="0">
                <a:solidFill>
                  <a:schemeClr val="tx1"/>
                </a:solidFill>
              </a:rPr>
              <a:t>Q.245,476,616.60</a:t>
            </a:r>
          </a:p>
        </p:txBody>
      </p:sp>
      <p:sp>
        <p:nvSpPr>
          <p:cNvPr id="36" name="35 CuadroTexto"/>
          <p:cNvSpPr txBox="1"/>
          <p:nvPr/>
        </p:nvSpPr>
        <p:spPr>
          <a:xfrm>
            <a:off x="9321934" y="1658220"/>
            <a:ext cx="2258045" cy="817245"/>
          </a:xfrm>
          <a:prstGeom prst="round2DiagRect">
            <a:avLst/>
          </a:prstGeom>
          <a:noFill/>
          <a:ln w="28575">
            <a:solidFill>
              <a:schemeClr val="tx2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GT" sz="1400" b="1" dirty="0">
                <a:latin typeface="Arial" panose="020B0604020202020204" pitchFamily="34" charset="0"/>
                <a:cs typeface="Arial" panose="020B0604020202020204" pitchFamily="34" charset="0"/>
              </a:rPr>
              <a:t>Presupuesto promedio </a:t>
            </a:r>
            <a:r>
              <a:rPr lang="es-GT" sz="1400" dirty="0">
                <a:latin typeface="Arial" panose="020B0604020202020204" pitchFamily="34" charset="0"/>
                <a:cs typeface="Arial" panose="020B0604020202020204" pitchFamily="34" charset="0"/>
              </a:rPr>
              <a:t>(2016-2018): </a:t>
            </a:r>
          </a:p>
          <a:p>
            <a:r>
              <a:rPr lang="es-GT" sz="1400" dirty="0">
                <a:latin typeface="Arial" panose="020B0604020202020204" pitchFamily="34" charset="0"/>
                <a:cs typeface="Arial" panose="020B0604020202020204" pitchFamily="34" charset="0"/>
              </a:rPr>
              <a:t>Q.190.3 millones</a:t>
            </a:r>
          </a:p>
        </p:txBody>
      </p:sp>
      <p:pic>
        <p:nvPicPr>
          <p:cNvPr id="34" name="33 Imagen" descr="Resultado de imagen para ministerio de agricultura ganaderÃ­a y alimentaciÃ³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80" y="188640"/>
            <a:ext cx="1434326" cy="936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0674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28541" y="170032"/>
            <a:ext cx="2501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 Light" panose="020F0302020204030204" pitchFamily="34" charset="0"/>
              </a:rPr>
              <a:t>Simple Project Manager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5DC0C3-BCDA-48C0-A49A-2FF6F4CBF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8172" y="392639"/>
            <a:ext cx="5955364" cy="522664"/>
          </a:xfrm>
        </p:spPr>
        <p:txBody>
          <a:bodyPr/>
          <a:lstStyle/>
          <a:p>
            <a:pPr algn="ctr"/>
            <a:r>
              <a:rPr lang="es-GT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II. Personas beneficiadas</a:t>
            </a:r>
            <a:br>
              <a:rPr lang="es-GT" sz="2000" dirty="0">
                <a:solidFill>
                  <a:srgbClr val="1F497D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s-GT" sz="2000" dirty="0">
                <a:solidFill>
                  <a:srgbClr val="1F497D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Catálogo de bienes y servicios institucionales</a:t>
            </a:r>
            <a:endParaRPr lang="en-US" sz="2000" dirty="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A4A16D0-5A9C-4B45-A8BB-59850E859C99}"/>
              </a:ext>
            </a:extLst>
          </p:cNvPr>
          <p:cNvGrpSpPr/>
          <p:nvPr/>
        </p:nvGrpSpPr>
        <p:grpSpPr>
          <a:xfrm>
            <a:off x="3590267" y="3976995"/>
            <a:ext cx="228976" cy="228977"/>
            <a:chOff x="3398838" y="3616326"/>
            <a:chExt cx="346075" cy="346076"/>
          </a:xfrm>
        </p:grpSpPr>
        <p:sp>
          <p:nvSpPr>
            <p:cNvPr id="73" name="Rectangle 94">
              <a:extLst>
                <a:ext uri="{FF2B5EF4-FFF2-40B4-BE49-F238E27FC236}">
                  <a16:creationId xmlns:a16="http://schemas.microsoft.com/office/drawing/2014/main" id="{5E7F0A8F-8544-44A6-BCF8-0A11E6955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9163" y="3616326"/>
              <a:ext cx="90488" cy="34607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5" name="Rectangle 95">
              <a:extLst>
                <a:ext uri="{FF2B5EF4-FFF2-40B4-BE49-F238E27FC236}">
                  <a16:creationId xmlns:a16="http://schemas.microsoft.com/office/drawing/2014/main" id="{0A038215-BE4E-4123-8DCB-8AA85592A9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9651" y="3736976"/>
              <a:ext cx="90488" cy="2254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6" name="Line 96">
              <a:extLst>
                <a:ext uri="{FF2B5EF4-FFF2-40B4-BE49-F238E27FC236}">
                  <a16:creationId xmlns:a16="http://schemas.microsoft.com/office/drawing/2014/main" id="{AFF25812-199C-45A3-BA3A-F2CB1E0A60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9813" y="3933826"/>
              <a:ext cx="3016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7" name="Line 97">
              <a:extLst>
                <a:ext uri="{FF2B5EF4-FFF2-40B4-BE49-F238E27FC236}">
                  <a16:creationId xmlns:a16="http://schemas.microsoft.com/office/drawing/2014/main" id="{B2A1C214-1C4A-4BE4-8B9E-2971BED013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3613" y="3646489"/>
              <a:ext cx="0" cy="19685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8" name="Rectangle 98">
              <a:extLst>
                <a:ext uri="{FF2B5EF4-FFF2-40B4-BE49-F238E27FC236}">
                  <a16:creationId xmlns:a16="http://schemas.microsoft.com/office/drawing/2014/main" id="{B8529BB1-A46D-47EB-A314-F20A5521E2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9326" y="3873501"/>
              <a:ext cx="30163" cy="603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" name="Line 99">
              <a:extLst>
                <a:ext uri="{FF2B5EF4-FFF2-40B4-BE49-F238E27FC236}">
                  <a16:creationId xmlns:a16="http://schemas.microsoft.com/office/drawing/2014/main" id="{1DB15AB5-7252-484C-90F8-A6B513FB9E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4101" y="3767139"/>
              <a:ext cx="0" cy="136525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" name="Line 100">
              <a:extLst>
                <a:ext uri="{FF2B5EF4-FFF2-40B4-BE49-F238E27FC236}">
                  <a16:creationId xmlns:a16="http://schemas.microsoft.com/office/drawing/2014/main" id="{A7D03B7C-A6B5-4A62-AD5E-625D076C6A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9001" y="3706814"/>
              <a:ext cx="0" cy="211138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3" name="Rectangle 101">
              <a:extLst>
                <a:ext uri="{FF2B5EF4-FFF2-40B4-BE49-F238E27FC236}">
                  <a16:creationId xmlns:a16="http://schemas.microsoft.com/office/drawing/2014/main" id="{0839DEE7-A9F5-4A8E-B729-222359398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8838" y="3662364"/>
              <a:ext cx="60325" cy="300038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4" name="Freeform 102">
              <a:extLst>
                <a:ext uri="{FF2B5EF4-FFF2-40B4-BE49-F238E27FC236}">
                  <a16:creationId xmlns:a16="http://schemas.microsoft.com/office/drawing/2014/main" id="{CF97EB3E-8D3C-41B9-81B9-4A8166975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263" y="3662364"/>
              <a:ext cx="120650" cy="300038"/>
            </a:xfrm>
            <a:custGeom>
              <a:avLst/>
              <a:gdLst>
                <a:gd name="T0" fmla="*/ 76 w 76"/>
                <a:gd name="T1" fmla="*/ 182 h 189"/>
                <a:gd name="T2" fmla="*/ 47 w 76"/>
                <a:gd name="T3" fmla="*/ 189 h 189"/>
                <a:gd name="T4" fmla="*/ 0 w 76"/>
                <a:gd name="T5" fmla="*/ 7 h 189"/>
                <a:gd name="T6" fmla="*/ 29 w 76"/>
                <a:gd name="T7" fmla="*/ 0 h 189"/>
                <a:gd name="T8" fmla="*/ 76 w 76"/>
                <a:gd name="T9" fmla="*/ 18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89">
                  <a:moveTo>
                    <a:pt x="76" y="182"/>
                  </a:moveTo>
                  <a:lnTo>
                    <a:pt x="47" y="189"/>
                  </a:lnTo>
                  <a:lnTo>
                    <a:pt x="0" y="7"/>
                  </a:lnTo>
                  <a:lnTo>
                    <a:pt x="29" y="0"/>
                  </a:lnTo>
                  <a:lnTo>
                    <a:pt x="76" y="182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B85DED6-B069-4A37-B375-10AF5FA9F06F}"/>
              </a:ext>
            </a:extLst>
          </p:cNvPr>
          <p:cNvGrpSpPr/>
          <p:nvPr/>
        </p:nvGrpSpPr>
        <p:grpSpPr>
          <a:xfrm>
            <a:off x="11520109" y="1036343"/>
            <a:ext cx="228976" cy="228976"/>
            <a:chOff x="8447088" y="5060951"/>
            <a:chExt cx="346075" cy="346075"/>
          </a:xfrm>
        </p:grpSpPr>
        <p:sp>
          <p:nvSpPr>
            <p:cNvPr id="104" name="Freeform 365">
              <a:extLst>
                <a:ext uri="{FF2B5EF4-FFF2-40B4-BE49-F238E27FC236}">
                  <a16:creationId xmlns:a16="http://schemas.microsoft.com/office/drawing/2014/main" id="{493FE6A8-C2BF-4EF9-AD83-D92FD6682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3288" y="5121276"/>
              <a:ext cx="195263" cy="150813"/>
            </a:xfrm>
            <a:custGeom>
              <a:avLst/>
              <a:gdLst>
                <a:gd name="T0" fmla="*/ 123 w 123"/>
                <a:gd name="T1" fmla="*/ 95 h 95"/>
                <a:gd name="T2" fmla="*/ 123 w 123"/>
                <a:gd name="T3" fmla="*/ 19 h 95"/>
                <a:gd name="T4" fmla="*/ 52 w 123"/>
                <a:gd name="T5" fmla="*/ 19 h 95"/>
                <a:gd name="T6" fmla="*/ 42 w 123"/>
                <a:gd name="T7" fmla="*/ 0 h 95"/>
                <a:gd name="T8" fmla="*/ 0 w 123"/>
                <a:gd name="T9" fmla="*/ 0 h 95"/>
                <a:gd name="T10" fmla="*/ 0 w 123"/>
                <a:gd name="T1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" h="95">
                  <a:moveTo>
                    <a:pt x="123" y="95"/>
                  </a:moveTo>
                  <a:lnTo>
                    <a:pt x="123" y="19"/>
                  </a:lnTo>
                  <a:lnTo>
                    <a:pt x="52" y="19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95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5" name="Freeform 366">
              <a:extLst>
                <a:ext uri="{FF2B5EF4-FFF2-40B4-BE49-F238E27FC236}">
                  <a16:creationId xmlns:a16="http://schemas.microsoft.com/office/drawing/2014/main" id="{A02FA930-89AC-4CB8-B9ED-D53FF5249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7575" y="5091113"/>
              <a:ext cx="165100" cy="30163"/>
            </a:xfrm>
            <a:custGeom>
              <a:avLst/>
              <a:gdLst>
                <a:gd name="T0" fmla="*/ 104 w 104"/>
                <a:gd name="T1" fmla="*/ 19 h 19"/>
                <a:gd name="T2" fmla="*/ 52 w 104"/>
                <a:gd name="T3" fmla="*/ 19 h 19"/>
                <a:gd name="T4" fmla="*/ 43 w 104"/>
                <a:gd name="T5" fmla="*/ 0 h 19"/>
                <a:gd name="T6" fmla="*/ 0 w 104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9">
                  <a:moveTo>
                    <a:pt x="104" y="19"/>
                  </a:moveTo>
                  <a:lnTo>
                    <a:pt x="52" y="19"/>
                  </a:lnTo>
                  <a:lnTo>
                    <a:pt x="43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6" name="Freeform 367">
              <a:extLst>
                <a:ext uri="{FF2B5EF4-FFF2-40B4-BE49-F238E27FC236}">
                  <a16:creationId xmlns:a16="http://schemas.microsoft.com/office/drawing/2014/main" id="{55CC26BA-27C9-44E7-AE5D-31FBC7E4B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3450" y="5060951"/>
              <a:ext cx="134938" cy="30163"/>
            </a:xfrm>
            <a:custGeom>
              <a:avLst/>
              <a:gdLst>
                <a:gd name="T0" fmla="*/ 85 w 85"/>
                <a:gd name="T1" fmla="*/ 19 h 19"/>
                <a:gd name="T2" fmla="*/ 52 w 85"/>
                <a:gd name="T3" fmla="*/ 19 h 19"/>
                <a:gd name="T4" fmla="*/ 42 w 85"/>
                <a:gd name="T5" fmla="*/ 0 h 19"/>
                <a:gd name="T6" fmla="*/ 0 w 85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19">
                  <a:moveTo>
                    <a:pt x="85" y="19"/>
                  </a:moveTo>
                  <a:lnTo>
                    <a:pt x="52" y="19"/>
                  </a:lnTo>
                  <a:lnTo>
                    <a:pt x="42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7" name="Freeform 368">
              <a:extLst>
                <a:ext uri="{FF2B5EF4-FFF2-40B4-BE49-F238E27FC236}">
                  <a16:creationId xmlns:a16="http://schemas.microsoft.com/office/drawing/2014/main" id="{E1F523BB-7165-42B8-805A-0D5ED8161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7088" y="5302251"/>
              <a:ext cx="346075" cy="104775"/>
            </a:xfrm>
            <a:custGeom>
              <a:avLst/>
              <a:gdLst>
                <a:gd name="T0" fmla="*/ 92 w 92"/>
                <a:gd name="T1" fmla="*/ 28 h 28"/>
                <a:gd name="T2" fmla="*/ 0 w 92"/>
                <a:gd name="T3" fmla="*/ 28 h 28"/>
                <a:gd name="T4" fmla="*/ 0 w 92"/>
                <a:gd name="T5" fmla="*/ 0 h 28"/>
                <a:gd name="T6" fmla="*/ 30 w 92"/>
                <a:gd name="T7" fmla="*/ 0 h 28"/>
                <a:gd name="T8" fmla="*/ 30 w 92"/>
                <a:gd name="T9" fmla="*/ 4 h 28"/>
                <a:gd name="T10" fmla="*/ 38 w 92"/>
                <a:gd name="T11" fmla="*/ 12 h 28"/>
                <a:gd name="T12" fmla="*/ 56 w 92"/>
                <a:gd name="T13" fmla="*/ 12 h 28"/>
                <a:gd name="T14" fmla="*/ 64 w 92"/>
                <a:gd name="T15" fmla="*/ 4 h 28"/>
                <a:gd name="T16" fmla="*/ 64 w 92"/>
                <a:gd name="T17" fmla="*/ 0 h 28"/>
                <a:gd name="T18" fmla="*/ 92 w 92"/>
                <a:gd name="T19" fmla="*/ 0 h 28"/>
                <a:gd name="T20" fmla="*/ 92 w 92"/>
                <a:gd name="T2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28">
                  <a:moveTo>
                    <a:pt x="92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8"/>
                    <a:pt x="34" y="12"/>
                    <a:pt x="38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60" y="12"/>
                    <a:pt x="64" y="8"/>
                    <a:pt x="64" y="4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92" y="0"/>
                    <a:pt x="92" y="0"/>
                    <a:pt x="92" y="0"/>
                  </a:cubicBezTo>
                  <a:lnTo>
                    <a:pt x="92" y="28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8" name="Freeform 369">
              <a:extLst>
                <a:ext uri="{FF2B5EF4-FFF2-40B4-BE49-F238E27FC236}">
                  <a16:creationId xmlns:a16="http://schemas.microsoft.com/office/drawing/2014/main" id="{83AEFE35-0942-4699-ADD5-1FF2EB83F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7088" y="5211763"/>
              <a:ext cx="76200" cy="90488"/>
            </a:xfrm>
            <a:custGeom>
              <a:avLst/>
              <a:gdLst>
                <a:gd name="T0" fmla="*/ 0 w 48"/>
                <a:gd name="T1" fmla="*/ 57 h 57"/>
                <a:gd name="T2" fmla="*/ 33 w 48"/>
                <a:gd name="T3" fmla="*/ 0 h 57"/>
                <a:gd name="T4" fmla="*/ 48 w 48"/>
                <a:gd name="T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57">
                  <a:moveTo>
                    <a:pt x="0" y="57"/>
                  </a:moveTo>
                  <a:lnTo>
                    <a:pt x="33" y="0"/>
                  </a:lnTo>
                  <a:lnTo>
                    <a:pt x="48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9" name="Freeform 370">
              <a:extLst>
                <a:ext uri="{FF2B5EF4-FFF2-40B4-BE49-F238E27FC236}">
                  <a16:creationId xmlns:a16="http://schemas.microsoft.com/office/drawing/2014/main" id="{33CDBE5D-A7CA-4BA6-9B57-5101140EC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8550" y="5211763"/>
              <a:ext cx="74613" cy="90488"/>
            </a:xfrm>
            <a:custGeom>
              <a:avLst/>
              <a:gdLst>
                <a:gd name="T0" fmla="*/ 0 w 47"/>
                <a:gd name="T1" fmla="*/ 0 h 57"/>
                <a:gd name="T2" fmla="*/ 14 w 47"/>
                <a:gd name="T3" fmla="*/ 0 h 57"/>
                <a:gd name="T4" fmla="*/ 47 w 47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57">
                  <a:moveTo>
                    <a:pt x="0" y="0"/>
                  </a:moveTo>
                  <a:lnTo>
                    <a:pt x="14" y="0"/>
                  </a:lnTo>
                  <a:lnTo>
                    <a:pt x="47" y="57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0" name="Freeform 371">
              <a:extLst>
                <a:ext uri="{FF2B5EF4-FFF2-40B4-BE49-F238E27FC236}">
                  <a16:creationId xmlns:a16="http://schemas.microsoft.com/office/drawing/2014/main" id="{4AC57021-72F1-4BFB-86B0-E34369649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3613" y="5181601"/>
              <a:ext cx="88900" cy="90488"/>
            </a:xfrm>
            <a:custGeom>
              <a:avLst/>
              <a:gdLst>
                <a:gd name="T0" fmla="*/ 16 w 24"/>
                <a:gd name="T1" fmla="*/ 13 h 24"/>
                <a:gd name="T2" fmla="*/ 19 w 24"/>
                <a:gd name="T3" fmla="*/ 7 h 24"/>
                <a:gd name="T4" fmla="*/ 12 w 24"/>
                <a:gd name="T5" fmla="*/ 0 h 24"/>
                <a:gd name="T6" fmla="*/ 5 w 24"/>
                <a:gd name="T7" fmla="*/ 7 h 24"/>
                <a:gd name="T8" fmla="*/ 8 w 24"/>
                <a:gd name="T9" fmla="*/ 13 h 24"/>
                <a:gd name="T10" fmla="*/ 0 w 24"/>
                <a:gd name="T11" fmla="*/ 24 h 24"/>
                <a:gd name="T12" fmla="*/ 24 w 24"/>
                <a:gd name="T13" fmla="*/ 24 h 24"/>
                <a:gd name="T14" fmla="*/ 16 w 24"/>
                <a:gd name="T15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4">
                  <a:moveTo>
                    <a:pt x="16" y="13"/>
                  </a:moveTo>
                  <a:cubicBezTo>
                    <a:pt x="18" y="11"/>
                    <a:pt x="19" y="9"/>
                    <a:pt x="19" y="7"/>
                  </a:cubicBezTo>
                  <a:cubicBezTo>
                    <a:pt x="19" y="3"/>
                    <a:pt x="16" y="0"/>
                    <a:pt x="12" y="0"/>
                  </a:cubicBezTo>
                  <a:cubicBezTo>
                    <a:pt x="8" y="0"/>
                    <a:pt x="5" y="3"/>
                    <a:pt x="5" y="7"/>
                  </a:cubicBezTo>
                  <a:cubicBezTo>
                    <a:pt x="5" y="9"/>
                    <a:pt x="6" y="11"/>
                    <a:pt x="8" y="13"/>
                  </a:cubicBezTo>
                  <a:cubicBezTo>
                    <a:pt x="3" y="14"/>
                    <a:pt x="0" y="17"/>
                    <a:pt x="0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17"/>
                    <a:pt x="21" y="14"/>
                    <a:pt x="16" y="13"/>
                  </a:cubicBez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7" name="AutoShape 2" descr="Resultado de imagen para construcciÃ³n de portal de datos abier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 dirty="0"/>
          </a:p>
        </p:txBody>
      </p:sp>
      <p:sp>
        <p:nvSpPr>
          <p:cNvPr id="163" name="TextBox 132">
            <a:extLst>
              <a:ext uri="{FF2B5EF4-FFF2-40B4-BE49-F238E27FC236}">
                <a16:creationId xmlns:a16="http://schemas.microsoft.com/office/drawing/2014/main" id="{2EB2C6A5-F4E5-442D-B6CF-FD321B1C1E6F}"/>
              </a:ext>
            </a:extLst>
          </p:cNvPr>
          <p:cNvSpPr txBox="1"/>
          <p:nvPr/>
        </p:nvSpPr>
        <p:spPr>
          <a:xfrm>
            <a:off x="9740823" y="2206752"/>
            <a:ext cx="96504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DIRECTOS</a:t>
            </a:r>
            <a:endParaRPr lang="en-IN" sz="1600" b="1" dirty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053852" y="1081174"/>
            <a:ext cx="9937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 Promotores y agricultores de infra y subsistencia y familias con niños menores de dos años de edad, con mejoras en sus sistemas productivos en apoyo a la economía familiar.</a:t>
            </a:r>
          </a:p>
        </p:txBody>
      </p:sp>
      <p:graphicFrame>
        <p:nvGraphicFramePr>
          <p:cNvPr id="32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2389785"/>
              </p:ext>
            </p:extLst>
          </p:nvPr>
        </p:nvGraphicFramePr>
        <p:xfrm>
          <a:off x="1197869" y="1844824"/>
          <a:ext cx="9507998" cy="4494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8" name="27 Imagen" descr="Resultado de imagen para ministerio de agricultura ganaderÃ­a y alimentaciÃ³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80" y="188640"/>
            <a:ext cx="1434326" cy="936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7771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28541" y="170032"/>
            <a:ext cx="2501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 Light" panose="020F0302020204030204" pitchFamily="34" charset="0"/>
              </a:rPr>
              <a:t>Simple Project Manager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5DC0C3-BCDA-48C0-A49A-2FF6F4CBF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9606" y="386056"/>
            <a:ext cx="5955364" cy="522664"/>
          </a:xfrm>
        </p:spPr>
        <p:txBody>
          <a:bodyPr/>
          <a:lstStyle/>
          <a:p>
            <a:pPr algn="ctr"/>
            <a:r>
              <a:rPr lang="es-GT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II. </a:t>
            </a:r>
            <a:r>
              <a:rPr lang="es-GT" sz="2000" dirty="0">
                <a:solidFill>
                  <a:srgbClr val="1F497D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Presupuesto ejecutado </a:t>
            </a:r>
            <a:br>
              <a:rPr lang="es-GT" sz="2000" dirty="0">
                <a:solidFill>
                  <a:srgbClr val="1F497D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s-GT" sz="2000" dirty="0">
                <a:solidFill>
                  <a:srgbClr val="1F497D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Catálogo de bienes y servicios institucionales</a:t>
            </a:r>
            <a:endParaRPr lang="en-US" sz="2000" dirty="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A4A16D0-5A9C-4B45-A8BB-59850E859C99}"/>
              </a:ext>
            </a:extLst>
          </p:cNvPr>
          <p:cNvGrpSpPr/>
          <p:nvPr/>
        </p:nvGrpSpPr>
        <p:grpSpPr>
          <a:xfrm>
            <a:off x="3590267" y="3976995"/>
            <a:ext cx="228976" cy="228977"/>
            <a:chOff x="3398838" y="3616326"/>
            <a:chExt cx="346075" cy="346076"/>
          </a:xfrm>
        </p:grpSpPr>
        <p:sp>
          <p:nvSpPr>
            <p:cNvPr id="73" name="Rectangle 94">
              <a:extLst>
                <a:ext uri="{FF2B5EF4-FFF2-40B4-BE49-F238E27FC236}">
                  <a16:creationId xmlns:a16="http://schemas.microsoft.com/office/drawing/2014/main" id="{5E7F0A8F-8544-44A6-BCF8-0A11E6955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9163" y="3616326"/>
              <a:ext cx="90488" cy="34607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5" name="Rectangle 95">
              <a:extLst>
                <a:ext uri="{FF2B5EF4-FFF2-40B4-BE49-F238E27FC236}">
                  <a16:creationId xmlns:a16="http://schemas.microsoft.com/office/drawing/2014/main" id="{0A038215-BE4E-4123-8DCB-8AA85592A9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9651" y="3736976"/>
              <a:ext cx="90488" cy="2254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6" name="Line 96">
              <a:extLst>
                <a:ext uri="{FF2B5EF4-FFF2-40B4-BE49-F238E27FC236}">
                  <a16:creationId xmlns:a16="http://schemas.microsoft.com/office/drawing/2014/main" id="{AFF25812-199C-45A3-BA3A-F2CB1E0A60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9813" y="3933826"/>
              <a:ext cx="3016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7" name="Line 97">
              <a:extLst>
                <a:ext uri="{FF2B5EF4-FFF2-40B4-BE49-F238E27FC236}">
                  <a16:creationId xmlns:a16="http://schemas.microsoft.com/office/drawing/2014/main" id="{B2A1C214-1C4A-4BE4-8B9E-2971BED013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3613" y="3646489"/>
              <a:ext cx="0" cy="19685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8" name="Rectangle 98">
              <a:extLst>
                <a:ext uri="{FF2B5EF4-FFF2-40B4-BE49-F238E27FC236}">
                  <a16:creationId xmlns:a16="http://schemas.microsoft.com/office/drawing/2014/main" id="{B8529BB1-A46D-47EB-A314-F20A5521E2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9326" y="3873501"/>
              <a:ext cx="30163" cy="603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" name="Line 99">
              <a:extLst>
                <a:ext uri="{FF2B5EF4-FFF2-40B4-BE49-F238E27FC236}">
                  <a16:creationId xmlns:a16="http://schemas.microsoft.com/office/drawing/2014/main" id="{1DB15AB5-7252-484C-90F8-A6B513FB9E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4101" y="3767139"/>
              <a:ext cx="0" cy="136525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" name="Line 100">
              <a:extLst>
                <a:ext uri="{FF2B5EF4-FFF2-40B4-BE49-F238E27FC236}">
                  <a16:creationId xmlns:a16="http://schemas.microsoft.com/office/drawing/2014/main" id="{A7D03B7C-A6B5-4A62-AD5E-625D076C6A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9001" y="3706814"/>
              <a:ext cx="0" cy="211138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3" name="Rectangle 101">
              <a:extLst>
                <a:ext uri="{FF2B5EF4-FFF2-40B4-BE49-F238E27FC236}">
                  <a16:creationId xmlns:a16="http://schemas.microsoft.com/office/drawing/2014/main" id="{0839DEE7-A9F5-4A8E-B729-222359398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8838" y="3662364"/>
              <a:ext cx="60325" cy="300038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4" name="Freeform 102">
              <a:extLst>
                <a:ext uri="{FF2B5EF4-FFF2-40B4-BE49-F238E27FC236}">
                  <a16:creationId xmlns:a16="http://schemas.microsoft.com/office/drawing/2014/main" id="{CF97EB3E-8D3C-41B9-81B9-4A8166975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263" y="3662364"/>
              <a:ext cx="120650" cy="300038"/>
            </a:xfrm>
            <a:custGeom>
              <a:avLst/>
              <a:gdLst>
                <a:gd name="T0" fmla="*/ 76 w 76"/>
                <a:gd name="T1" fmla="*/ 182 h 189"/>
                <a:gd name="T2" fmla="*/ 47 w 76"/>
                <a:gd name="T3" fmla="*/ 189 h 189"/>
                <a:gd name="T4" fmla="*/ 0 w 76"/>
                <a:gd name="T5" fmla="*/ 7 h 189"/>
                <a:gd name="T6" fmla="*/ 29 w 76"/>
                <a:gd name="T7" fmla="*/ 0 h 189"/>
                <a:gd name="T8" fmla="*/ 76 w 76"/>
                <a:gd name="T9" fmla="*/ 18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89">
                  <a:moveTo>
                    <a:pt x="76" y="182"/>
                  </a:moveTo>
                  <a:lnTo>
                    <a:pt x="47" y="189"/>
                  </a:lnTo>
                  <a:lnTo>
                    <a:pt x="0" y="7"/>
                  </a:lnTo>
                  <a:lnTo>
                    <a:pt x="29" y="0"/>
                  </a:lnTo>
                  <a:lnTo>
                    <a:pt x="76" y="182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B85DED6-B069-4A37-B375-10AF5FA9F06F}"/>
              </a:ext>
            </a:extLst>
          </p:cNvPr>
          <p:cNvGrpSpPr/>
          <p:nvPr/>
        </p:nvGrpSpPr>
        <p:grpSpPr>
          <a:xfrm>
            <a:off x="11520109" y="1036343"/>
            <a:ext cx="228976" cy="228976"/>
            <a:chOff x="8447088" y="5060951"/>
            <a:chExt cx="346075" cy="346075"/>
          </a:xfrm>
        </p:grpSpPr>
        <p:sp>
          <p:nvSpPr>
            <p:cNvPr id="104" name="Freeform 365">
              <a:extLst>
                <a:ext uri="{FF2B5EF4-FFF2-40B4-BE49-F238E27FC236}">
                  <a16:creationId xmlns:a16="http://schemas.microsoft.com/office/drawing/2014/main" id="{493FE6A8-C2BF-4EF9-AD83-D92FD6682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3288" y="5121276"/>
              <a:ext cx="195263" cy="150813"/>
            </a:xfrm>
            <a:custGeom>
              <a:avLst/>
              <a:gdLst>
                <a:gd name="T0" fmla="*/ 123 w 123"/>
                <a:gd name="T1" fmla="*/ 95 h 95"/>
                <a:gd name="T2" fmla="*/ 123 w 123"/>
                <a:gd name="T3" fmla="*/ 19 h 95"/>
                <a:gd name="T4" fmla="*/ 52 w 123"/>
                <a:gd name="T5" fmla="*/ 19 h 95"/>
                <a:gd name="T6" fmla="*/ 42 w 123"/>
                <a:gd name="T7" fmla="*/ 0 h 95"/>
                <a:gd name="T8" fmla="*/ 0 w 123"/>
                <a:gd name="T9" fmla="*/ 0 h 95"/>
                <a:gd name="T10" fmla="*/ 0 w 123"/>
                <a:gd name="T1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" h="95">
                  <a:moveTo>
                    <a:pt x="123" y="95"/>
                  </a:moveTo>
                  <a:lnTo>
                    <a:pt x="123" y="19"/>
                  </a:lnTo>
                  <a:lnTo>
                    <a:pt x="52" y="19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95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5" name="Freeform 366">
              <a:extLst>
                <a:ext uri="{FF2B5EF4-FFF2-40B4-BE49-F238E27FC236}">
                  <a16:creationId xmlns:a16="http://schemas.microsoft.com/office/drawing/2014/main" id="{A02FA930-89AC-4CB8-B9ED-D53FF5249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7575" y="5091113"/>
              <a:ext cx="165100" cy="30163"/>
            </a:xfrm>
            <a:custGeom>
              <a:avLst/>
              <a:gdLst>
                <a:gd name="T0" fmla="*/ 104 w 104"/>
                <a:gd name="T1" fmla="*/ 19 h 19"/>
                <a:gd name="T2" fmla="*/ 52 w 104"/>
                <a:gd name="T3" fmla="*/ 19 h 19"/>
                <a:gd name="T4" fmla="*/ 43 w 104"/>
                <a:gd name="T5" fmla="*/ 0 h 19"/>
                <a:gd name="T6" fmla="*/ 0 w 104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9">
                  <a:moveTo>
                    <a:pt x="104" y="19"/>
                  </a:moveTo>
                  <a:lnTo>
                    <a:pt x="52" y="19"/>
                  </a:lnTo>
                  <a:lnTo>
                    <a:pt x="43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6" name="Freeform 367">
              <a:extLst>
                <a:ext uri="{FF2B5EF4-FFF2-40B4-BE49-F238E27FC236}">
                  <a16:creationId xmlns:a16="http://schemas.microsoft.com/office/drawing/2014/main" id="{55CC26BA-27C9-44E7-AE5D-31FBC7E4B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3450" y="5060951"/>
              <a:ext cx="134938" cy="30163"/>
            </a:xfrm>
            <a:custGeom>
              <a:avLst/>
              <a:gdLst>
                <a:gd name="T0" fmla="*/ 85 w 85"/>
                <a:gd name="T1" fmla="*/ 19 h 19"/>
                <a:gd name="T2" fmla="*/ 52 w 85"/>
                <a:gd name="T3" fmla="*/ 19 h 19"/>
                <a:gd name="T4" fmla="*/ 42 w 85"/>
                <a:gd name="T5" fmla="*/ 0 h 19"/>
                <a:gd name="T6" fmla="*/ 0 w 85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19">
                  <a:moveTo>
                    <a:pt x="85" y="19"/>
                  </a:moveTo>
                  <a:lnTo>
                    <a:pt x="52" y="19"/>
                  </a:lnTo>
                  <a:lnTo>
                    <a:pt x="42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7" name="Freeform 368">
              <a:extLst>
                <a:ext uri="{FF2B5EF4-FFF2-40B4-BE49-F238E27FC236}">
                  <a16:creationId xmlns:a16="http://schemas.microsoft.com/office/drawing/2014/main" id="{E1F523BB-7165-42B8-805A-0D5ED8161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7088" y="5302251"/>
              <a:ext cx="346075" cy="104775"/>
            </a:xfrm>
            <a:custGeom>
              <a:avLst/>
              <a:gdLst>
                <a:gd name="T0" fmla="*/ 92 w 92"/>
                <a:gd name="T1" fmla="*/ 28 h 28"/>
                <a:gd name="T2" fmla="*/ 0 w 92"/>
                <a:gd name="T3" fmla="*/ 28 h 28"/>
                <a:gd name="T4" fmla="*/ 0 w 92"/>
                <a:gd name="T5" fmla="*/ 0 h 28"/>
                <a:gd name="T6" fmla="*/ 30 w 92"/>
                <a:gd name="T7" fmla="*/ 0 h 28"/>
                <a:gd name="T8" fmla="*/ 30 w 92"/>
                <a:gd name="T9" fmla="*/ 4 h 28"/>
                <a:gd name="T10" fmla="*/ 38 w 92"/>
                <a:gd name="T11" fmla="*/ 12 h 28"/>
                <a:gd name="T12" fmla="*/ 56 w 92"/>
                <a:gd name="T13" fmla="*/ 12 h 28"/>
                <a:gd name="T14" fmla="*/ 64 w 92"/>
                <a:gd name="T15" fmla="*/ 4 h 28"/>
                <a:gd name="T16" fmla="*/ 64 w 92"/>
                <a:gd name="T17" fmla="*/ 0 h 28"/>
                <a:gd name="T18" fmla="*/ 92 w 92"/>
                <a:gd name="T19" fmla="*/ 0 h 28"/>
                <a:gd name="T20" fmla="*/ 92 w 92"/>
                <a:gd name="T2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28">
                  <a:moveTo>
                    <a:pt x="92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8"/>
                    <a:pt x="34" y="12"/>
                    <a:pt x="38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60" y="12"/>
                    <a:pt x="64" y="8"/>
                    <a:pt x="64" y="4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92" y="0"/>
                    <a:pt x="92" y="0"/>
                    <a:pt x="92" y="0"/>
                  </a:cubicBezTo>
                  <a:lnTo>
                    <a:pt x="92" y="28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8" name="Freeform 369">
              <a:extLst>
                <a:ext uri="{FF2B5EF4-FFF2-40B4-BE49-F238E27FC236}">
                  <a16:creationId xmlns:a16="http://schemas.microsoft.com/office/drawing/2014/main" id="{83AEFE35-0942-4699-ADD5-1FF2EB83F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7088" y="5211763"/>
              <a:ext cx="76200" cy="90488"/>
            </a:xfrm>
            <a:custGeom>
              <a:avLst/>
              <a:gdLst>
                <a:gd name="T0" fmla="*/ 0 w 48"/>
                <a:gd name="T1" fmla="*/ 57 h 57"/>
                <a:gd name="T2" fmla="*/ 33 w 48"/>
                <a:gd name="T3" fmla="*/ 0 h 57"/>
                <a:gd name="T4" fmla="*/ 48 w 48"/>
                <a:gd name="T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57">
                  <a:moveTo>
                    <a:pt x="0" y="57"/>
                  </a:moveTo>
                  <a:lnTo>
                    <a:pt x="33" y="0"/>
                  </a:lnTo>
                  <a:lnTo>
                    <a:pt x="48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9" name="Freeform 370">
              <a:extLst>
                <a:ext uri="{FF2B5EF4-FFF2-40B4-BE49-F238E27FC236}">
                  <a16:creationId xmlns:a16="http://schemas.microsoft.com/office/drawing/2014/main" id="{33CDBE5D-A7CA-4BA6-9B57-5101140EC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8550" y="5211763"/>
              <a:ext cx="74613" cy="90488"/>
            </a:xfrm>
            <a:custGeom>
              <a:avLst/>
              <a:gdLst>
                <a:gd name="T0" fmla="*/ 0 w 47"/>
                <a:gd name="T1" fmla="*/ 0 h 57"/>
                <a:gd name="T2" fmla="*/ 14 w 47"/>
                <a:gd name="T3" fmla="*/ 0 h 57"/>
                <a:gd name="T4" fmla="*/ 47 w 47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57">
                  <a:moveTo>
                    <a:pt x="0" y="0"/>
                  </a:moveTo>
                  <a:lnTo>
                    <a:pt x="14" y="0"/>
                  </a:lnTo>
                  <a:lnTo>
                    <a:pt x="47" y="57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0" name="Freeform 371">
              <a:extLst>
                <a:ext uri="{FF2B5EF4-FFF2-40B4-BE49-F238E27FC236}">
                  <a16:creationId xmlns:a16="http://schemas.microsoft.com/office/drawing/2014/main" id="{4AC57021-72F1-4BFB-86B0-E34369649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3613" y="5181601"/>
              <a:ext cx="88900" cy="90488"/>
            </a:xfrm>
            <a:custGeom>
              <a:avLst/>
              <a:gdLst>
                <a:gd name="T0" fmla="*/ 16 w 24"/>
                <a:gd name="T1" fmla="*/ 13 h 24"/>
                <a:gd name="T2" fmla="*/ 19 w 24"/>
                <a:gd name="T3" fmla="*/ 7 h 24"/>
                <a:gd name="T4" fmla="*/ 12 w 24"/>
                <a:gd name="T5" fmla="*/ 0 h 24"/>
                <a:gd name="T6" fmla="*/ 5 w 24"/>
                <a:gd name="T7" fmla="*/ 7 h 24"/>
                <a:gd name="T8" fmla="*/ 8 w 24"/>
                <a:gd name="T9" fmla="*/ 13 h 24"/>
                <a:gd name="T10" fmla="*/ 0 w 24"/>
                <a:gd name="T11" fmla="*/ 24 h 24"/>
                <a:gd name="T12" fmla="*/ 24 w 24"/>
                <a:gd name="T13" fmla="*/ 24 h 24"/>
                <a:gd name="T14" fmla="*/ 16 w 24"/>
                <a:gd name="T15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4">
                  <a:moveTo>
                    <a:pt x="16" y="13"/>
                  </a:moveTo>
                  <a:cubicBezTo>
                    <a:pt x="18" y="11"/>
                    <a:pt x="19" y="9"/>
                    <a:pt x="19" y="7"/>
                  </a:cubicBezTo>
                  <a:cubicBezTo>
                    <a:pt x="19" y="3"/>
                    <a:pt x="16" y="0"/>
                    <a:pt x="12" y="0"/>
                  </a:cubicBezTo>
                  <a:cubicBezTo>
                    <a:pt x="8" y="0"/>
                    <a:pt x="5" y="3"/>
                    <a:pt x="5" y="7"/>
                  </a:cubicBezTo>
                  <a:cubicBezTo>
                    <a:pt x="5" y="9"/>
                    <a:pt x="6" y="11"/>
                    <a:pt x="8" y="13"/>
                  </a:cubicBezTo>
                  <a:cubicBezTo>
                    <a:pt x="3" y="14"/>
                    <a:pt x="0" y="17"/>
                    <a:pt x="0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17"/>
                    <a:pt x="21" y="14"/>
                    <a:pt x="16" y="13"/>
                  </a:cubicBez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7" name="AutoShape 2" descr="Resultado de imagen para construcciÃ³n de portal de datos abier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 dirty="0"/>
          </a:p>
        </p:txBody>
      </p:sp>
      <p:sp>
        <p:nvSpPr>
          <p:cNvPr id="163" name="TextBox 132">
            <a:extLst>
              <a:ext uri="{FF2B5EF4-FFF2-40B4-BE49-F238E27FC236}">
                <a16:creationId xmlns:a16="http://schemas.microsoft.com/office/drawing/2014/main" id="{2EB2C6A5-F4E5-442D-B6CF-FD321B1C1E6F}"/>
              </a:ext>
            </a:extLst>
          </p:cNvPr>
          <p:cNvSpPr txBox="1"/>
          <p:nvPr/>
        </p:nvSpPr>
        <p:spPr>
          <a:xfrm>
            <a:off x="9740823" y="2206752"/>
            <a:ext cx="96504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DIRECTOS</a:t>
            </a:r>
            <a:endParaRPr lang="en-IN" sz="1600" b="1" dirty="0">
              <a:solidFill>
                <a:schemeClr val="bg1"/>
              </a:solidFill>
            </a:endParaRPr>
          </a:p>
        </p:txBody>
      </p:sp>
      <p:cxnSp>
        <p:nvCxnSpPr>
          <p:cNvPr id="165" name="Straight Connector 305">
            <a:extLst>
              <a:ext uri="{FF2B5EF4-FFF2-40B4-BE49-F238E27FC236}">
                <a16:creationId xmlns:a16="http://schemas.microsoft.com/office/drawing/2014/main" id="{3D895BCF-7147-4BC3-B42A-C69659CF1F27}"/>
              </a:ext>
            </a:extLst>
          </p:cNvPr>
          <p:cNvCxnSpPr>
            <a:cxnSpLocks/>
          </p:cNvCxnSpPr>
          <p:nvPr/>
        </p:nvCxnSpPr>
        <p:spPr>
          <a:xfrm flipH="1" flipV="1">
            <a:off x="8902724" y="692696"/>
            <a:ext cx="38218" cy="5903517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itle 1">
            <a:extLst>
              <a:ext uri="{FF2B5EF4-FFF2-40B4-BE49-F238E27FC236}">
                <a16:creationId xmlns:a16="http://schemas.microsoft.com/office/drawing/2014/main" id="{555DC0C3-BCDA-48C0-A49A-2FF6F4CBFF48}"/>
              </a:ext>
            </a:extLst>
          </p:cNvPr>
          <p:cNvSpPr txBox="1">
            <a:spLocks/>
          </p:cNvSpPr>
          <p:nvPr/>
        </p:nvSpPr>
        <p:spPr>
          <a:xfrm>
            <a:off x="9143608" y="784989"/>
            <a:ext cx="2998068" cy="52266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GT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Indicadores </a:t>
            </a:r>
          </a:p>
        </p:txBody>
      </p:sp>
      <p:sp>
        <p:nvSpPr>
          <p:cNvPr id="35" name="34 CuadroTexto"/>
          <p:cNvSpPr txBox="1"/>
          <p:nvPr/>
        </p:nvSpPr>
        <p:spPr>
          <a:xfrm>
            <a:off x="9380609" y="3789040"/>
            <a:ext cx="2258045" cy="1055608"/>
          </a:xfrm>
          <a:prstGeom prst="round2DiagRect">
            <a:avLst/>
          </a:prstGeom>
          <a:noFill/>
          <a:ln w="28575">
            <a:solidFill>
              <a:schemeClr val="tx2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GT" sz="1400" b="1" dirty="0">
                <a:latin typeface="Arial" panose="020B0604020202020204" pitchFamily="34" charset="0"/>
                <a:cs typeface="Arial" panose="020B0604020202020204" pitchFamily="34" charset="0"/>
              </a:rPr>
              <a:t>Presupuesto proyectado 2019 </a:t>
            </a:r>
            <a:endParaRPr lang="es-G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GT" sz="1400" dirty="0">
                <a:latin typeface="Arial" panose="020B0604020202020204" pitchFamily="34" charset="0"/>
                <a:cs typeface="Arial" panose="020B0604020202020204" pitchFamily="34" charset="0"/>
              </a:rPr>
              <a:t>Q 27.4 millones</a:t>
            </a:r>
          </a:p>
          <a:p>
            <a:r>
              <a:rPr lang="es-G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G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2" name="8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8287957"/>
              </p:ext>
            </p:extLst>
          </p:nvPr>
        </p:nvGraphicFramePr>
        <p:xfrm>
          <a:off x="621804" y="1116170"/>
          <a:ext cx="8136904" cy="5480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33 CuadroTexto"/>
          <p:cNvSpPr txBox="1"/>
          <p:nvPr/>
        </p:nvSpPr>
        <p:spPr>
          <a:xfrm>
            <a:off x="9380983" y="1556792"/>
            <a:ext cx="2258045" cy="817245"/>
          </a:xfrm>
          <a:prstGeom prst="round2DiagRect">
            <a:avLst/>
          </a:prstGeom>
          <a:noFill/>
          <a:ln w="28575">
            <a:solidFill>
              <a:schemeClr val="tx2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GT" sz="1400" b="1" dirty="0">
                <a:latin typeface="Arial" panose="020B0604020202020204" pitchFamily="34" charset="0"/>
                <a:cs typeface="Arial" panose="020B0604020202020204" pitchFamily="34" charset="0"/>
              </a:rPr>
              <a:t>Presupuesto promedio </a:t>
            </a:r>
            <a:r>
              <a:rPr lang="es-GT" sz="1400" dirty="0">
                <a:latin typeface="Arial" panose="020B0604020202020204" pitchFamily="34" charset="0"/>
                <a:cs typeface="Arial" panose="020B0604020202020204" pitchFamily="34" charset="0"/>
              </a:rPr>
              <a:t>(2016-2018): </a:t>
            </a:r>
          </a:p>
          <a:p>
            <a:r>
              <a:rPr lang="es-GT" sz="1400" dirty="0">
                <a:latin typeface="Arial" panose="020B0604020202020204" pitchFamily="34" charset="0"/>
                <a:cs typeface="Arial" panose="020B0604020202020204" pitchFamily="34" charset="0"/>
              </a:rPr>
              <a:t>Q. 29.1 millones</a:t>
            </a:r>
          </a:p>
        </p:txBody>
      </p:sp>
      <p:sp>
        <p:nvSpPr>
          <p:cNvPr id="36" name="35 CuadroTexto"/>
          <p:cNvSpPr txBox="1"/>
          <p:nvPr/>
        </p:nvSpPr>
        <p:spPr>
          <a:xfrm>
            <a:off x="9406780" y="2701888"/>
            <a:ext cx="2258045" cy="817245"/>
          </a:xfrm>
          <a:prstGeom prst="round2DiagRect">
            <a:avLst/>
          </a:prstGeom>
          <a:noFill/>
          <a:ln w="28575">
            <a:solidFill>
              <a:schemeClr val="tx2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GT" sz="1400" b="1" dirty="0">
                <a:latin typeface="Arial" panose="020B0604020202020204" pitchFamily="34" charset="0"/>
                <a:cs typeface="Arial" panose="020B0604020202020204" pitchFamily="34" charset="0"/>
              </a:rPr>
              <a:t>Ejecución Promedio </a:t>
            </a:r>
            <a:r>
              <a:rPr lang="es-GT" sz="1400" dirty="0">
                <a:latin typeface="Arial" panose="020B0604020202020204" pitchFamily="34" charset="0"/>
                <a:cs typeface="Arial" panose="020B0604020202020204" pitchFamily="34" charset="0"/>
              </a:rPr>
              <a:t>(2016-2018): 57.82% </a:t>
            </a:r>
          </a:p>
          <a:p>
            <a:r>
              <a:rPr lang="es-GT" sz="1400" dirty="0">
                <a:latin typeface="Arial" panose="020B0604020202020204" pitchFamily="34" charset="0"/>
                <a:cs typeface="Arial" panose="020B0604020202020204" pitchFamily="34" charset="0"/>
              </a:rPr>
              <a:t>Q. 21.4 millones</a:t>
            </a:r>
          </a:p>
        </p:txBody>
      </p:sp>
      <p:pic>
        <p:nvPicPr>
          <p:cNvPr id="31" name="30 Imagen" descr="Resultado de imagen para ministerio de agricultura ganaderÃ­a y alimentaciÃ³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80" y="188640"/>
            <a:ext cx="1434326" cy="936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1760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28541" y="170032"/>
            <a:ext cx="2501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 Light" panose="020F0302020204030204" pitchFamily="34" charset="0"/>
              </a:rPr>
              <a:t>Simple Project Manager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5DC0C3-BCDA-48C0-A49A-2FF6F4CBF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9606" y="386056"/>
            <a:ext cx="5955364" cy="522664"/>
          </a:xfrm>
        </p:spPr>
        <p:txBody>
          <a:bodyPr/>
          <a:lstStyle/>
          <a:p>
            <a:pPr algn="ctr"/>
            <a:r>
              <a:rPr lang="es-GT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II. Personas beneficiadas</a:t>
            </a:r>
            <a:br>
              <a:rPr lang="es-GT" sz="2000" dirty="0">
                <a:solidFill>
                  <a:srgbClr val="1F497D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s-GT" sz="2000" dirty="0">
                <a:solidFill>
                  <a:srgbClr val="1F497D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Catálogo de bienes y servicios institucionales</a:t>
            </a:r>
            <a:endParaRPr lang="en-US" sz="2000" dirty="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A4A16D0-5A9C-4B45-A8BB-59850E859C99}"/>
              </a:ext>
            </a:extLst>
          </p:cNvPr>
          <p:cNvGrpSpPr/>
          <p:nvPr/>
        </p:nvGrpSpPr>
        <p:grpSpPr>
          <a:xfrm>
            <a:off x="3590267" y="3976995"/>
            <a:ext cx="228976" cy="228977"/>
            <a:chOff x="3398838" y="3616326"/>
            <a:chExt cx="346075" cy="346076"/>
          </a:xfrm>
        </p:grpSpPr>
        <p:sp>
          <p:nvSpPr>
            <p:cNvPr id="73" name="Rectangle 94">
              <a:extLst>
                <a:ext uri="{FF2B5EF4-FFF2-40B4-BE49-F238E27FC236}">
                  <a16:creationId xmlns:a16="http://schemas.microsoft.com/office/drawing/2014/main" id="{5E7F0A8F-8544-44A6-BCF8-0A11E6955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9163" y="3616326"/>
              <a:ext cx="90488" cy="34607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5" name="Rectangle 95">
              <a:extLst>
                <a:ext uri="{FF2B5EF4-FFF2-40B4-BE49-F238E27FC236}">
                  <a16:creationId xmlns:a16="http://schemas.microsoft.com/office/drawing/2014/main" id="{0A038215-BE4E-4123-8DCB-8AA85592A9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9651" y="3736976"/>
              <a:ext cx="90488" cy="2254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6" name="Line 96">
              <a:extLst>
                <a:ext uri="{FF2B5EF4-FFF2-40B4-BE49-F238E27FC236}">
                  <a16:creationId xmlns:a16="http://schemas.microsoft.com/office/drawing/2014/main" id="{AFF25812-199C-45A3-BA3A-F2CB1E0A60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9813" y="3933826"/>
              <a:ext cx="3016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7" name="Line 97">
              <a:extLst>
                <a:ext uri="{FF2B5EF4-FFF2-40B4-BE49-F238E27FC236}">
                  <a16:creationId xmlns:a16="http://schemas.microsoft.com/office/drawing/2014/main" id="{B2A1C214-1C4A-4BE4-8B9E-2971BED013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3613" y="3646489"/>
              <a:ext cx="0" cy="19685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8" name="Rectangle 98">
              <a:extLst>
                <a:ext uri="{FF2B5EF4-FFF2-40B4-BE49-F238E27FC236}">
                  <a16:creationId xmlns:a16="http://schemas.microsoft.com/office/drawing/2014/main" id="{B8529BB1-A46D-47EB-A314-F20A5521E2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9326" y="3873501"/>
              <a:ext cx="30163" cy="603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" name="Line 99">
              <a:extLst>
                <a:ext uri="{FF2B5EF4-FFF2-40B4-BE49-F238E27FC236}">
                  <a16:creationId xmlns:a16="http://schemas.microsoft.com/office/drawing/2014/main" id="{1DB15AB5-7252-484C-90F8-A6B513FB9E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4101" y="3767139"/>
              <a:ext cx="0" cy="136525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" name="Line 100">
              <a:extLst>
                <a:ext uri="{FF2B5EF4-FFF2-40B4-BE49-F238E27FC236}">
                  <a16:creationId xmlns:a16="http://schemas.microsoft.com/office/drawing/2014/main" id="{A7D03B7C-A6B5-4A62-AD5E-625D076C6A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9001" y="3706814"/>
              <a:ext cx="0" cy="211138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3" name="Rectangle 101">
              <a:extLst>
                <a:ext uri="{FF2B5EF4-FFF2-40B4-BE49-F238E27FC236}">
                  <a16:creationId xmlns:a16="http://schemas.microsoft.com/office/drawing/2014/main" id="{0839DEE7-A9F5-4A8E-B729-222359398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8838" y="3662364"/>
              <a:ext cx="60325" cy="300038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4" name="Freeform 102">
              <a:extLst>
                <a:ext uri="{FF2B5EF4-FFF2-40B4-BE49-F238E27FC236}">
                  <a16:creationId xmlns:a16="http://schemas.microsoft.com/office/drawing/2014/main" id="{CF97EB3E-8D3C-41B9-81B9-4A8166975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263" y="3662364"/>
              <a:ext cx="120650" cy="300038"/>
            </a:xfrm>
            <a:custGeom>
              <a:avLst/>
              <a:gdLst>
                <a:gd name="T0" fmla="*/ 76 w 76"/>
                <a:gd name="T1" fmla="*/ 182 h 189"/>
                <a:gd name="T2" fmla="*/ 47 w 76"/>
                <a:gd name="T3" fmla="*/ 189 h 189"/>
                <a:gd name="T4" fmla="*/ 0 w 76"/>
                <a:gd name="T5" fmla="*/ 7 h 189"/>
                <a:gd name="T6" fmla="*/ 29 w 76"/>
                <a:gd name="T7" fmla="*/ 0 h 189"/>
                <a:gd name="T8" fmla="*/ 76 w 76"/>
                <a:gd name="T9" fmla="*/ 18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89">
                  <a:moveTo>
                    <a:pt x="76" y="182"/>
                  </a:moveTo>
                  <a:lnTo>
                    <a:pt x="47" y="189"/>
                  </a:lnTo>
                  <a:lnTo>
                    <a:pt x="0" y="7"/>
                  </a:lnTo>
                  <a:lnTo>
                    <a:pt x="29" y="0"/>
                  </a:lnTo>
                  <a:lnTo>
                    <a:pt x="76" y="182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B85DED6-B069-4A37-B375-10AF5FA9F06F}"/>
              </a:ext>
            </a:extLst>
          </p:cNvPr>
          <p:cNvGrpSpPr/>
          <p:nvPr/>
        </p:nvGrpSpPr>
        <p:grpSpPr>
          <a:xfrm>
            <a:off x="11520109" y="1036343"/>
            <a:ext cx="228976" cy="228976"/>
            <a:chOff x="8447088" y="5060951"/>
            <a:chExt cx="346075" cy="346075"/>
          </a:xfrm>
        </p:grpSpPr>
        <p:sp>
          <p:nvSpPr>
            <p:cNvPr id="104" name="Freeform 365">
              <a:extLst>
                <a:ext uri="{FF2B5EF4-FFF2-40B4-BE49-F238E27FC236}">
                  <a16:creationId xmlns:a16="http://schemas.microsoft.com/office/drawing/2014/main" id="{493FE6A8-C2BF-4EF9-AD83-D92FD6682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3288" y="5121276"/>
              <a:ext cx="195263" cy="150813"/>
            </a:xfrm>
            <a:custGeom>
              <a:avLst/>
              <a:gdLst>
                <a:gd name="T0" fmla="*/ 123 w 123"/>
                <a:gd name="T1" fmla="*/ 95 h 95"/>
                <a:gd name="T2" fmla="*/ 123 w 123"/>
                <a:gd name="T3" fmla="*/ 19 h 95"/>
                <a:gd name="T4" fmla="*/ 52 w 123"/>
                <a:gd name="T5" fmla="*/ 19 h 95"/>
                <a:gd name="T6" fmla="*/ 42 w 123"/>
                <a:gd name="T7" fmla="*/ 0 h 95"/>
                <a:gd name="T8" fmla="*/ 0 w 123"/>
                <a:gd name="T9" fmla="*/ 0 h 95"/>
                <a:gd name="T10" fmla="*/ 0 w 123"/>
                <a:gd name="T1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" h="95">
                  <a:moveTo>
                    <a:pt x="123" y="95"/>
                  </a:moveTo>
                  <a:lnTo>
                    <a:pt x="123" y="19"/>
                  </a:lnTo>
                  <a:lnTo>
                    <a:pt x="52" y="19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95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5" name="Freeform 366">
              <a:extLst>
                <a:ext uri="{FF2B5EF4-FFF2-40B4-BE49-F238E27FC236}">
                  <a16:creationId xmlns:a16="http://schemas.microsoft.com/office/drawing/2014/main" id="{A02FA930-89AC-4CB8-B9ED-D53FF5249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7575" y="5091113"/>
              <a:ext cx="165100" cy="30163"/>
            </a:xfrm>
            <a:custGeom>
              <a:avLst/>
              <a:gdLst>
                <a:gd name="T0" fmla="*/ 104 w 104"/>
                <a:gd name="T1" fmla="*/ 19 h 19"/>
                <a:gd name="T2" fmla="*/ 52 w 104"/>
                <a:gd name="T3" fmla="*/ 19 h 19"/>
                <a:gd name="T4" fmla="*/ 43 w 104"/>
                <a:gd name="T5" fmla="*/ 0 h 19"/>
                <a:gd name="T6" fmla="*/ 0 w 104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9">
                  <a:moveTo>
                    <a:pt x="104" y="19"/>
                  </a:moveTo>
                  <a:lnTo>
                    <a:pt x="52" y="19"/>
                  </a:lnTo>
                  <a:lnTo>
                    <a:pt x="43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6" name="Freeform 367">
              <a:extLst>
                <a:ext uri="{FF2B5EF4-FFF2-40B4-BE49-F238E27FC236}">
                  <a16:creationId xmlns:a16="http://schemas.microsoft.com/office/drawing/2014/main" id="{55CC26BA-27C9-44E7-AE5D-31FBC7E4B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3450" y="5060951"/>
              <a:ext cx="134938" cy="30163"/>
            </a:xfrm>
            <a:custGeom>
              <a:avLst/>
              <a:gdLst>
                <a:gd name="T0" fmla="*/ 85 w 85"/>
                <a:gd name="T1" fmla="*/ 19 h 19"/>
                <a:gd name="T2" fmla="*/ 52 w 85"/>
                <a:gd name="T3" fmla="*/ 19 h 19"/>
                <a:gd name="T4" fmla="*/ 42 w 85"/>
                <a:gd name="T5" fmla="*/ 0 h 19"/>
                <a:gd name="T6" fmla="*/ 0 w 85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19">
                  <a:moveTo>
                    <a:pt x="85" y="19"/>
                  </a:moveTo>
                  <a:lnTo>
                    <a:pt x="52" y="19"/>
                  </a:lnTo>
                  <a:lnTo>
                    <a:pt x="42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7" name="Freeform 368">
              <a:extLst>
                <a:ext uri="{FF2B5EF4-FFF2-40B4-BE49-F238E27FC236}">
                  <a16:creationId xmlns:a16="http://schemas.microsoft.com/office/drawing/2014/main" id="{E1F523BB-7165-42B8-805A-0D5ED8161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7088" y="5302251"/>
              <a:ext cx="346075" cy="104775"/>
            </a:xfrm>
            <a:custGeom>
              <a:avLst/>
              <a:gdLst>
                <a:gd name="T0" fmla="*/ 92 w 92"/>
                <a:gd name="T1" fmla="*/ 28 h 28"/>
                <a:gd name="T2" fmla="*/ 0 w 92"/>
                <a:gd name="T3" fmla="*/ 28 h 28"/>
                <a:gd name="T4" fmla="*/ 0 w 92"/>
                <a:gd name="T5" fmla="*/ 0 h 28"/>
                <a:gd name="T6" fmla="*/ 30 w 92"/>
                <a:gd name="T7" fmla="*/ 0 h 28"/>
                <a:gd name="T8" fmla="*/ 30 w 92"/>
                <a:gd name="T9" fmla="*/ 4 h 28"/>
                <a:gd name="T10" fmla="*/ 38 w 92"/>
                <a:gd name="T11" fmla="*/ 12 h 28"/>
                <a:gd name="T12" fmla="*/ 56 w 92"/>
                <a:gd name="T13" fmla="*/ 12 h 28"/>
                <a:gd name="T14" fmla="*/ 64 w 92"/>
                <a:gd name="T15" fmla="*/ 4 h 28"/>
                <a:gd name="T16" fmla="*/ 64 w 92"/>
                <a:gd name="T17" fmla="*/ 0 h 28"/>
                <a:gd name="T18" fmla="*/ 92 w 92"/>
                <a:gd name="T19" fmla="*/ 0 h 28"/>
                <a:gd name="T20" fmla="*/ 92 w 92"/>
                <a:gd name="T2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28">
                  <a:moveTo>
                    <a:pt x="92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8"/>
                    <a:pt x="34" y="12"/>
                    <a:pt x="38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60" y="12"/>
                    <a:pt x="64" y="8"/>
                    <a:pt x="64" y="4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92" y="0"/>
                    <a:pt x="92" y="0"/>
                    <a:pt x="92" y="0"/>
                  </a:cubicBezTo>
                  <a:lnTo>
                    <a:pt x="92" y="28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8" name="Freeform 369">
              <a:extLst>
                <a:ext uri="{FF2B5EF4-FFF2-40B4-BE49-F238E27FC236}">
                  <a16:creationId xmlns:a16="http://schemas.microsoft.com/office/drawing/2014/main" id="{83AEFE35-0942-4699-ADD5-1FF2EB83F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7088" y="5211763"/>
              <a:ext cx="76200" cy="90488"/>
            </a:xfrm>
            <a:custGeom>
              <a:avLst/>
              <a:gdLst>
                <a:gd name="T0" fmla="*/ 0 w 48"/>
                <a:gd name="T1" fmla="*/ 57 h 57"/>
                <a:gd name="T2" fmla="*/ 33 w 48"/>
                <a:gd name="T3" fmla="*/ 0 h 57"/>
                <a:gd name="T4" fmla="*/ 48 w 48"/>
                <a:gd name="T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57">
                  <a:moveTo>
                    <a:pt x="0" y="57"/>
                  </a:moveTo>
                  <a:lnTo>
                    <a:pt x="33" y="0"/>
                  </a:lnTo>
                  <a:lnTo>
                    <a:pt x="48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9" name="Freeform 370">
              <a:extLst>
                <a:ext uri="{FF2B5EF4-FFF2-40B4-BE49-F238E27FC236}">
                  <a16:creationId xmlns:a16="http://schemas.microsoft.com/office/drawing/2014/main" id="{33CDBE5D-A7CA-4BA6-9B57-5101140EC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8550" y="5211763"/>
              <a:ext cx="74613" cy="90488"/>
            </a:xfrm>
            <a:custGeom>
              <a:avLst/>
              <a:gdLst>
                <a:gd name="T0" fmla="*/ 0 w 47"/>
                <a:gd name="T1" fmla="*/ 0 h 57"/>
                <a:gd name="T2" fmla="*/ 14 w 47"/>
                <a:gd name="T3" fmla="*/ 0 h 57"/>
                <a:gd name="T4" fmla="*/ 47 w 47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57">
                  <a:moveTo>
                    <a:pt x="0" y="0"/>
                  </a:moveTo>
                  <a:lnTo>
                    <a:pt x="14" y="0"/>
                  </a:lnTo>
                  <a:lnTo>
                    <a:pt x="47" y="57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0" name="Freeform 371">
              <a:extLst>
                <a:ext uri="{FF2B5EF4-FFF2-40B4-BE49-F238E27FC236}">
                  <a16:creationId xmlns:a16="http://schemas.microsoft.com/office/drawing/2014/main" id="{4AC57021-72F1-4BFB-86B0-E34369649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3613" y="5181601"/>
              <a:ext cx="88900" cy="90488"/>
            </a:xfrm>
            <a:custGeom>
              <a:avLst/>
              <a:gdLst>
                <a:gd name="T0" fmla="*/ 16 w 24"/>
                <a:gd name="T1" fmla="*/ 13 h 24"/>
                <a:gd name="T2" fmla="*/ 19 w 24"/>
                <a:gd name="T3" fmla="*/ 7 h 24"/>
                <a:gd name="T4" fmla="*/ 12 w 24"/>
                <a:gd name="T5" fmla="*/ 0 h 24"/>
                <a:gd name="T6" fmla="*/ 5 w 24"/>
                <a:gd name="T7" fmla="*/ 7 h 24"/>
                <a:gd name="T8" fmla="*/ 8 w 24"/>
                <a:gd name="T9" fmla="*/ 13 h 24"/>
                <a:gd name="T10" fmla="*/ 0 w 24"/>
                <a:gd name="T11" fmla="*/ 24 h 24"/>
                <a:gd name="T12" fmla="*/ 24 w 24"/>
                <a:gd name="T13" fmla="*/ 24 h 24"/>
                <a:gd name="T14" fmla="*/ 16 w 24"/>
                <a:gd name="T15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4">
                  <a:moveTo>
                    <a:pt x="16" y="13"/>
                  </a:moveTo>
                  <a:cubicBezTo>
                    <a:pt x="18" y="11"/>
                    <a:pt x="19" y="9"/>
                    <a:pt x="19" y="7"/>
                  </a:cubicBezTo>
                  <a:cubicBezTo>
                    <a:pt x="19" y="3"/>
                    <a:pt x="16" y="0"/>
                    <a:pt x="12" y="0"/>
                  </a:cubicBezTo>
                  <a:cubicBezTo>
                    <a:pt x="8" y="0"/>
                    <a:pt x="5" y="3"/>
                    <a:pt x="5" y="7"/>
                  </a:cubicBezTo>
                  <a:cubicBezTo>
                    <a:pt x="5" y="9"/>
                    <a:pt x="6" y="11"/>
                    <a:pt x="8" y="13"/>
                  </a:cubicBezTo>
                  <a:cubicBezTo>
                    <a:pt x="3" y="14"/>
                    <a:pt x="0" y="17"/>
                    <a:pt x="0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17"/>
                    <a:pt x="21" y="14"/>
                    <a:pt x="16" y="13"/>
                  </a:cubicBez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7" name="AutoShape 2" descr="Resultado de imagen para construcciÃ³n de portal de datos abier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 dirty="0"/>
          </a:p>
        </p:txBody>
      </p:sp>
      <p:sp>
        <p:nvSpPr>
          <p:cNvPr id="163" name="TextBox 132">
            <a:extLst>
              <a:ext uri="{FF2B5EF4-FFF2-40B4-BE49-F238E27FC236}">
                <a16:creationId xmlns:a16="http://schemas.microsoft.com/office/drawing/2014/main" id="{2EB2C6A5-F4E5-442D-B6CF-FD321B1C1E6F}"/>
              </a:ext>
            </a:extLst>
          </p:cNvPr>
          <p:cNvSpPr txBox="1"/>
          <p:nvPr/>
        </p:nvSpPr>
        <p:spPr>
          <a:xfrm>
            <a:off x="9740823" y="2206752"/>
            <a:ext cx="96504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DIRECTOS</a:t>
            </a:r>
            <a:endParaRPr lang="en-IN" sz="1600" b="1" dirty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188455" y="1065264"/>
            <a:ext cx="7578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Agricultores </a:t>
            </a:r>
            <a:r>
              <a:rPr lang="pt-BR" sz="2000" b="1" dirty="0" err="1"/>
              <a:t>con</a:t>
            </a:r>
            <a:r>
              <a:rPr lang="pt-BR" sz="2000" b="1" dirty="0"/>
              <a:t> áreas incorporadas a sistemas de </a:t>
            </a:r>
            <a:r>
              <a:rPr lang="pt-BR" sz="2000" b="1" dirty="0" err="1"/>
              <a:t>riego</a:t>
            </a:r>
            <a:r>
              <a:rPr lang="pt-BR" sz="2000" b="1" dirty="0"/>
              <a:t> o mini </a:t>
            </a:r>
            <a:r>
              <a:rPr lang="pt-BR" sz="2000" b="1" dirty="0" err="1"/>
              <a:t>riego</a:t>
            </a:r>
            <a:r>
              <a:rPr lang="es-ES" sz="2000" b="1" dirty="0"/>
              <a:t>.</a:t>
            </a:r>
          </a:p>
        </p:txBody>
      </p:sp>
      <p:graphicFrame>
        <p:nvGraphicFramePr>
          <p:cNvPr id="32" name="8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1720416"/>
              </p:ext>
            </p:extLst>
          </p:nvPr>
        </p:nvGraphicFramePr>
        <p:xfrm>
          <a:off x="1053852" y="1700808"/>
          <a:ext cx="10081119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7" name="26 Imagen" descr="Resultado de imagen para ministerio de agricultura ganaderÃ­a y alimentaciÃ³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80" y="188640"/>
            <a:ext cx="1434326" cy="936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0346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28541" y="170032"/>
            <a:ext cx="2501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 Light" panose="020F0302020204030204" pitchFamily="34" charset="0"/>
              </a:rPr>
              <a:t>Simple Project Manager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5DC0C3-BCDA-48C0-A49A-2FF6F4CBF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9606" y="386056"/>
            <a:ext cx="5955364" cy="522664"/>
          </a:xfrm>
        </p:spPr>
        <p:txBody>
          <a:bodyPr/>
          <a:lstStyle/>
          <a:p>
            <a:pPr algn="ctr"/>
            <a:r>
              <a:rPr lang="es-GT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II. </a:t>
            </a:r>
            <a:r>
              <a:rPr lang="es-GT" sz="2000" dirty="0">
                <a:solidFill>
                  <a:srgbClr val="1F497D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Presupuesto ejecutado </a:t>
            </a:r>
            <a:br>
              <a:rPr lang="es-GT" sz="2000" dirty="0">
                <a:solidFill>
                  <a:srgbClr val="1F497D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s-GT" sz="2000" dirty="0">
                <a:solidFill>
                  <a:srgbClr val="1F497D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Catálogo de bienes y servicios institucionales</a:t>
            </a:r>
            <a:endParaRPr lang="en-US" sz="2000" dirty="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A4A16D0-5A9C-4B45-A8BB-59850E859C99}"/>
              </a:ext>
            </a:extLst>
          </p:cNvPr>
          <p:cNvGrpSpPr/>
          <p:nvPr/>
        </p:nvGrpSpPr>
        <p:grpSpPr>
          <a:xfrm>
            <a:off x="3590267" y="3976995"/>
            <a:ext cx="228976" cy="228977"/>
            <a:chOff x="3398838" y="3616326"/>
            <a:chExt cx="346075" cy="346076"/>
          </a:xfrm>
        </p:grpSpPr>
        <p:sp>
          <p:nvSpPr>
            <p:cNvPr id="73" name="Rectangle 94">
              <a:extLst>
                <a:ext uri="{FF2B5EF4-FFF2-40B4-BE49-F238E27FC236}">
                  <a16:creationId xmlns:a16="http://schemas.microsoft.com/office/drawing/2014/main" id="{5E7F0A8F-8544-44A6-BCF8-0A11E6955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9163" y="3616326"/>
              <a:ext cx="90488" cy="34607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5" name="Rectangle 95">
              <a:extLst>
                <a:ext uri="{FF2B5EF4-FFF2-40B4-BE49-F238E27FC236}">
                  <a16:creationId xmlns:a16="http://schemas.microsoft.com/office/drawing/2014/main" id="{0A038215-BE4E-4123-8DCB-8AA85592A9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9651" y="3736976"/>
              <a:ext cx="90488" cy="2254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6" name="Line 96">
              <a:extLst>
                <a:ext uri="{FF2B5EF4-FFF2-40B4-BE49-F238E27FC236}">
                  <a16:creationId xmlns:a16="http://schemas.microsoft.com/office/drawing/2014/main" id="{AFF25812-199C-45A3-BA3A-F2CB1E0A60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9813" y="3933826"/>
              <a:ext cx="3016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7" name="Line 97">
              <a:extLst>
                <a:ext uri="{FF2B5EF4-FFF2-40B4-BE49-F238E27FC236}">
                  <a16:creationId xmlns:a16="http://schemas.microsoft.com/office/drawing/2014/main" id="{B2A1C214-1C4A-4BE4-8B9E-2971BED013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3613" y="3646489"/>
              <a:ext cx="0" cy="19685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8" name="Rectangle 98">
              <a:extLst>
                <a:ext uri="{FF2B5EF4-FFF2-40B4-BE49-F238E27FC236}">
                  <a16:creationId xmlns:a16="http://schemas.microsoft.com/office/drawing/2014/main" id="{B8529BB1-A46D-47EB-A314-F20A5521E2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9326" y="3873501"/>
              <a:ext cx="30163" cy="603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" name="Line 99">
              <a:extLst>
                <a:ext uri="{FF2B5EF4-FFF2-40B4-BE49-F238E27FC236}">
                  <a16:creationId xmlns:a16="http://schemas.microsoft.com/office/drawing/2014/main" id="{1DB15AB5-7252-484C-90F8-A6B513FB9E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4101" y="3767139"/>
              <a:ext cx="0" cy="136525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" name="Line 100">
              <a:extLst>
                <a:ext uri="{FF2B5EF4-FFF2-40B4-BE49-F238E27FC236}">
                  <a16:creationId xmlns:a16="http://schemas.microsoft.com/office/drawing/2014/main" id="{A7D03B7C-A6B5-4A62-AD5E-625D076C6A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9001" y="3706814"/>
              <a:ext cx="0" cy="211138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3" name="Rectangle 101">
              <a:extLst>
                <a:ext uri="{FF2B5EF4-FFF2-40B4-BE49-F238E27FC236}">
                  <a16:creationId xmlns:a16="http://schemas.microsoft.com/office/drawing/2014/main" id="{0839DEE7-A9F5-4A8E-B729-222359398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8838" y="3662364"/>
              <a:ext cx="60325" cy="300038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4" name="Freeform 102">
              <a:extLst>
                <a:ext uri="{FF2B5EF4-FFF2-40B4-BE49-F238E27FC236}">
                  <a16:creationId xmlns:a16="http://schemas.microsoft.com/office/drawing/2014/main" id="{CF97EB3E-8D3C-41B9-81B9-4A8166975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263" y="3662364"/>
              <a:ext cx="120650" cy="300038"/>
            </a:xfrm>
            <a:custGeom>
              <a:avLst/>
              <a:gdLst>
                <a:gd name="T0" fmla="*/ 76 w 76"/>
                <a:gd name="T1" fmla="*/ 182 h 189"/>
                <a:gd name="T2" fmla="*/ 47 w 76"/>
                <a:gd name="T3" fmla="*/ 189 h 189"/>
                <a:gd name="T4" fmla="*/ 0 w 76"/>
                <a:gd name="T5" fmla="*/ 7 h 189"/>
                <a:gd name="T6" fmla="*/ 29 w 76"/>
                <a:gd name="T7" fmla="*/ 0 h 189"/>
                <a:gd name="T8" fmla="*/ 76 w 76"/>
                <a:gd name="T9" fmla="*/ 18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89">
                  <a:moveTo>
                    <a:pt x="76" y="182"/>
                  </a:moveTo>
                  <a:lnTo>
                    <a:pt x="47" y="189"/>
                  </a:lnTo>
                  <a:lnTo>
                    <a:pt x="0" y="7"/>
                  </a:lnTo>
                  <a:lnTo>
                    <a:pt x="29" y="0"/>
                  </a:lnTo>
                  <a:lnTo>
                    <a:pt x="76" y="182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B85DED6-B069-4A37-B375-10AF5FA9F06F}"/>
              </a:ext>
            </a:extLst>
          </p:cNvPr>
          <p:cNvGrpSpPr/>
          <p:nvPr/>
        </p:nvGrpSpPr>
        <p:grpSpPr>
          <a:xfrm>
            <a:off x="11520109" y="1036343"/>
            <a:ext cx="228976" cy="228976"/>
            <a:chOff x="8447088" y="5060951"/>
            <a:chExt cx="346075" cy="346075"/>
          </a:xfrm>
        </p:grpSpPr>
        <p:sp>
          <p:nvSpPr>
            <p:cNvPr id="104" name="Freeform 365">
              <a:extLst>
                <a:ext uri="{FF2B5EF4-FFF2-40B4-BE49-F238E27FC236}">
                  <a16:creationId xmlns:a16="http://schemas.microsoft.com/office/drawing/2014/main" id="{493FE6A8-C2BF-4EF9-AD83-D92FD6682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3288" y="5121276"/>
              <a:ext cx="195263" cy="150813"/>
            </a:xfrm>
            <a:custGeom>
              <a:avLst/>
              <a:gdLst>
                <a:gd name="T0" fmla="*/ 123 w 123"/>
                <a:gd name="T1" fmla="*/ 95 h 95"/>
                <a:gd name="T2" fmla="*/ 123 w 123"/>
                <a:gd name="T3" fmla="*/ 19 h 95"/>
                <a:gd name="T4" fmla="*/ 52 w 123"/>
                <a:gd name="T5" fmla="*/ 19 h 95"/>
                <a:gd name="T6" fmla="*/ 42 w 123"/>
                <a:gd name="T7" fmla="*/ 0 h 95"/>
                <a:gd name="T8" fmla="*/ 0 w 123"/>
                <a:gd name="T9" fmla="*/ 0 h 95"/>
                <a:gd name="T10" fmla="*/ 0 w 123"/>
                <a:gd name="T1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" h="95">
                  <a:moveTo>
                    <a:pt x="123" y="95"/>
                  </a:moveTo>
                  <a:lnTo>
                    <a:pt x="123" y="19"/>
                  </a:lnTo>
                  <a:lnTo>
                    <a:pt x="52" y="19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95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5" name="Freeform 366">
              <a:extLst>
                <a:ext uri="{FF2B5EF4-FFF2-40B4-BE49-F238E27FC236}">
                  <a16:creationId xmlns:a16="http://schemas.microsoft.com/office/drawing/2014/main" id="{A02FA930-89AC-4CB8-B9ED-D53FF5249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7575" y="5091113"/>
              <a:ext cx="165100" cy="30163"/>
            </a:xfrm>
            <a:custGeom>
              <a:avLst/>
              <a:gdLst>
                <a:gd name="T0" fmla="*/ 104 w 104"/>
                <a:gd name="T1" fmla="*/ 19 h 19"/>
                <a:gd name="T2" fmla="*/ 52 w 104"/>
                <a:gd name="T3" fmla="*/ 19 h 19"/>
                <a:gd name="T4" fmla="*/ 43 w 104"/>
                <a:gd name="T5" fmla="*/ 0 h 19"/>
                <a:gd name="T6" fmla="*/ 0 w 104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9">
                  <a:moveTo>
                    <a:pt x="104" y="19"/>
                  </a:moveTo>
                  <a:lnTo>
                    <a:pt x="52" y="19"/>
                  </a:lnTo>
                  <a:lnTo>
                    <a:pt x="43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6" name="Freeform 367">
              <a:extLst>
                <a:ext uri="{FF2B5EF4-FFF2-40B4-BE49-F238E27FC236}">
                  <a16:creationId xmlns:a16="http://schemas.microsoft.com/office/drawing/2014/main" id="{55CC26BA-27C9-44E7-AE5D-31FBC7E4B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3450" y="5060951"/>
              <a:ext cx="134938" cy="30163"/>
            </a:xfrm>
            <a:custGeom>
              <a:avLst/>
              <a:gdLst>
                <a:gd name="T0" fmla="*/ 85 w 85"/>
                <a:gd name="T1" fmla="*/ 19 h 19"/>
                <a:gd name="T2" fmla="*/ 52 w 85"/>
                <a:gd name="T3" fmla="*/ 19 h 19"/>
                <a:gd name="T4" fmla="*/ 42 w 85"/>
                <a:gd name="T5" fmla="*/ 0 h 19"/>
                <a:gd name="T6" fmla="*/ 0 w 85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19">
                  <a:moveTo>
                    <a:pt x="85" y="19"/>
                  </a:moveTo>
                  <a:lnTo>
                    <a:pt x="52" y="19"/>
                  </a:lnTo>
                  <a:lnTo>
                    <a:pt x="42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7" name="Freeform 368">
              <a:extLst>
                <a:ext uri="{FF2B5EF4-FFF2-40B4-BE49-F238E27FC236}">
                  <a16:creationId xmlns:a16="http://schemas.microsoft.com/office/drawing/2014/main" id="{E1F523BB-7165-42B8-805A-0D5ED8161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7088" y="5302251"/>
              <a:ext cx="346075" cy="104775"/>
            </a:xfrm>
            <a:custGeom>
              <a:avLst/>
              <a:gdLst>
                <a:gd name="T0" fmla="*/ 92 w 92"/>
                <a:gd name="T1" fmla="*/ 28 h 28"/>
                <a:gd name="T2" fmla="*/ 0 w 92"/>
                <a:gd name="T3" fmla="*/ 28 h 28"/>
                <a:gd name="T4" fmla="*/ 0 w 92"/>
                <a:gd name="T5" fmla="*/ 0 h 28"/>
                <a:gd name="T6" fmla="*/ 30 w 92"/>
                <a:gd name="T7" fmla="*/ 0 h 28"/>
                <a:gd name="T8" fmla="*/ 30 w 92"/>
                <a:gd name="T9" fmla="*/ 4 h 28"/>
                <a:gd name="T10" fmla="*/ 38 w 92"/>
                <a:gd name="T11" fmla="*/ 12 h 28"/>
                <a:gd name="T12" fmla="*/ 56 w 92"/>
                <a:gd name="T13" fmla="*/ 12 h 28"/>
                <a:gd name="T14" fmla="*/ 64 w 92"/>
                <a:gd name="T15" fmla="*/ 4 h 28"/>
                <a:gd name="T16" fmla="*/ 64 w 92"/>
                <a:gd name="T17" fmla="*/ 0 h 28"/>
                <a:gd name="T18" fmla="*/ 92 w 92"/>
                <a:gd name="T19" fmla="*/ 0 h 28"/>
                <a:gd name="T20" fmla="*/ 92 w 92"/>
                <a:gd name="T2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28">
                  <a:moveTo>
                    <a:pt x="92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8"/>
                    <a:pt x="34" y="12"/>
                    <a:pt x="38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60" y="12"/>
                    <a:pt x="64" y="8"/>
                    <a:pt x="64" y="4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92" y="0"/>
                    <a:pt x="92" y="0"/>
                    <a:pt x="92" y="0"/>
                  </a:cubicBezTo>
                  <a:lnTo>
                    <a:pt x="92" y="28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8" name="Freeform 369">
              <a:extLst>
                <a:ext uri="{FF2B5EF4-FFF2-40B4-BE49-F238E27FC236}">
                  <a16:creationId xmlns:a16="http://schemas.microsoft.com/office/drawing/2014/main" id="{83AEFE35-0942-4699-ADD5-1FF2EB83F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7088" y="5211763"/>
              <a:ext cx="76200" cy="90488"/>
            </a:xfrm>
            <a:custGeom>
              <a:avLst/>
              <a:gdLst>
                <a:gd name="T0" fmla="*/ 0 w 48"/>
                <a:gd name="T1" fmla="*/ 57 h 57"/>
                <a:gd name="T2" fmla="*/ 33 w 48"/>
                <a:gd name="T3" fmla="*/ 0 h 57"/>
                <a:gd name="T4" fmla="*/ 48 w 48"/>
                <a:gd name="T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57">
                  <a:moveTo>
                    <a:pt x="0" y="57"/>
                  </a:moveTo>
                  <a:lnTo>
                    <a:pt x="33" y="0"/>
                  </a:lnTo>
                  <a:lnTo>
                    <a:pt x="48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9" name="Freeform 370">
              <a:extLst>
                <a:ext uri="{FF2B5EF4-FFF2-40B4-BE49-F238E27FC236}">
                  <a16:creationId xmlns:a16="http://schemas.microsoft.com/office/drawing/2014/main" id="{33CDBE5D-A7CA-4BA6-9B57-5101140EC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8550" y="5211763"/>
              <a:ext cx="74613" cy="90488"/>
            </a:xfrm>
            <a:custGeom>
              <a:avLst/>
              <a:gdLst>
                <a:gd name="T0" fmla="*/ 0 w 47"/>
                <a:gd name="T1" fmla="*/ 0 h 57"/>
                <a:gd name="T2" fmla="*/ 14 w 47"/>
                <a:gd name="T3" fmla="*/ 0 h 57"/>
                <a:gd name="T4" fmla="*/ 47 w 47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57">
                  <a:moveTo>
                    <a:pt x="0" y="0"/>
                  </a:moveTo>
                  <a:lnTo>
                    <a:pt x="14" y="0"/>
                  </a:lnTo>
                  <a:lnTo>
                    <a:pt x="47" y="57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0" name="Freeform 371">
              <a:extLst>
                <a:ext uri="{FF2B5EF4-FFF2-40B4-BE49-F238E27FC236}">
                  <a16:creationId xmlns:a16="http://schemas.microsoft.com/office/drawing/2014/main" id="{4AC57021-72F1-4BFB-86B0-E34369649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3613" y="5181601"/>
              <a:ext cx="88900" cy="90488"/>
            </a:xfrm>
            <a:custGeom>
              <a:avLst/>
              <a:gdLst>
                <a:gd name="T0" fmla="*/ 16 w 24"/>
                <a:gd name="T1" fmla="*/ 13 h 24"/>
                <a:gd name="T2" fmla="*/ 19 w 24"/>
                <a:gd name="T3" fmla="*/ 7 h 24"/>
                <a:gd name="T4" fmla="*/ 12 w 24"/>
                <a:gd name="T5" fmla="*/ 0 h 24"/>
                <a:gd name="T6" fmla="*/ 5 w 24"/>
                <a:gd name="T7" fmla="*/ 7 h 24"/>
                <a:gd name="T8" fmla="*/ 8 w 24"/>
                <a:gd name="T9" fmla="*/ 13 h 24"/>
                <a:gd name="T10" fmla="*/ 0 w 24"/>
                <a:gd name="T11" fmla="*/ 24 h 24"/>
                <a:gd name="T12" fmla="*/ 24 w 24"/>
                <a:gd name="T13" fmla="*/ 24 h 24"/>
                <a:gd name="T14" fmla="*/ 16 w 24"/>
                <a:gd name="T15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4">
                  <a:moveTo>
                    <a:pt x="16" y="13"/>
                  </a:moveTo>
                  <a:cubicBezTo>
                    <a:pt x="18" y="11"/>
                    <a:pt x="19" y="9"/>
                    <a:pt x="19" y="7"/>
                  </a:cubicBezTo>
                  <a:cubicBezTo>
                    <a:pt x="19" y="3"/>
                    <a:pt x="16" y="0"/>
                    <a:pt x="12" y="0"/>
                  </a:cubicBezTo>
                  <a:cubicBezTo>
                    <a:pt x="8" y="0"/>
                    <a:pt x="5" y="3"/>
                    <a:pt x="5" y="7"/>
                  </a:cubicBezTo>
                  <a:cubicBezTo>
                    <a:pt x="5" y="9"/>
                    <a:pt x="6" y="11"/>
                    <a:pt x="8" y="13"/>
                  </a:cubicBezTo>
                  <a:cubicBezTo>
                    <a:pt x="3" y="14"/>
                    <a:pt x="0" y="17"/>
                    <a:pt x="0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17"/>
                    <a:pt x="21" y="14"/>
                    <a:pt x="16" y="13"/>
                  </a:cubicBez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7" name="AutoShape 2" descr="Resultado de imagen para construcciÃ³n de portal de datos abier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 dirty="0"/>
          </a:p>
        </p:txBody>
      </p:sp>
      <p:sp>
        <p:nvSpPr>
          <p:cNvPr id="163" name="TextBox 132">
            <a:extLst>
              <a:ext uri="{FF2B5EF4-FFF2-40B4-BE49-F238E27FC236}">
                <a16:creationId xmlns:a16="http://schemas.microsoft.com/office/drawing/2014/main" id="{2EB2C6A5-F4E5-442D-B6CF-FD321B1C1E6F}"/>
              </a:ext>
            </a:extLst>
          </p:cNvPr>
          <p:cNvSpPr txBox="1"/>
          <p:nvPr/>
        </p:nvSpPr>
        <p:spPr>
          <a:xfrm>
            <a:off x="9740823" y="2206752"/>
            <a:ext cx="96504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DIRECTOS</a:t>
            </a:r>
            <a:endParaRPr lang="en-IN" sz="1600" b="1" dirty="0">
              <a:solidFill>
                <a:schemeClr val="bg1"/>
              </a:solidFill>
            </a:endParaRPr>
          </a:p>
        </p:txBody>
      </p:sp>
      <p:cxnSp>
        <p:nvCxnSpPr>
          <p:cNvPr id="165" name="Straight Connector 305">
            <a:extLst>
              <a:ext uri="{FF2B5EF4-FFF2-40B4-BE49-F238E27FC236}">
                <a16:creationId xmlns:a16="http://schemas.microsoft.com/office/drawing/2014/main" id="{3D895BCF-7147-4BC3-B42A-C69659CF1F27}"/>
              </a:ext>
            </a:extLst>
          </p:cNvPr>
          <p:cNvCxnSpPr>
            <a:cxnSpLocks/>
          </p:cNvCxnSpPr>
          <p:nvPr/>
        </p:nvCxnSpPr>
        <p:spPr>
          <a:xfrm flipH="1" flipV="1">
            <a:off x="8902724" y="692696"/>
            <a:ext cx="38218" cy="5903517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itle 1">
            <a:extLst>
              <a:ext uri="{FF2B5EF4-FFF2-40B4-BE49-F238E27FC236}">
                <a16:creationId xmlns:a16="http://schemas.microsoft.com/office/drawing/2014/main" id="{555DC0C3-BCDA-48C0-A49A-2FF6F4CBFF48}"/>
              </a:ext>
            </a:extLst>
          </p:cNvPr>
          <p:cNvSpPr txBox="1">
            <a:spLocks/>
          </p:cNvSpPr>
          <p:nvPr/>
        </p:nvSpPr>
        <p:spPr>
          <a:xfrm>
            <a:off x="9143608" y="784989"/>
            <a:ext cx="2998068" cy="52266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GT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Indicadores </a:t>
            </a:r>
          </a:p>
        </p:txBody>
      </p:sp>
      <p:graphicFrame>
        <p:nvGraphicFramePr>
          <p:cNvPr id="32" name="10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4884221"/>
              </p:ext>
            </p:extLst>
          </p:nvPr>
        </p:nvGraphicFramePr>
        <p:xfrm>
          <a:off x="155575" y="1230658"/>
          <a:ext cx="8531125" cy="5510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" name="39 CuadroTexto"/>
          <p:cNvSpPr txBox="1"/>
          <p:nvPr/>
        </p:nvSpPr>
        <p:spPr>
          <a:xfrm>
            <a:off x="9380983" y="1658220"/>
            <a:ext cx="2258045" cy="817245"/>
          </a:xfrm>
          <a:prstGeom prst="round2DiagRect">
            <a:avLst/>
          </a:prstGeom>
          <a:noFill/>
          <a:ln w="28575">
            <a:solidFill>
              <a:schemeClr val="tx2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GT" sz="1400" b="1" dirty="0">
                <a:latin typeface="Arial" panose="020B0604020202020204" pitchFamily="34" charset="0"/>
                <a:cs typeface="Arial" panose="020B0604020202020204" pitchFamily="34" charset="0"/>
              </a:rPr>
              <a:t>Presupuesto promedio </a:t>
            </a:r>
            <a:r>
              <a:rPr lang="es-GT" sz="1400" dirty="0">
                <a:latin typeface="Arial" panose="020B0604020202020204" pitchFamily="34" charset="0"/>
                <a:cs typeface="Arial" panose="020B0604020202020204" pitchFamily="34" charset="0"/>
              </a:rPr>
              <a:t>(2016-2018): </a:t>
            </a:r>
          </a:p>
          <a:p>
            <a:r>
              <a:rPr lang="es-GT" sz="1400" dirty="0">
                <a:latin typeface="Arial" panose="020B0604020202020204" pitchFamily="34" charset="0"/>
                <a:cs typeface="Arial" panose="020B0604020202020204" pitchFamily="34" charset="0"/>
              </a:rPr>
              <a:t>Q. 65.6 millones</a:t>
            </a:r>
          </a:p>
        </p:txBody>
      </p:sp>
      <p:sp>
        <p:nvSpPr>
          <p:cNvPr id="41" name="40 CuadroTexto"/>
          <p:cNvSpPr txBox="1"/>
          <p:nvPr/>
        </p:nvSpPr>
        <p:spPr>
          <a:xfrm>
            <a:off x="9380983" y="2701888"/>
            <a:ext cx="2258045" cy="817245"/>
          </a:xfrm>
          <a:prstGeom prst="round2DiagRect">
            <a:avLst/>
          </a:prstGeom>
          <a:noFill/>
          <a:ln w="28575">
            <a:solidFill>
              <a:schemeClr val="tx2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GT" sz="1400" b="1" dirty="0">
                <a:latin typeface="Arial" panose="020B0604020202020204" pitchFamily="34" charset="0"/>
                <a:cs typeface="Arial" panose="020B0604020202020204" pitchFamily="34" charset="0"/>
              </a:rPr>
              <a:t>Ejecución Promedio </a:t>
            </a:r>
            <a:r>
              <a:rPr lang="es-GT" sz="1400" dirty="0">
                <a:latin typeface="Arial" panose="020B0604020202020204" pitchFamily="34" charset="0"/>
                <a:cs typeface="Arial" panose="020B0604020202020204" pitchFamily="34" charset="0"/>
              </a:rPr>
              <a:t>(2016-2018):  61.29% </a:t>
            </a:r>
          </a:p>
          <a:p>
            <a:r>
              <a:rPr lang="es-GT" sz="1400" dirty="0">
                <a:latin typeface="Arial" panose="020B0604020202020204" pitchFamily="34" charset="0"/>
                <a:cs typeface="Arial" panose="020B0604020202020204" pitchFamily="34" charset="0"/>
              </a:rPr>
              <a:t>Q. 35.5 millones</a:t>
            </a:r>
          </a:p>
        </p:txBody>
      </p:sp>
      <p:sp>
        <p:nvSpPr>
          <p:cNvPr id="42" name="41 CuadroTexto"/>
          <p:cNvSpPr txBox="1"/>
          <p:nvPr/>
        </p:nvSpPr>
        <p:spPr>
          <a:xfrm>
            <a:off x="9380609" y="3789040"/>
            <a:ext cx="2258045" cy="1055608"/>
          </a:xfrm>
          <a:prstGeom prst="round2DiagRect">
            <a:avLst/>
          </a:prstGeom>
          <a:noFill/>
          <a:ln w="28575">
            <a:solidFill>
              <a:schemeClr val="tx2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GT" sz="1400" b="1" dirty="0">
                <a:latin typeface="Arial" panose="020B0604020202020204" pitchFamily="34" charset="0"/>
                <a:cs typeface="Arial" panose="020B0604020202020204" pitchFamily="34" charset="0"/>
              </a:rPr>
              <a:t>Presupuesto proyectado 2019</a:t>
            </a:r>
            <a:endParaRPr lang="es-G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GT" sz="1400" dirty="0">
                <a:latin typeface="Arial" panose="020B0604020202020204" pitchFamily="34" charset="0"/>
                <a:cs typeface="Arial" panose="020B0604020202020204" pitchFamily="34" charset="0"/>
              </a:rPr>
              <a:t>Q. 39.3 millones</a:t>
            </a:r>
          </a:p>
          <a:p>
            <a:r>
              <a:rPr lang="es-G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G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30 Imagen" descr="Resultado de imagen para ministerio de agricultura ganaderÃ­a y alimentaciÃ³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80" y="188640"/>
            <a:ext cx="1434326" cy="936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0146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28541" y="170032"/>
            <a:ext cx="2501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 Light" panose="020F0302020204030204" pitchFamily="34" charset="0"/>
              </a:rPr>
              <a:t>Simple Project Manager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5DC0C3-BCDA-48C0-A49A-2FF6F4CBF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9605" y="392638"/>
            <a:ext cx="7011217" cy="1020137"/>
          </a:xfrm>
        </p:spPr>
        <p:txBody>
          <a:bodyPr/>
          <a:lstStyle/>
          <a:p>
            <a:pPr algn="ctr"/>
            <a:r>
              <a:rPr lang="es-GT" sz="2000" dirty="0">
                <a:solidFill>
                  <a:srgbClr val="1F497D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Catálogo de bienes y servicios institucionales</a:t>
            </a:r>
            <a:endParaRPr lang="en-US" sz="2000" dirty="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A4A16D0-5A9C-4B45-A8BB-59850E859C99}"/>
              </a:ext>
            </a:extLst>
          </p:cNvPr>
          <p:cNvGrpSpPr/>
          <p:nvPr/>
        </p:nvGrpSpPr>
        <p:grpSpPr>
          <a:xfrm>
            <a:off x="3590267" y="3976995"/>
            <a:ext cx="228976" cy="228977"/>
            <a:chOff x="3398838" y="3616326"/>
            <a:chExt cx="346075" cy="346076"/>
          </a:xfrm>
        </p:grpSpPr>
        <p:sp>
          <p:nvSpPr>
            <p:cNvPr id="73" name="Rectangle 94">
              <a:extLst>
                <a:ext uri="{FF2B5EF4-FFF2-40B4-BE49-F238E27FC236}">
                  <a16:creationId xmlns:a16="http://schemas.microsoft.com/office/drawing/2014/main" id="{5E7F0A8F-8544-44A6-BCF8-0A11E6955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9163" y="3616326"/>
              <a:ext cx="90488" cy="34607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5" name="Rectangle 95">
              <a:extLst>
                <a:ext uri="{FF2B5EF4-FFF2-40B4-BE49-F238E27FC236}">
                  <a16:creationId xmlns:a16="http://schemas.microsoft.com/office/drawing/2014/main" id="{0A038215-BE4E-4123-8DCB-8AA85592A9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9651" y="3736976"/>
              <a:ext cx="90488" cy="2254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6" name="Line 96">
              <a:extLst>
                <a:ext uri="{FF2B5EF4-FFF2-40B4-BE49-F238E27FC236}">
                  <a16:creationId xmlns:a16="http://schemas.microsoft.com/office/drawing/2014/main" id="{AFF25812-199C-45A3-BA3A-F2CB1E0A60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9813" y="3933826"/>
              <a:ext cx="3016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7" name="Line 97">
              <a:extLst>
                <a:ext uri="{FF2B5EF4-FFF2-40B4-BE49-F238E27FC236}">
                  <a16:creationId xmlns:a16="http://schemas.microsoft.com/office/drawing/2014/main" id="{B2A1C214-1C4A-4BE4-8B9E-2971BED013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3613" y="3646489"/>
              <a:ext cx="0" cy="19685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8" name="Rectangle 98">
              <a:extLst>
                <a:ext uri="{FF2B5EF4-FFF2-40B4-BE49-F238E27FC236}">
                  <a16:creationId xmlns:a16="http://schemas.microsoft.com/office/drawing/2014/main" id="{B8529BB1-A46D-47EB-A314-F20A5521E2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9326" y="3873501"/>
              <a:ext cx="30163" cy="603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" name="Line 99">
              <a:extLst>
                <a:ext uri="{FF2B5EF4-FFF2-40B4-BE49-F238E27FC236}">
                  <a16:creationId xmlns:a16="http://schemas.microsoft.com/office/drawing/2014/main" id="{1DB15AB5-7252-484C-90F8-A6B513FB9E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4101" y="3767139"/>
              <a:ext cx="0" cy="136525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" name="Line 100">
              <a:extLst>
                <a:ext uri="{FF2B5EF4-FFF2-40B4-BE49-F238E27FC236}">
                  <a16:creationId xmlns:a16="http://schemas.microsoft.com/office/drawing/2014/main" id="{A7D03B7C-A6B5-4A62-AD5E-625D076C6A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9001" y="3706814"/>
              <a:ext cx="0" cy="211138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3" name="Rectangle 101">
              <a:extLst>
                <a:ext uri="{FF2B5EF4-FFF2-40B4-BE49-F238E27FC236}">
                  <a16:creationId xmlns:a16="http://schemas.microsoft.com/office/drawing/2014/main" id="{0839DEE7-A9F5-4A8E-B729-222359398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8838" y="3662364"/>
              <a:ext cx="60325" cy="300038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4" name="Freeform 102">
              <a:extLst>
                <a:ext uri="{FF2B5EF4-FFF2-40B4-BE49-F238E27FC236}">
                  <a16:creationId xmlns:a16="http://schemas.microsoft.com/office/drawing/2014/main" id="{CF97EB3E-8D3C-41B9-81B9-4A8166975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263" y="3662364"/>
              <a:ext cx="120650" cy="300038"/>
            </a:xfrm>
            <a:custGeom>
              <a:avLst/>
              <a:gdLst>
                <a:gd name="T0" fmla="*/ 76 w 76"/>
                <a:gd name="T1" fmla="*/ 182 h 189"/>
                <a:gd name="T2" fmla="*/ 47 w 76"/>
                <a:gd name="T3" fmla="*/ 189 h 189"/>
                <a:gd name="T4" fmla="*/ 0 w 76"/>
                <a:gd name="T5" fmla="*/ 7 h 189"/>
                <a:gd name="T6" fmla="*/ 29 w 76"/>
                <a:gd name="T7" fmla="*/ 0 h 189"/>
                <a:gd name="T8" fmla="*/ 76 w 76"/>
                <a:gd name="T9" fmla="*/ 18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89">
                  <a:moveTo>
                    <a:pt x="76" y="182"/>
                  </a:moveTo>
                  <a:lnTo>
                    <a:pt x="47" y="189"/>
                  </a:lnTo>
                  <a:lnTo>
                    <a:pt x="0" y="7"/>
                  </a:lnTo>
                  <a:lnTo>
                    <a:pt x="29" y="0"/>
                  </a:lnTo>
                  <a:lnTo>
                    <a:pt x="76" y="182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B85DED6-B069-4A37-B375-10AF5FA9F06F}"/>
              </a:ext>
            </a:extLst>
          </p:cNvPr>
          <p:cNvGrpSpPr/>
          <p:nvPr/>
        </p:nvGrpSpPr>
        <p:grpSpPr>
          <a:xfrm>
            <a:off x="11520109" y="1036343"/>
            <a:ext cx="228976" cy="228976"/>
            <a:chOff x="8447088" y="5060951"/>
            <a:chExt cx="346075" cy="346075"/>
          </a:xfrm>
        </p:grpSpPr>
        <p:sp>
          <p:nvSpPr>
            <p:cNvPr id="104" name="Freeform 365">
              <a:extLst>
                <a:ext uri="{FF2B5EF4-FFF2-40B4-BE49-F238E27FC236}">
                  <a16:creationId xmlns:a16="http://schemas.microsoft.com/office/drawing/2014/main" id="{493FE6A8-C2BF-4EF9-AD83-D92FD6682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3288" y="5121276"/>
              <a:ext cx="195263" cy="150813"/>
            </a:xfrm>
            <a:custGeom>
              <a:avLst/>
              <a:gdLst>
                <a:gd name="T0" fmla="*/ 123 w 123"/>
                <a:gd name="T1" fmla="*/ 95 h 95"/>
                <a:gd name="T2" fmla="*/ 123 w 123"/>
                <a:gd name="T3" fmla="*/ 19 h 95"/>
                <a:gd name="T4" fmla="*/ 52 w 123"/>
                <a:gd name="T5" fmla="*/ 19 h 95"/>
                <a:gd name="T6" fmla="*/ 42 w 123"/>
                <a:gd name="T7" fmla="*/ 0 h 95"/>
                <a:gd name="T8" fmla="*/ 0 w 123"/>
                <a:gd name="T9" fmla="*/ 0 h 95"/>
                <a:gd name="T10" fmla="*/ 0 w 123"/>
                <a:gd name="T1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" h="95">
                  <a:moveTo>
                    <a:pt x="123" y="95"/>
                  </a:moveTo>
                  <a:lnTo>
                    <a:pt x="123" y="19"/>
                  </a:lnTo>
                  <a:lnTo>
                    <a:pt x="52" y="19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95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5" name="Freeform 366">
              <a:extLst>
                <a:ext uri="{FF2B5EF4-FFF2-40B4-BE49-F238E27FC236}">
                  <a16:creationId xmlns:a16="http://schemas.microsoft.com/office/drawing/2014/main" id="{A02FA930-89AC-4CB8-B9ED-D53FF5249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7575" y="5091113"/>
              <a:ext cx="165100" cy="30163"/>
            </a:xfrm>
            <a:custGeom>
              <a:avLst/>
              <a:gdLst>
                <a:gd name="T0" fmla="*/ 104 w 104"/>
                <a:gd name="T1" fmla="*/ 19 h 19"/>
                <a:gd name="T2" fmla="*/ 52 w 104"/>
                <a:gd name="T3" fmla="*/ 19 h 19"/>
                <a:gd name="T4" fmla="*/ 43 w 104"/>
                <a:gd name="T5" fmla="*/ 0 h 19"/>
                <a:gd name="T6" fmla="*/ 0 w 104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9">
                  <a:moveTo>
                    <a:pt x="104" y="19"/>
                  </a:moveTo>
                  <a:lnTo>
                    <a:pt x="52" y="19"/>
                  </a:lnTo>
                  <a:lnTo>
                    <a:pt x="43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6" name="Freeform 367">
              <a:extLst>
                <a:ext uri="{FF2B5EF4-FFF2-40B4-BE49-F238E27FC236}">
                  <a16:creationId xmlns:a16="http://schemas.microsoft.com/office/drawing/2014/main" id="{55CC26BA-27C9-44E7-AE5D-31FBC7E4B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3450" y="5060951"/>
              <a:ext cx="134938" cy="30163"/>
            </a:xfrm>
            <a:custGeom>
              <a:avLst/>
              <a:gdLst>
                <a:gd name="T0" fmla="*/ 85 w 85"/>
                <a:gd name="T1" fmla="*/ 19 h 19"/>
                <a:gd name="T2" fmla="*/ 52 w 85"/>
                <a:gd name="T3" fmla="*/ 19 h 19"/>
                <a:gd name="T4" fmla="*/ 42 w 85"/>
                <a:gd name="T5" fmla="*/ 0 h 19"/>
                <a:gd name="T6" fmla="*/ 0 w 85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19">
                  <a:moveTo>
                    <a:pt x="85" y="19"/>
                  </a:moveTo>
                  <a:lnTo>
                    <a:pt x="52" y="19"/>
                  </a:lnTo>
                  <a:lnTo>
                    <a:pt x="42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7" name="Freeform 368">
              <a:extLst>
                <a:ext uri="{FF2B5EF4-FFF2-40B4-BE49-F238E27FC236}">
                  <a16:creationId xmlns:a16="http://schemas.microsoft.com/office/drawing/2014/main" id="{E1F523BB-7165-42B8-805A-0D5ED8161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7088" y="5302251"/>
              <a:ext cx="346075" cy="104775"/>
            </a:xfrm>
            <a:custGeom>
              <a:avLst/>
              <a:gdLst>
                <a:gd name="T0" fmla="*/ 92 w 92"/>
                <a:gd name="T1" fmla="*/ 28 h 28"/>
                <a:gd name="T2" fmla="*/ 0 w 92"/>
                <a:gd name="T3" fmla="*/ 28 h 28"/>
                <a:gd name="T4" fmla="*/ 0 w 92"/>
                <a:gd name="T5" fmla="*/ 0 h 28"/>
                <a:gd name="T6" fmla="*/ 30 w 92"/>
                <a:gd name="T7" fmla="*/ 0 h 28"/>
                <a:gd name="T8" fmla="*/ 30 w 92"/>
                <a:gd name="T9" fmla="*/ 4 h 28"/>
                <a:gd name="T10" fmla="*/ 38 w 92"/>
                <a:gd name="T11" fmla="*/ 12 h 28"/>
                <a:gd name="T12" fmla="*/ 56 w 92"/>
                <a:gd name="T13" fmla="*/ 12 h 28"/>
                <a:gd name="T14" fmla="*/ 64 w 92"/>
                <a:gd name="T15" fmla="*/ 4 h 28"/>
                <a:gd name="T16" fmla="*/ 64 w 92"/>
                <a:gd name="T17" fmla="*/ 0 h 28"/>
                <a:gd name="T18" fmla="*/ 92 w 92"/>
                <a:gd name="T19" fmla="*/ 0 h 28"/>
                <a:gd name="T20" fmla="*/ 92 w 92"/>
                <a:gd name="T2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28">
                  <a:moveTo>
                    <a:pt x="92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8"/>
                    <a:pt x="34" y="12"/>
                    <a:pt x="38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60" y="12"/>
                    <a:pt x="64" y="8"/>
                    <a:pt x="64" y="4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92" y="0"/>
                    <a:pt x="92" y="0"/>
                    <a:pt x="92" y="0"/>
                  </a:cubicBezTo>
                  <a:lnTo>
                    <a:pt x="92" y="28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8" name="Freeform 369">
              <a:extLst>
                <a:ext uri="{FF2B5EF4-FFF2-40B4-BE49-F238E27FC236}">
                  <a16:creationId xmlns:a16="http://schemas.microsoft.com/office/drawing/2014/main" id="{83AEFE35-0942-4699-ADD5-1FF2EB83F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7088" y="5211763"/>
              <a:ext cx="76200" cy="90488"/>
            </a:xfrm>
            <a:custGeom>
              <a:avLst/>
              <a:gdLst>
                <a:gd name="T0" fmla="*/ 0 w 48"/>
                <a:gd name="T1" fmla="*/ 57 h 57"/>
                <a:gd name="T2" fmla="*/ 33 w 48"/>
                <a:gd name="T3" fmla="*/ 0 h 57"/>
                <a:gd name="T4" fmla="*/ 48 w 48"/>
                <a:gd name="T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57">
                  <a:moveTo>
                    <a:pt x="0" y="57"/>
                  </a:moveTo>
                  <a:lnTo>
                    <a:pt x="33" y="0"/>
                  </a:lnTo>
                  <a:lnTo>
                    <a:pt x="48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9" name="Freeform 370">
              <a:extLst>
                <a:ext uri="{FF2B5EF4-FFF2-40B4-BE49-F238E27FC236}">
                  <a16:creationId xmlns:a16="http://schemas.microsoft.com/office/drawing/2014/main" id="{33CDBE5D-A7CA-4BA6-9B57-5101140EC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8550" y="5211763"/>
              <a:ext cx="74613" cy="90488"/>
            </a:xfrm>
            <a:custGeom>
              <a:avLst/>
              <a:gdLst>
                <a:gd name="T0" fmla="*/ 0 w 47"/>
                <a:gd name="T1" fmla="*/ 0 h 57"/>
                <a:gd name="T2" fmla="*/ 14 w 47"/>
                <a:gd name="T3" fmla="*/ 0 h 57"/>
                <a:gd name="T4" fmla="*/ 47 w 47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57">
                  <a:moveTo>
                    <a:pt x="0" y="0"/>
                  </a:moveTo>
                  <a:lnTo>
                    <a:pt x="14" y="0"/>
                  </a:lnTo>
                  <a:lnTo>
                    <a:pt x="47" y="57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0" name="Freeform 371">
              <a:extLst>
                <a:ext uri="{FF2B5EF4-FFF2-40B4-BE49-F238E27FC236}">
                  <a16:creationId xmlns:a16="http://schemas.microsoft.com/office/drawing/2014/main" id="{4AC57021-72F1-4BFB-86B0-E34369649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3613" y="5181601"/>
              <a:ext cx="88900" cy="90488"/>
            </a:xfrm>
            <a:custGeom>
              <a:avLst/>
              <a:gdLst>
                <a:gd name="T0" fmla="*/ 16 w 24"/>
                <a:gd name="T1" fmla="*/ 13 h 24"/>
                <a:gd name="T2" fmla="*/ 19 w 24"/>
                <a:gd name="T3" fmla="*/ 7 h 24"/>
                <a:gd name="T4" fmla="*/ 12 w 24"/>
                <a:gd name="T5" fmla="*/ 0 h 24"/>
                <a:gd name="T6" fmla="*/ 5 w 24"/>
                <a:gd name="T7" fmla="*/ 7 h 24"/>
                <a:gd name="T8" fmla="*/ 8 w 24"/>
                <a:gd name="T9" fmla="*/ 13 h 24"/>
                <a:gd name="T10" fmla="*/ 0 w 24"/>
                <a:gd name="T11" fmla="*/ 24 h 24"/>
                <a:gd name="T12" fmla="*/ 24 w 24"/>
                <a:gd name="T13" fmla="*/ 24 h 24"/>
                <a:gd name="T14" fmla="*/ 16 w 24"/>
                <a:gd name="T15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4">
                  <a:moveTo>
                    <a:pt x="16" y="13"/>
                  </a:moveTo>
                  <a:cubicBezTo>
                    <a:pt x="18" y="11"/>
                    <a:pt x="19" y="9"/>
                    <a:pt x="19" y="7"/>
                  </a:cubicBezTo>
                  <a:cubicBezTo>
                    <a:pt x="19" y="3"/>
                    <a:pt x="16" y="0"/>
                    <a:pt x="12" y="0"/>
                  </a:cubicBezTo>
                  <a:cubicBezTo>
                    <a:pt x="8" y="0"/>
                    <a:pt x="5" y="3"/>
                    <a:pt x="5" y="7"/>
                  </a:cubicBezTo>
                  <a:cubicBezTo>
                    <a:pt x="5" y="9"/>
                    <a:pt x="6" y="11"/>
                    <a:pt x="8" y="13"/>
                  </a:cubicBezTo>
                  <a:cubicBezTo>
                    <a:pt x="3" y="14"/>
                    <a:pt x="0" y="17"/>
                    <a:pt x="0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17"/>
                    <a:pt x="21" y="14"/>
                    <a:pt x="16" y="13"/>
                  </a:cubicBez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7" name="AutoShape 2" descr="Resultado de imagen para construcciÃ³n de portal de datos abier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 dirty="0"/>
          </a:p>
        </p:txBody>
      </p:sp>
      <p:sp>
        <p:nvSpPr>
          <p:cNvPr id="163" name="TextBox 132">
            <a:extLst>
              <a:ext uri="{FF2B5EF4-FFF2-40B4-BE49-F238E27FC236}">
                <a16:creationId xmlns:a16="http://schemas.microsoft.com/office/drawing/2014/main" id="{2EB2C6A5-F4E5-442D-B6CF-FD321B1C1E6F}"/>
              </a:ext>
            </a:extLst>
          </p:cNvPr>
          <p:cNvSpPr txBox="1"/>
          <p:nvPr/>
        </p:nvSpPr>
        <p:spPr>
          <a:xfrm>
            <a:off x="9740823" y="2206752"/>
            <a:ext cx="96504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DIRECTOS</a:t>
            </a:r>
            <a:endParaRPr lang="en-IN" sz="1600" b="1" dirty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007272" y="1498866"/>
            <a:ext cx="8226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Informes de servicios de sanidad agropecuaria para la competitividad de usuarios beneficiados</a:t>
            </a:r>
          </a:p>
        </p:txBody>
      </p:sp>
      <p:graphicFrame>
        <p:nvGraphicFramePr>
          <p:cNvPr id="32" name="9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2549275"/>
              </p:ext>
            </p:extLst>
          </p:nvPr>
        </p:nvGraphicFramePr>
        <p:xfrm>
          <a:off x="2210430" y="2538818"/>
          <a:ext cx="7801341" cy="396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7" name="26 Imagen" descr="Resultado de imagen para ministerio de agricultura ganaderÃ­a y alimentaciÃ³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80" y="188640"/>
            <a:ext cx="1434326" cy="936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211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28541" y="170032"/>
            <a:ext cx="2501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 Light" panose="020F0302020204030204" pitchFamily="34" charset="0"/>
              </a:rPr>
              <a:t>Simple Project Manager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5DC0C3-BCDA-48C0-A49A-2FF6F4CBF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349" y="323776"/>
            <a:ext cx="5181113" cy="522664"/>
          </a:xfrm>
        </p:spPr>
        <p:txBody>
          <a:bodyPr/>
          <a:lstStyle/>
          <a:p>
            <a:pPr algn="ctr"/>
            <a:r>
              <a:rPr lang="es-GT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III. Población beneficiada 2016</a:t>
            </a:r>
            <a:endParaRPr lang="en-US" sz="2000" dirty="0"/>
          </a:p>
        </p:txBody>
      </p:sp>
      <p:sp>
        <p:nvSpPr>
          <p:cNvPr id="7" name="AutoShape 2" descr="Resultado de imagen para construcciÃ³n de portal de datos abier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 dirty="0"/>
          </a:p>
        </p:txBody>
      </p:sp>
      <p:pic>
        <p:nvPicPr>
          <p:cNvPr id="17" name="16 Imagen" descr="C:\Users\dtpusu04\AppData\Local\Microsoft\Windows\Temporary Internet Files\Content.Word\Imagen 2018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4" b="17347"/>
          <a:stretch/>
        </p:blipFill>
        <p:spPr bwMode="auto">
          <a:xfrm>
            <a:off x="307975" y="101868"/>
            <a:ext cx="1163320" cy="8134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8" name="Freeform 8">
            <a:extLst>
              <a:ext uri="{FF2B5EF4-FFF2-40B4-BE49-F238E27FC236}">
                <a16:creationId xmlns:a16="http://schemas.microsoft.com/office/drawing/2014/main" id="{2B695D25-3F05-45E5-83CA-79B45A60A415}"/>
              </a:ext>
            </a:extLst>
          </p:cNvPr>
          <p:cNvSpPr>
            <a:spLocks/>
          </p:cNvSpPr>
          <p:nvPr/>
        </p:nvSpPr>
        <p:spPr bwMode="auto">
          <a:xfrm>
            <a:off x="6958508" y="2584617"/>
            <a:ext cx="76265" cy="16257"/>
          </a:xfrm>
          <a:custGeom>
            <a:avLst/>
            <a:gdLst>
              <a:gd name="T0" fmla="*/ 191 w 1793"/>
              <a:gd name="T1" fmla="*/ 0 h 381"/>
              <a:gd name="T2" fmla="*/ 1602 w 1793"/>
              <a:gd name="T3" fmla="*/ 0 h 381"/>
              <a:gd name="T4" fmla="*/ 1646 w 1793"/>
              <a:gd name="T5" fmla="*/ 6 h 381"/>
              <a:gd name="T6" fmla="*/ 1686 w 1793"/>
              <a:gd name="T7" fmla="*/ 20 h 381"/>
              <a:gd name="T8" fmla="*/ 1721 w 1793"/>
              <a:gd name="T9" fmla="*/ 41 h 381"/>
              <a:gd name="T10" fmla="*/ 1751 w 1793"/>
              <a:gd name="T11" fmla="*/ 71 h 381"/>
              <a:gd name="T12" fmla="*/ 1773 w 1793"/>
              <a:gd name="T13" fmla="*/ 107 h 381"/>
              <a:gd name="T14" fmla="*/ 1787 w 1793"/>
              <a:gd name="T15" fmla="*/ 147 h 381"/>
              <a:gd name="T16" fmla="*/ 1793 w 1793"/>
              <a:gd name="T17" fmla="*/ 190 h 381"/>
              <a:gd name="T18" fmla="*/ 1787 w 1793"/>
              <a:gd name="T19" fmla="*/ 234 h 381"/>
              <a:gd name="T20" fmla="*/ 1773 w 1793"/>
              <a:gd name="T21" fmla="*/ 274 h 381"/>
              <a:gd name="T22" fmla="*/ 1751 w 1793"/>
              <a:gd name="T23" fmla="*/ 310 h 381"/>
              <a:gd name="T24" fmla="*/ 1721 w 1793"/>
              <a:gd name="T25" fmla="*/ 339 h 381"/>
              <a:gd name="T26" fmla="*/ 1686 w 1793"/>
              <a:gd name="T27" fmla="*/ 361 h 381"/>
              <a:gd name="T28" fmla="*/ 1646 w 1793"/>
              <a:gd name="T29" fmla="*/ 377 h 381"/>
              <a:gd name="T30" fmla="*/ 1602 w 1793"/>
              <a:gd name="T31" fmla="*/ 381 h 381"/>
              <a:gd name="T32" fmla="*/ 191 w 1793"/>
              <a:gd name="T33" fmla="*/ 381 h 381"/>
              <a:gd name="T34" fmla="*/ 148 w 1793"/>
              <a:gd name="T35" fmla="*/ 377 h 381"/>
              <a:gd name="T36" fmla="*/ 106 w 1793"/>
              <a:gd name="T37" fmla="*/ 361 h 381"/>
              <a:gd name="T38" fmla="*/ 70 w 1793"/>
              <a:gd name="T39" fmla="*/ 339 h 381"/>
              <a:gd name="T40" fmla="*/ 42 w 1793"/>
              <a:gd name="T41" fmla="*/ 310 h 381"/>
              <a:gd name="T42" fmla="*/ 18 w 1793"/>
              <a:gd name="T43" fmla="*/ 274 h 381"/>
              <a:gd name="T44" fmla="*/ 4 w 1793"/>
              <a:gd name="T45" fmla="*/ 234 h 381"/>
              <a:gd name="T46" fmla="*/ 0 w 1793"/>
              <a:gd name="T47" fmla="*/ 190 h 381"/>
              <a:gd name="T48" fmla="*/ 4 w 1793"/>
              <a:gd name="T49" fmla="*/ 147 h 381"/>
              <a:gd name="T50" fmla="*/ 18 w 1793"/>
              <a:gd name="T51" fmla="*/ 107 h 381"/>
              <a:gd name="T52" fmla="*/ 42 w 1793"/>
              <a:gd name="T53" fmla="*/ 71 h 381"/>
              <a:gd name="T54" fmla="*/ 70 w 1793"/>
              <a:gd name="T55" fmla="*/ 41 h 381"/>
              <a:gd name="T56" fmla="*/ 106 w 1793"/>
              <a:gd name="T57" fmla="*/ 20 h 381"/>
              <a:gd name="T58" fmla="*/ 148 w 1793"/>
              <a:gd name="T59" fmla="*/ 6 h 381"/>
              <a:gd name="T60" fmla="*/ 191 w 1793"/>
              <a:gd name="T61" fmla="*/ 0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793" h="381">
                <a:moveTo>
                  <a:pt x="191" y="0"/>
                </a:moveTo>
                <a:lnTo>
                  <a:pt x="1602" y="0"/>
                </a:lnTo>
                <a:lnTo>
                  <a:pt x="1646" y="6"/>
                </a:lnTo>
                <a:lnTo>
                  <a:pt x="1686" y="20"/>
                </a:lnTo>
                <a:lnTo>
                  <a:pt x="1721" y="41"/>
                </a:lnTo>
                <a:lnTo>
                  <a:pt x="1751" y="71"/>
                </a:lnTo>
                <a:lnTo>
                  <a:pt x="1773" y="107"/>
                </a:lnTo>
                <a:lnTo>
                  <a:pt x="1787" y="147"/>
                </a:lnTo>
                <a:lnTo>
                  <a:pt x="1793" y="190"/>
                </a:lnTo>
                <a:lnTo>
                  <a:pt x="1787" y="234"/>
                </a:lnTo>
                <a:lnTo>
                  <a:pt x="1773" y="274"/>
                </a:lnTo>
                <a:lnTo>
                  <a:pt x="1751" y="310"/>
                </a:lnTo>
                <a:lnTo>
                  <a:pt x="1721" y="339"/>
                </a:lnTo>
                <a:lnTo>
                  <a:pt x="1686" y="361"/>
                </a:lnTo>
                <a:lnTo>
                  <a:pt x="1646" y="377"/>
                </a:lnTo>
                <a:lnTo>
                  <a:pt x="1602" y="381"/>
                </a:lnTo>
                <a:lnTo>
                  <a:pt x="191" y="381"/>
                </a:lnTo>
                <a:lnTo>
                  <a:pt x="148" y="377"/>
                </a:lnTo>
                <a:lnTo>
                  <a:pt x="106" y="361"/>
                </a:lnTo>
                <a:lnTo>
                  <a:pt x="70" y="339"/>
                </a:lnTo>
                <a:lnTo>
                  <a:pt x="42" y="310"/>
                </a:lnTo>
                <a:lnTo>
                  <a:pt x="18" y="274"/>
                </a:lnTo>
                <a:lnTo>
                  <a:pt x="4" y="234"/>
                </a:lnTo>
                <a:lnTo>
                  <a:pt x="0" y="190"/>
                </a:lnTo>
                <a:lnTo>
                  <a:pt x="4" y="147"/>
                </a:lnTo>
                <a:lnTo>
                  <a:pt x="18" y="107"/>
                </a:lnTo>
                <a:lnTo>
                  <a:pt x="42" y="71"/>
                </a:lnTo>
                <a:lnTo>
                  <a:pt x="70" y="41"/>
                </a:lnTo>
                <a:lnTo>
                  <a:pt x="106" y="20"/>
                </a:lnTo>
                <a:lnTo>
                  <a:pt x="148" y="6"/>
                </a:lnTo>
                <a:lnTo>
                  <a:pt x="19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grpSp>
        <p:nvGrpSpPr>
          <p:cNvPr id="12" name="11 Grupo"/>
          <p:cNvGrpSpPr/>
          <p:nvPr/>
        </p:nvGrpSpPr>
        <p:grpSpPr>
          <a:xfrm>
            <a:off x="7479682" y="1338816"/>
            <a:ext cx="3545465" cy="531730"/>
            <a:chOff x="9957480" y="5044187"/>
            <a:chExt cx="3545465" cy="531730"/>
          </a:xfrm>
        </p:grpSpPr>
        <p:grpSp>
          <p:nvGrpSpPr>
            <p:cNvPr id="13" name="Group 3">
              <a:extLst>
                <a:ext uri="{FF2B5EF4-FFF2-40B4-BE49-F238E27FC236}">
                  <a16:creationId xmlns:a16="http://schemas.microsoft.com/office/drawing/2014/main" id="{DB3D41A9-A874-4198-92E2-BF9FFA2BEB4C}"/>
                </a:ext>
              </a:extLst>
            </p:cNvPr>
            <p:cNvGrpSpPr/>
            <p:nvPr/>
          </p:nvGrpSpPr>
          <p:grpSpPr>
            <a:xfrm>
              <a:off x="9957480" y="5044187"/>
              <a:ext cx="531730" cy="531730"/>
              <a:chOff x="1060566" y="1943691"/>
              <a:chExt cx="531730" cy="531730"/>
            </a:xfrm>
          </p:grpSpPr>
          <p:sp>
            <p:nvSpPr>
              <p:cNvPr id="15" name="Oval 193">
                <a:extLst>
                  <a:ext uri="{FF2B5EF4-FFF2-40B4-BE49-F238E27FC236}">
                    <a16:creationId xmlns:a16="http://schemas.microsoft.com/office/drawing/2014/main" id="{6AB737CD-69F1-4F41-A636-435FC3EB25C0}"/>
                  </a:ext>
                </a:extLst>
              </p:cNvPr>
              <p:cNvSpPr/>
              <p:nvPr/>
            </p:nvSpPr>
            <p:spPr>
              <a:xfrm>
                <a:off x="1060566" y="1943691"/>
                <a:ext cx="531730" cy="531730"/>
              </a:xfrm>
              <a:prstGeom prst="ellipse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grpSp>
            <p:nvGrpSpPr>
              <p:cNvPr id="16" name="Group 194">
                <a:extLst>
                  <a:ext uri="{FF2B5EF4-FFF2-40B4-BE49-F238E27FC236}">
                    <a16:creationId xmlns:a16="http://schemas.microsoft.com/office/drawing/2014/main" id="{58CF0266-3813-4A5C-93C7-7C7A51683CAE}"/>
                  </a:ext>
                </a:extLst>
              </p:cNvPr>
              <p:cNvGrpSpPr/>
              <p:nvPr/>
            </p:nvGrpSpPr>
            <p:grpSpPr>
              <a:xfrm>
                <a:off x="1211844" y="2078944"/>
                <a:ext cx="279100" cy="261224"/>
                <a:chOff x="765175" y="1228726"/>
                <a:chExt cx="5205413" cy="4872038"/>
              </a:xfrm>
              <a:solidFill>
                <a:schemeClr val="bg1"/>
              </a:solidFill>
            </p:grpSpPr>
            <p:sp>
              <p:nvSpPr>
                <p:cNvPr id="20" name="Freeform 6">
                  <a:extLst>
                    <a:ext uri="{FF2B5EF4-FFF2-40B4-BE49-F238E27FC236}">
                      <a16:creationId xmlns:a16="http://schemas.microsoft.com/office/drawing/2014/main" id="{68F53266-562F-460E-BA12-BE60306913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7963" y="2330451"/>
                  <a:ext cx="2419350" cy="304800"/>
                </a:xfrm>
                <a:custGeom>
                  <a:avLst/>
                  <a:gdLst>
                    <a:gd name="T0" fmla="*/ 191 w 3049"/>
                    <a:gd name="T1" fmla="*/ 0 h 383"/>
                    <a:gd name="T2" fmla="*/ 2858 w 3049"/>
                    <a:gd name="T3" fmla="*/ 0 h 383"/>
                    <a:gd name="T4" fmla="*/ 2901 w 3049"/>
                    <a:gd name="T5" fmla="*/ 6 h 383"/>
                    <a:gd name="T6" fmla="*/ 2941 w 3049"/>
                    <a:gd name="T7" fmla="*/ 20 h 383"/>
                    <a:gd name="T8" fmla="*/ 2977 w 3049"/>
                    <a:gd name="T9" fmla="*/ 42 h 383"/>
                    <a:gd name="T10" fmla="*/ 3007 w 3049"/>
                    <a:gd name="T11" fmla="*/ 71 h 383"/>
                    <a:gd name="T12" fmla="*/ 3029 w 3049"/>
                    <a:gd name="T13" fmla="*/ 107 h 383"/>
                    <a:gd name="T14" fmla="*/ 3045 w 3049"/>
                    <a:gd name="T15" fmla="*/ 147 h 383"/>
                    <a:gd name="T16" fmla="*/ 3049 w 3049"/>
                    <a:gd name="T17" fmla="*/ 191 h 383"/>
                    <a:gd name="T18" fmla="*/ 3045 w 3049"/>
                    <a:gd name="T19" fmla="*/ 236 h 383"/>
                    <a:gd name="T20" fmla="*/ 3029 w 3049"/>
                    <a:gd name="T21" fmla="*/ 276 h 383"/>
                    <a:gd name="T22" fmla="*/ 3007 w 3049"/>
                    <a:gd name="T23" fmla="*/ 312 h 383"/>
                    <a:gd name="T24" fmla="*/ 2977 w 3049"/>
                    <a:gd name="T25" fmla="*/ 340 h 383"/>
                    <a:gd name="T26" fmla="*/ 2941 w 3049"/>
                    <a:gd name="T27" fmla="*/ 364 h 383"/>
                    <a:gd name="T28" fmla="*/ 2901 w 3049"/>
                    <a:gd name="T29" fmla="*/ 378 h 383"/>
                    <a:gd name="T30" fmla="*/ 2858 w 3049"/>
                    <a:gd name="T31" fmla="*/ 383 h 383"/>
                    <a:gd name="T32" fmla="*/ 191 w 3049"/>
                    <a:gd name="T33" fmla="*/ 383 h 383"/>
                    <a:gd name="T34" fmla="*/ 148 w 3049"/>
                    <a:gd name="T35" fmla="*/ 378 h 383"/>
                    <a:gd name="T36" fmla="*/ 106 w 3049"/>
                    <a:gd name="T37" fmla="*/ 364 h 383"/>
                    <a:gd name="T38" fmla="*/ 70 w 3049"/>
                    <a:gd name="T39" fmla="*/ 340 h 383"/>
                    <a:gd name="T40" fmla="*/ 42 w 3049"/>
                    <a:gd name="T41" fmla="*/ 312 h 383"/>
                    <a:gd name="T42" fmla="*/ 18 w 3049"/>
                    <a:gd name="T43" fmla="*/ 276 h 383"/>
                    <a:gd name="T44" fmla="*/ 4 w 3049"/>
                    <a:gd name="T45" fmla="*/ 236 h 383"/>
                    <a:gd name="T46" fmla="*/ 0 w 3049"/>
                    <a:gd name="T47" fmla="*/ 191 h 383"/>
                    <a:gd name="T48" fmla="*/ 4 w 3049"/>
                    <a:gd name="T49" fmla="*/ 147 h 383"/>
                    <a:gd name="T50" fmla="*/ 18 w 3049"/>
                    <a:gd name="T51" fmla="*/ 107 h 383"/>
                    <a:gd name="T52" fmla="*/ 42 w 3049"/>
                    <a:gd name="T53" fmla="*/ 71 h 383"/>
                    <a:gd name="T54" fmla="*/ 70 w 3049"/>
                    <a:gd name="T55" fmla="*/ 42 h 383"/>
                    <a:gd name="T56" fmla="*/ 106 w 3049"/>
                    <a:gd name="T57" fmla="*/ 20 h 383"/>
                    <a:gd name="T58" fmla="*/ 148 w 3049"/>
                    <a:gd name="T59" fmla="*/ 6 h 383"/>
                    <a:gd name="T60" fmla="*/ 191 w 3049"/>
                    <a:gd name="T61" fmla="*/ 0 h 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3049" h="383">
                      <a:moveTo>
                        <a:pt x="191" y="0"/>
                      </a:moveTo>
                      <a:lnTo>
                        <a:pt x="2858" y="0"/>
                      </a:lnTo>
                      <a:lnTo>
                        <a:pt x="2901" y="6"/>
                      </a:lnTo>
                      <a:lnTo>
                        <a:pt x="2941" y="20"/>
                      </a:lnTo>
                      <a:lnTo>
                        <a:pt x="2977" y="42"/>
                      </a:lnTo>
                      <a:lnTo>
                        <a:pt x="3007" y="71"/>
                      </a:lnTo>
                      <a:lnTo>
                        <a:pt x="3029" y="107"/>
                      </a:lnTo>
                      <a:lnTo>
                        <a:pt x="3045" y="147"/>
                      </a:lnTo>
                      <a:lnTo>
                        <a:pt x="3049" y="191"/>
                      </a:lnTo>
                      <a:lnTo>
                        <a:pt x="3045" y="236"/>
                      </a:lnTo>
                      <a:lnTo>
                        <a:pt x="3029" y="276"/>
                      </a:lnTo>
                      <a:lnTo>
                        <a:pt x="3007" y="312"/>
                      </a:lnTo>
                      <a:lnTo>
                        <a:pt x="2977" y="340"/>
                      </a:lnTo>
                      <a:lnTo>
                        <a:pt x="2941" y="364"/>
                      </a:lnTo>
                      <a:lnTo>
                        <a:pt x="2901" y="378"/>
                      </a:lnTo>
                      <a:lnTo>
                        <a:pt x="2858" y="383"/>
                      </a:lnTo>
                      <a:lnTo>
                        <a:pt x="191" y="383"/>
                      </a:lnTo>
                      <a:lnTo>
                        <a:pt x="148" y="378"/>
                      </a:lnTo>
                      <a:lnTo>
                        <a:pt x="106" y="364"/>
                      </a:lnTo>
                      <a:lnTo>
                        <a:pt x="70" y="340"/>
                      </a:lnTo>
                      <a:lnTo>
                        <a:pt x="42" y="312"/>
                      </a:lnTo>
                      <a:lnTo>
                        <a:pt x="18" y="276"/>
                      </a:lnTo>
                      <a:lnTo>
                        <a:pt x="4" y="236"/>
                      </a:lnTo>
                      <a:lnTo>
                        <a:pt x="0" y="191"/>
                      </a:lnTo>
                      <a:lnTo>
                        <a:pt x="4" y="147"/>
                      </a:lnTo>
                      <a:lnTo>
                        <a:pt x="18" y="107"/>
                      </a:lnTo>
                      <a:lnTo>
                        <a:pt x="42" y="71"/>
                      </a:lnTo>
                      <a:lnTo>
                        <a:pt x="70" y="42"/>
                      </a:lnTo>
                      <a:lnTo>
                        <a:pt x="106" y="20"/>
                      </a:lnTo>
                      <a:lnTo>
                        <a:pt x="148" y="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dirty="0"/>
                </a:p>
              </p:txBody>
            </p:sp>
            <p:sp>
              <p:nvSpPr>
                <p:cNvPr id="21" name="Freeform 7">
                  <a:extLst>
                    <a:ext uri="{FF2B5EF4-FFF2-40B4-BE49-F238E27FC236}">
                      <a16:creationId xmlns:a16="http://schemas.microsoft.com/office/drawing/2014/main" id="{DA1BCFC9-EC7F-4775-84A4-3547B780EF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7963" y="2851151"/>
                  <a:ext cx="2419350" cy="304800"/>
                </a:xfrm>
                <a:custGeom>
                  <a:avLst/>
                  <a:gdLst>
                    <a:gd name="T0" fmla="*/ 191 w 3049"/>
                    <a:gd name="T1" fmla="*/ 0 h 383"/>
                    <a:gd name="T2" fmla="*/ 2858 w 3049"/>
                    <a:gd name="T3" fmla="*/ 0 h 383"/>
                    <a:gd name="T4" fmla="*/ 2901 w 3049"/>
                    <a:gd name="T5" fmla="*/ 6 h 383"/>
                    <a:gd name="T6" fmla="*/ 2941 w 3049"/>
                    <a:gd name="T7" fmla="*/ 20 h 383"/>
                    <a:gd name="T8" fmla="*/ 2977 w 3049"/>
                    <a:gd name="T9" fmla="*/ 43 h 383"/>
                    <a:gd name="T10" fmla="*/ 3007 w 3049"/>
                    <a:gd name="T11" fmla="*/ 71 h 383"/>
                    <a:gd name="T12" fmla="*/ 3029 w 3049"/>
                    <a:gd name="T13" fmla="*/ 107 h 383"/>
                    <a:gd name="T14" fmla="*/ 3045 w 3049"/>
                    <a:gd name="T15" fmla="*/ 149 h 383"/>
                    <a:gd name="T16" fmla="*/ 3049 w 3049"/>
                    <a:gd name="T17" fmla="*/ 192 h 383"/>
                    <a:gd name="T18" fmla="*/ 3045 w 3049"/>
                    <a:gd name="T19" fmla="*/ 236 h 383"/>
                    <a:gd name="T20" fmla="*/ 3029 w 3049"/>
                    <a:gd name="T21" fmla="*/ 276 h 383"/>
                    <a:gd name="T22" fmla="*/ 3007 w 3049"/>
                    <a:gd name="T23" fmla="*/ 312 h 383"/>
                    <a:gd name="T24" fmla="*/ 2977 w 3049"/>
                    <a:gd name="T25" fmla="*/ 341 h 383"/>
                    <a:gd name="T26" fmla="*/ 2941 w 3049"/>
                    <a:gd name="T27" fmla="*/ 363 h 383"/>
                    <a:gd name="T28" fmla="*/ 2901 w 3049"/>
                    <a:gd name="T29" fmla="*/ 377 h 383"/>
                    <a:gd name="T30" fmla="*/ 2858 w 3049"/>
                    <a:gd name="T31" fmla="*/ 383 h 383"/>
                    <a:gd name="T32" fmla="*/ 191 w 3049"/>
                    <a:gd name="T33" fmla="*/ 383 h 383"/>
                    <a:gd name="T34" fmla="*/ 148 w 3049"/>
                    <a:gd name="T35" fmla="*/ 377 h 383"/>
                    <a:gd name="T36" fmla="*/ 106 w 3049"/>
                    <a:gd name="T37" fmla="*/ 363 h 383"/>
                    <a:gd name="T38" fmla="*/ 70 w 3049"/>
                    <a:gd name="T39" fmla="*/ 341 h 383"/>
                    <a:gd name="T40" fmla="*/ 42 w 3049"/>
                    <a:gd name="T41" fmla="*/ 312 h 383"/>
                    <a:gd name="T42" fmla="*/ 18 w 3049"/>
                    <a:gd name="T43" fmla="*/ 276 h 383"/>
                    <a:gd name="T44" fmla="*/ 4 w 3049"/>
                    <a:gd name="T45" fmla="*/ 236 h 383"/>
                    <a:gd name="T46" fmla="*/ 0 w 3049"/>
                    <a:gd name="T47" fmla="*/ 192 h 383"/>
                    <a:gd name="T48" fmla="*/ 4 w 3049"/>
                    <a:gd name="T49" fmla="*/ 149 h 383"/>
                    <a:gd name="T50" fmla="*/ 18 w 3049"/>
                    <a:gd name="T51" fmla="*/ 107 h 383"/>
                    <a:gd name="T52" fmla="*/ 42 w 3049"/>
                    <a:gd name="T53" fmla="*/ 71 h 383"/>
                    <a:gd name="T54" fmla="*/ 70 w 3049"/>
                    <a:gd name="T55" fmla="*/ 43 h 383"/>
                    <a:gd name="T56" fmla="*/ 106 w 3049"/>
                    <a:gd name="T57" fmla="*/ 20 h 383"/>
                    <a:gd name="T58" fmla="*/ 148 w 3049"/>
                    <a:gd name="T59" fmla="*/ 6 h 383"/>
                    <a:gd name="T60" fmla="*/ 191 w 3049"/>
                    <a:gd name="T61" fmla="*/ 0 h 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3049" h="383">
                      <a:moveTo>
                        <a:pt x="191" y="0"/>
                      </a:moveTo>
                      <a:lnTo>
                        <a:pt x="2858" y="0"/>
                      </a:lnTo>
                      <a:lnTo>
                        <a:pt x="2901" y="6"/>
                      </a:lnTo>
                      <a:lnTo>
                        <a:pt x="2941" y="20"/>
                      </a:lnTo>
                      <a:lnTo>
                        <a:pt x="2977" y="43"/>
                      </a:lnTo>
                      <a:lnTo>
                        <a:pt x="3007" y="71"/>
                      </a:lnTo>
                      <a:lnTo>
                        <a:pt x="3029" y="107"/>
                      </a:lnTo>
                      <a:lnTo>
                        <a:pt x="3045" y="149"/>
                      </a:lnTo>
                      <a:lnTo>
                        <a:pt x="3049" y="192"/>
                      </a:lnTo>
                      <a:lnTo>
                        <a:pt x="3045" y="236"/>
                      </a:lnTo>
                      <a:lnTo>
                        <a:pt x="3029" y="276"/>
                      </a:lnTo>
                      <a:lnTo>
                        <a:pt x="3007" y="312"/>
                      </a:lnTo>
                      <a:lnTo>
                        <a:pt x="2977" y="341"/>
                      </a:lnTo>
                      <a:lnTo>
                        <a:pt x="2941" y="363"/>
                      </a:lnTo>
                      <a:lnTo>
                        <a:pt x="2901" y="377"/>
                      </a:lnTo>
                      <a:lnTo>
                        <a:pt x="2858" y="383"/>
                      </a:lnTo>
                      <a:lnTo>
                        <a:pt x="191" y="383"/>
                      </a:lnTo>
                      <a:lnTo>
                        <a:pt x="148" y="377"/>
                      </a:lnTo>
                      <a:lnTo>
                        <a:pt x="106" y="363"/>
                      </a:lnTo>
                      <a:lnTo>
                        <a:pt x="70" y="341"/>
                      </a:lnTo>
                      <a:lnTo>
                        <a:pt x="42" y="312"/>
                      </a:lnTo>
                      <a:lnTo>
                        <a:pt x="18" y="276"/>
                      </a:lnTo>
                      <a:lnTo>
                        <a:pt x="4" y="236"/>
                      </a:lnTo>
                      <a:lnTo>
                        <a:pt x="0" y="192"/>
                      </a:lnTo>
                      <a:lnTo>
                        <a:pt x="4" y="149"/>
                      </a:lnTo>
                      <a:lnTo>
                        <a:pt x="18" y="107"/>
                      </a:lnTo>
                      <a:lnTo>
                        <a:pt x="42" y="71"/>
                      </a:lnTo>
                      <a:lnTo>
                        <a:pt x="70" y="43"/>
                      </a:lnTo>
                      <a:lnTo>
                        <a:pt x="106" y="20"/>
                      </a:lnTo>
                      <a:lnTo>
                        <a:pt x="148" y="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dirty="0"/>
                </a:p>
              </p:txBody>
            </p:sp>
            <p:sp>
              <p:nvSpPr>
                <p:cNvPr id="22" name="Freeform 8">
                  <a:extLst>
                    <a:ext uri="{FF2B5EF4-FFF2-40B4-BE49-F238E27FC236}">
                      <a16:creationId xmlns:a16="http://schemas.microsoft.com/office/drawing/2014/main" id="{2B695D25-3F05-45E5-83CA-79B45A60A4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7963" y="4935538"/>
                  <a:ext cx="1422400" cy="303213"/>
                </a:xfrm>
                <a:custGeom>
                  <a:avLst/>
                  <a:gdLst>
                    <a:gd name="T0" fmla="*/ 191 w 1793"/>
                    <a:gd name="T1" fmla="*/ 0 h 381"/>
                    <a:gd name="T2" fmla="*/ 1602 w 1793"/>
                    <a:gd name="T3" fmla="*/ 0 h 381"/>
                    <a:gd name="T4" fmla="*/ 1646 w 1793"/>
                    <a:gd name="T5" fmla="*/ 6 h 381"/>
                    <a:gd name="T6" fmla="*/ 1686 w 1793"/>
                    <a:gd name="T7" fmla="*/ 20 h 381"/>
                    <a:gd name="T8" fmla="*/ 1721 w 1793"/>
                    <a:gd name="T9" fmla="*/ 41 h 381"/>
                    <a:gd name="T10" fmla="*/ 1751 w 1793"/>
                    <a:gd name="T11" fmla="*/ 71 h 381"/>
                    <a:gd name="T12" fmla="*/ 1773 w 1793"/>
                    <a:gd name="T13" fmla="*/ 107 h 381"/>
                    <a:gd name="T14" fmla="*/ 1787 w 1793"/>
                    <a:gd name="T15" fmla="*/ 147 h 381"/>
                    <a:gd name="T16" fmla="*/ 1793 w 1793"/>
                    <a:gd name="T17" fmla="*/ 190 h 381"/>
                    <a:gd name="T18" fmla="*/ 1787 w 1793"/>
                    <a:gd name="T19" fmla="*/ 234 h 381"/>
                    <a:gd name="T20" fmla="*/ 1773 w 1793"/>
                    <a:gd name="T21" fmla="*/ 274 h 381"/>
                    <a:gd name="T22" fmla="*/ 1751 w 1793"/>
                    <a:gd name="T23" fmla="*/ 310 h 381"/>
                    <a:gd name="T24" fmla="*/ 1721 w 1793"/>
                    <a:gd name="T25" fmla="*/ 339 h 381"/>
                    <a:gd name="T26" fmla="*/ 1686 w 1793"/>
                    <a:gd name="T27" fmla="*/ 361 h 381"/>
                    <a:gd name="T28" fmla="*/ 1646 w 1793"/>
                    <a:gd name="T29" fmla="*/ 377 h 381"/>
                    <a:gd name="T30" fmla="*/ 1602 w 1793"/>
                    <a:gd name="T31" fmla="*/ 381 h 381"/>
                    <a:gd name="T32" fmla="*/ 191 w 1793"/>
                    <a:gd name="T33" fmla="*/ 381 h 381"/>
                    <a:gd name="T34" fmla="*/ 148 w 1793"/>
                    <a:gd name="T35" fmla="*/ 377 h 381"/>
                    <a:gd name="T36" fmla="*/ 106 w 1793"/>
                    <a:gd name="T37" fmla="*/ 361 h 381"/>
                    <a:gd name="T38" fmla="*/ 70 w 1793"/>
                    <a:gd name="T39" fmla="*/ 339 h 381"/>
                    <a:gd name="T40" fmla="*/ 42 w 1793"/>
                    <a:gd name="T41" fmla="*/ 310 h 381"/>
                    <a:gd name="T42" fmla="*/ 18 w 1793"/>
                    <a:gd name="T43" fmla="*/ 274 h 381"/>
                    <a:gd name="T44" fmla="*/ 4 w 1793"/>
                    <a:gd name="T45" fmla="*/ 234 h 381"/>
                    <a:gd name="T46" fmla="*/ 0 w 1793"/>
                    <a:gd name="T47" fmla="*/ 190 h 381"/>
                    <a:gd name="T48" fmla="*/ 4 w 1793"/>
                    <a:gd name="T49" fmla="*/ 147 h 381"/>
                    <a:gd name="T50" fmla="*/ 18 w 1793"/>
                    <a:gd name="T51" fmla="*/ 107 h 381"/>
                    <a:gd name="T52" fmla="*/ 42 w 1793"/>
                    <a:gd name="T53" fmla="*/ 71 h 381"/>
                    <a:gd name="T54" fmla="*/ 70 w 1793"/>
                    <a:gd name="T55" fmla="*/ 41 h 381"/>
                    <a:gd name="T56" fmla="*/ 106 w 1793"/>
                    <a:gd name="T57" fmla="*/ 20 h 381"/>
                    <a:gd name="T58" fmla="*/ 148 w 1793"/>
                    <a:gd name="T59" fmla="*/ 6 h 381"/>
                    <a:gd name="T60" fmla="*/ 191 w 1793"/>
                    <a:gd name="T61" fmla="*/ 0 h 3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793" h="381">
                      <a:moveTo>
                        <a:pt x="191" y="0"/>
                      </a:moveTo>
                      <a:lnTo>
                        <a:pt x="1602" y="0"/>
                      </a:lnTo>
                      <a:lnTo>
                        <a:pt x="1646" y="6"/>
                      </a:lnTo>
                      <a:lnTo>
                        <a:pt x="1686" y="20"/>
                      </a:lnTo>
                      <a:lnTo>
                        <a:pt x="1721" y="41"/>
                      </a:lnTo>
                      <a:lnTo>
                        <a:pt x="1751" y="71"/>
                      </a:lnTo>
                      <a:lnTo>
                        <a:pt x="1773" y="107"/>
                      </a:lnTo>
                      <a:lnTo>
                        <a:pt x="1787" y="147"/>
                      </a:lnTo>
                      <a:lnTo>
                        <a:pt x="1793" y="190"/>
                      </a:lnTo>
                      <a:lnTo>
                        <a:pt x="1787" y="234"/>
                      </a:lnTo>
                      <a:lnTo>
                        <a:pt x="1773" y="274"/>
                      </a:lnTo>
                      <a:lnTo>
                        <a:pt x="1751" y="310"/>
                      </a:lnTo>
                      <a:lnTo>
                        <a:pt x="1721" y="339"/>
                      </a:lnTo>
                      <a:lnTo>
                        <a:pt x="1686" y="361"/>
                      </a:lnTo>
                      <a:lnTo>
                        <a:pt x="1646" y="377"/>
                      </a:lnTo>
                      <a:lnTo>
                        <a:pt x="1602" y="381"/>
                      </a:lnTo>
                      <a:lnTo>
                        <a:pt x="191" y="381"/>
                      </a:lnTo>
                      <a:lnTo>
                        <a:pt x="148" y="377"/>
                      </a:lnTo>
                      <a:lnTo>
                        <a:pt x="106" y="361"/>
                      </a:lnTo>
                      <a:lnTo>
                        <a:pt x="70" y="339"/>
                      </a:lnTo>
                      <a:lnTo>
                        <a:pt x="42" y="310"/>
                      </a:lnTo>
                      <a:lnTo>
                        <a:pt x="18" y="274"/>
                      </a:lnTo>
                      <a:lnTo>
                        <a:pt x="4" y="234"/>
                      </a:lnTo>
                      <a:lnTo>
                        <a:pt x="0" y="190"/>
                      </a:lnTo>
                      <a:lnTo>
                        <a:pt x="4" y="147"/>
                      </a:lnTo>
                      <a:lnTo>
                        <a:pt x="18" y="107"/>
                      </a:lnTo>
                      <a:lnTo>
                        <a:pt x="42" y="71"/>
                      </a:lnTo>
                      <a:lnTo>
                        <a:pt x="70" y="41"/>
                      </a:lnTo>
                      <a:lnTo>
                        <a:pt x="106" y="20"/>
                      </a:lnTo>
                      <a:lnTo>
                        <a:pt x="148" y="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dirty="0"/>
                </a:p>
              </p:txBody>
            </p:sp>
            <p:sp>
              <p:nvSpPr>
                <p:cNvPr id="23" name="Freeform 9">
                  <a:extLst>
                    <a:ext uri="{FF2B5EF4-FFF2-40B4-BE49-F238E27FC236}">
                      <a16:creationId xmlns:a16="http://schemas.microsoft.com/office/drawing/2014/main" id="{E796B5FD-7A81-47A2-84AD-B91A05387FA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65175" y="1228726"/>
                  <a:ext cx="5205413" cy="4872038"/>
                </a:xfrm>
                <a:custGeom>
                  <a:avLst/>
                  <a:gdLst>
                    <a:gd name="T0" fmla="*/ 3681 w 6558"/>
                    <a:gd name="T1" fmla="*/ 4366 h 6138"/>
                    <a:gd name="T2" fmla="*/ 5597 w 6558"/>
                    <a:gd name="T3" fmla="*/ 910 h 6138"/>
                    <a:gd name="T4" fmla="*/ 4282 w 6558"/>
                    <a:gd name="T5" fmla="*/ 5757 h 6138"/>
                    <a:gd name="T6" fmla="*/ 4268 w 6558"/>
                    <a:gd name="T7" fmla="*/ 4376 h 6138"/>
                    <a:gd name="T8" fmla="*/ 3426 w 6558"/>
                    <a:gd name="T9" fmla="*/ 5047 h 6138"/>
                    <a:gd name="T10" fmla="*/ 3317 w 6558"/>
                    <a:gd name="T11" fmla="*/ 5039 h 6138"/>
                    <a:gd name="T12" fmla="*/ 3227 w 6558"/>
                    <a:gd name="T13" fmla="*/ 4972 h 6138"/>
                    <a:gd name="T14" fmla="*/ 3191 w 6558"/>
                    <a:gd name="T15" fmla="*/ 4862 h 6138"/>
                    <a:gd name="T16" fmla="*/ 1088 w 6558"/>
                    <a:gd name="T17" fmla="*/ 4395 h 6138"/>
                    <a:gd name="T18" fmla="*/ 967 w 6558"/>
                    <a:gd name="T19" fmla="*/ 4354 h 6138"/>
                    <a:gd name="T20" fmla="*/ 901 w 6558"/>
                    <a:gd name="T21" fmla="*/ 4248 h 6138"/>
                    <a:gd name="T22" fmla="*/ 915 w 6558"/>
                    <a:gd name="T23" fmla="*/ 4121 h 6138"/>
                    <a:gd name="T24" fmla="*/ 1003 w 6558"/>
                    <a:gd name="T25" fmla="*/ 4034 h 6138"/>
                    <a:gd name="T26" fmla="*/ 3363 w 6558"/>
                    <a:gd name="T27" fmla="*/ 4014 h 6138"/>
                    <a:gd name="T28" fmla="*/ 3418 w 6558"/>
                    <a:gd name="T29" fmla="*/ 3793 h 6138"/>
                    <a:gd name="T30" fmla="*/ 1045 w 6558"/>
                    <a:gd name="T31" fmla="*/ 3734 h 6138"/>
                    <a:gd name="T32" fmla="*/ 939 w 6558"/>
                    <a:gd name="T33" fmla="*/ 3668 h 6138"/>
                    <a:gd name="T34" fmla="*/ 897 w 6558"/>
                    <a:gd name="T35" fmla="*/ 3549 h 6138"/>
                    <a:gd name="T36" fmla="*/ 939 w 6558"/>
                    <a:gd name="T37" fmla="*/ 3430 h 6138"/>
                    <a:gd name="T38" fmla="*/ 1045 w 6558"/>
                    <a:gd name="T39" fmla="*/ 3362 h 6138"/>
                    <a:gd name="T40" fmla="*/ 3868 w 6558"/>
                    <a:gd name="T41" fmla="*/ 3046 h 6138"/>
                    <a:gd name="T42" fmla="*/ 3755 w 6558"/>
                    <a:gd name="T43" fmla="*/ 3084 h 6138"/>
                    <a:gd name="T44" fmla="*/ 1003 w 6558"/>
                    <a:gd name="T45" fmla="*/ 3064 h 6138"/>
                    <a:gd name="T46" fmla="*/ 915 w 6558"/>
                    <a:gd name="T47" fmla="*/ 2977 h 6138"/>
                    <a:gd name="T48" fmla="*/ 901 w 6558"/>
                    <a:gd name="T49" fmla="*/ 2849 h 6138"/>
                    <a:gd name="T50" fmla="*/ 967 w 6558"/>
                    <a:gd name="T51" fmla="*/ 2744 h 6138"/>
                    <a:gd name="T52" fmla="*/ 1088 w 6558"/>
                    <a:gd name="T53" fmla="*/ 2702 h 6138"/>
                    <a:gd name="T54" fmla="*/ 3838 w 6558"/>
                    <a:gd name="T55" fmla="*/ 2720 h 6138"/>
                    <a:gd name="T56" fmla="*/ 3926 w 6558"/>
                    <a:gd name="T57" fmla="*/ 2808 h 6138"/>
                    <a:gd name="T58" fmla="*/ 3946 w 6558"/>
                    <a:gd name="T59" fmla="*/ 2907 h 6138"/>
                    <a:gd name="T60" fmla="*/ 4282 w 6558"/>
                    <a:gd name="T61" fmla="*/ 759 h 6138"/>
                    <a:gd name="T62" fmla="*/ 5794 w 6558"/>
                    <a:gd name="T63" fmla="*/ 582 h 6138"/>
                    <a:gd name="T64" fmla="*/ 5872 w 6558"/>
                    <a:gd name="T65" fmla="*/ 453 h 6138"/>
                    <a:gd name="T66" fmla="*/ 5872 w 6558"/>
                    <a:gd name="T67" fmla="*/ 12 h 6138"/>
                    <a:gd name="T68" fmla="*/ 6502 w 6558"/>
                    <a:gd name="T69" fmla="*/ 391 h 6138"/>
                    <a:gd name="T70" fmla="*/ 6558 w 6558"/>
                    <a:gd name="T71" fmla="*/ 503 h 6138"/>
                    <a:gd name="T72" fmla="*/ 6532 w 6558"/>
                    <a:gd name="T73" fmla="*/ 626 h 6138"/>
                    <a:gd name="T74" fmla="*/ 4658 w 6558"/>
                    <a:gd name="T75" fmla="*/ 5991 h 6138"/>
                    <a:gd name="T76" fmla="*/ 4592 w 6558"/>
                    <a:gd name="T77" fmla="*/ 6096 h 6138"/>
                    <a:gd name="T78" fmla="*/ 4473 w 6558"/>
                    <a:gd name="T79" fmla="*/ 6138 h 6138"/>
                    <a:gd name="T80" fmla="*/ 107 w 6558"/>
                    <a:gd name="T81" fmla="*/ 6120 h 6138"/>
                    <a:gd name="T82" fmla="*/ 20 w 6558"/>
                    <a:gd name="T83" fmla="*/ 6031 h 6138"/>
                    <a:gd name="T84" fmla="*/ 0 w 6558"/>
                    <a:gd name="T85" fmla="*/ 568 h 6138"/>
                    <a:gd name="T86" fmla="*/ 42 w 6558"/>
                    <a:gd name="T87" fmla="*/ 449 h 6138"/>
                    <a:gd name="T88" fmla="*/ 147 w 6558"/>
                    <a:gd name="T89" fmla="*/ 382 h 6138"/>
                    <a:gd name="T90" fmla="*/ 4517 w 6558"/>
                    <a:gd name="T91" fmla="*/ 382 h 6138"/>
                    <a:gd name="T92" fmla="*/ 4622 w 6558"/>
                    <a:gd name="T93" fmla="*/ 449 h 6138"/>
                    <a:gd name="T94" fmla="*/ 4664 w 6558"/>
                    <a:gd name="T95" fmla="*/ 568 h 6138"/>
                    <a:gd name="T96" fmla="*/ 5665 w 6558"/>
                    <a:gd name="T97" fmla="*/ 64 h 6138"/>
                    <a:gd name="T98" fmla="*/ 5760 w 6558"/>
                    <a:gd name="T99" fmla="*/ 6 h 6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6558" h="6138">
                      <a:moveTo>
                        <a:pt x="5597" y="910"/>
                      </a:moveTo>
                      <a:lnTo>
                        <a:pt x="3763" y="3962"/>
                      </a:lnTo>
                      <a:lnTo>
                        <a:pt x="3681" y="4366"/>
                      </a:lnTo>
                      <a:lnTo>
                        <a:pt x="3997" y="4103"/>
                      </a:lnTo>
                      <a:lnTo>
                        <a:pt x="5832" y="1051"/>
                      </a:lnTo>
                      <a:lnTo>
                        <a:pt x="5597" y="910"/>
                      </a:lnTo>
                      <a:close/>
                      <a:moveTo>
                        <a:pt x="382" y="759"/>
                      </a:moveTo>
                      <a:lnTo>
                        <a:pt x="382" y="5757"/>
                      </a:lnTo>
                      <a:lnTo>
                        <a:pt x="4282" y="5757"/>
                      </a:lnTo>
                      <a:lnTo>
                        <a:pt x="4282" y="4362"/>
                      </a:lnTo>
                      <a:lnTo>
                        <a:pt x="4274" y="4370"/>
                      </a:lnTo>
                      <a:lnTo>
                        <a:pt x="4268" y="4376"/>
                      </a:lnTo>
                      <a:lnTo>
                        <a:pt x="3506" y="5007"/>
                      </a:lnTo>
                      <a:lnTo>
                        <a:pt x="3468" y="5031"/>
                      </a:lnTo>
                      <a:lnTo>
                        <a:pt x="3426" y="5047"/>
                      </a:lnTo>
                      <a:lnTo>
                        <a:pt x="3382" y="5051"/>
                      </a:lnTo>
                      <a:lnTo>
                        <a:pt x="3349" y="5049"/>
                      </a:lnTo>
                      <a:lnTo>
                        <a:pt x="3317" y="5039"/>
                      </a:lnTo>
                      <a:lnTo>
                        <a:pt x="3285" y="5025"/>
                      </a:lnTo>
                      <a:lnTo>
                        <a:pt x="3253" y="5000"/>
                      </a:lnTo>
                      <a:lnTo>
                        <a:pt x="3227" y="4972"/>
                      </a:lnTo>
                      <a:lnTo>
                        <a:pt x="3207" y="4938"/>
                      </a:lnTo>
                      <a:lnTo>
                        <a:pt x="3195" y="4900"/>
                      </a:lnTo>
                      <a:lnTo>
                        <a:pt x="3191" y="4862"/>
                      </a:lnTo>
                      <a:lnTo>
                        <a:pt x="3195" y="4823"/>
                      </a:lnTo>
                      <a:lnTo>
                        <a:pt x="3283" y="4395"/>
                      </a:lnTo>
                      <a:lnTo>
                        <a:pt x="1088" y="4395"/>
                      </a:lnTo>
                      <a:lnTo>
                        <a:pt x="1045" y="4391"/>
                      </a:lnTo>
                      <a:lnTo>
                        <a:pt x="1003" y="4376"/>
                      </a:lnTo>
                      <a:lnTo>
                        <a:pt x="967" y="4354"/>
                      </a:lnTo>
                      <a:lnTo>
                        <a:pt x="939" y="4324"/>
                      </a:lnTo>
                      <a:lnTo>
                        <a:pt x="915" y="4288"/>
                      </a:lnTo>
                      <a:lnTo>
                        <a:pt x="901" y="4248"/>
                      </a:lnTo>
                      <a:lnTo>
                        <a:pt x="897" y="4205"/>
                      </a:lnTo>
                      <a:lnTo>
                        <a:pt x="901" y="4161"/>
                      </a:lnTo>
                      <a:lnTo>
                        <a:pt x="915" y="4121"/>
                      </a:lnTo>
                      <a:lnTo>
                        <a:pt x="939" y="4085"/>
                      </a:lnTo>
                      <a:lnTo>
                        <a:pt x="967" y="4056"/>
                      </a:lnTo>
                      <a:lnTo>
                        <a:pt x="1003" y="4034"/>
                      </a:lnTo>
                      <a:lnTo>
                        <a:pt x="1045" y="4018"/>
                      </a:lnTo>
                      <a:lnTo>
                        <a:pt x="1088" y="4014"/>
                      </a:lnTo>
                      <a:lnTo>
                        <a:pt x="3363" y="4014"/>
                      </a:lnTo>
                      <a:lnTo>
                        <a:pt x="3394" y="3855"/>
                      </a:lnTo>
                      <a:lnTo>
                        <a:pt x="3404" y="3823"/>
                      </a:lnTo>
                      <a:lnTo>
                        <a:pt x="3418" y="3793"/>
                      </a:lnTo>
                      <a:lnTo>
                        <a:pt x="3452" y="3740"/>
                      </a:lnTo>
                      <a:lnTo>
                        <a:pt x="1088" y="3740"/>
                      </a:lnTo>
                      <a:lnTo>
                        <a:pt x="1045" y="3734"/>
                      </a:lnTo>
                      <a:lnTo>
                        <a:pt x="1003" y="3720"/>
                      </a:lnTo>
                      <a:lnTo>
                        <a:pt x="967" y="3698"/>
                      </a:lnTo>
                      <a:lnTo>
                        <a:pt x="939" y="3668"/>
                      </a:lnTo>
                      <a:lnTo>
                        <a:pt x="915" y="3632"/>
                      </a:lnTo>
                      <a:lnTo>
                        <a:pt x="901" y="3593"/>
                      </a:lnTo>
                      <a:lnTo>
                        <a:pt x="897" y="3549"/>
                      </a:lnTo>
                      <a:lnTo>
                        <a:pt x="901" y="3505"/>
                      </a:lnTo>
                      <a:lnTo>
                        <a:pt x="915" y="3465"/>
                      </a:lnTo>
                      <a:lnTo>
                        <a:pt x="939" y="3430"/>
                      </a:lnTo>
                      <a:lnTo>
                        <a:pt x="967" y="3400"/>
                      </a:lnTo>
                      <a:lnTo>
                        <a:pt x="1003" y="3378"/>
                      </a:lnTo>
                      <a:lnTo>
                        <a:pt x="1045" y="3362"/>
                      </a:lnTo>
                      <a:lnTo>
                        <a:pt x="1088" y="3358"/>
                      </a:lnTo>
                      <a:lnTo>
                        <a:pt x="3681" y="3358"/>
                      </a:lnTo>
                      <a:lnTo>
                        <a:pt x="3868" y="3046"/>
                      </a:lnTo>
                      <a:lnTo>
                        <a:pt x="3834" y="3066"/>
                      </a:lnTo>
                      <a:lnTo>
                        <a:pt x="3796" y="3080"/>
                      </a:lnTo>
                      <a:lnTo>
                        <a:pt x="3755" y="3084"/>
                      </a:lnTo>
                      <a:lnTo>
                        <a:pt x="1088" y="3084"/>
                      </a:lnTo>
                      <a:lnTo>
                        <a:pt x="1045" y="3078"/>
                      </a:lnTo>
                      <a:lnTo>
                        <a:pt x="1003" y="3064"/>
                      </a:lnTo>
                      <a:lnTo>
                        <a:pt x="967" y="3042"/>
                      </a:lnTo>
                      <a:lnTo>
                        <a:pt x="939" y="3012"/>
                      </a:lnTo>
                      <a:lnTo>
                        <a:pt x="915" y="2977"/>
                      </a:lnTo>
                      <a:lnTo>
                        <a:pt x="901" y="2937"/>
                      </a:lnTo>
                      <a:lnTo>
                        <a:pt x="897" y="2893"/>
                      </a:lnTo>
                      <a:lnTo>
                        <a:pt x="901" y="2849"/>
                      </a:lnTo>
                      <a:lnTo>
                        <a:pt x="915" y="2808"/>
                      </a:lnTo>
                      <a:lnTo>
                        <a:pt x="939" y="2774"/>
                      </a:lnTo>
                      <a:lnTo>
                        <a:pt x="967" y="2744"/>
                      </a:lnTo>
                      <a:lnTo>
                        <a:pt x="1003" y="2720"/>
                      </a:lnTo>
                      <a:lnTo>
                        <a:pt x="1045" y="2706"/>
                      </a:lnTo>
                      <a:lnTo>
                        <a:pt x="1088" y="2702"/>
                      </a:lnTo>
                      <a:lnTo>
                        <a:pt x="3755" y="2702"/>
                      </a:lnTo>
                      <a:lnTo>
                        <a:pt x="3798" y="2706"/>
                      </a:lnTo>
                      <a:lnTo>
                        <a:pt x="3838" y="2720"/>
                      </a:lnTo>
                      <a:lnTo>
                        <a:pt x="3874" y="2744"/>
                      </a:lnTo>
                      <a:lnTo>
                        <a:pt x="3904" y="2774"/>
                      </a:lnTo>
                      <a:lnTo>
                        <a:pt x="3926" y="2808"/>
                      </a:lnTo>
                      <a:lnTo>
                        <a:pt x="3942" y="2849"/>
                      </a:lnTo>
                      <a:lnTo>
                        <a:pt x="3946" y="2893"/>
                      </a:lnTo>
                      <a:lnTo>
                        <a:pt x="3946" y="2907"/>
                      </a:lnTo>
                      <a:lnTo>
                        <a:pt x="3944" y="2921"/>
                      </a:lnTo>
                      <a:lnTo>
                        <a:pt x="4282" y="2359"/>
                      </a:lnTo>
                      <a:lnTo>
                        <a:pt x="4282" y="759"/>
                      </a:lnTo>
                      <a:lnTo>
                        <a:pt x="382" y="759"/>
                      </a:lnTo>
                      <a:close/>
                      <a:moveTo>
                        <a:pt x="5872" y="453"/>
                      </a:moveTo>
                      <a:lnTo>
                        <a:pt x="5794" y="582"/>
                      </a:lnTo>
                      <a:lnTo>
                        <a:pt x="6029" y="723"/>
                      </a:lnTo>
                      <a:lnTo>
                        <a:pt x="6106" y="594"/>
                      </a:lnTo>
                      <a:lnTo>
                        <a:pt x="5872" y="453"/>
                      </a:lnTo>
                      <a:close/>
                      <a:moveTo>
                        <a:pt x="5798" y="0"/>
                      </a:moveTo>
                      <a:lnTo>
                        <a:pt x="5834" y="2"/>
                      </a:lnTo>
                      <a:lnTo>
                        <a:pt x="5872" y="12"/>
                      </a:lnTo>
                      <a:lnTo>
                        <a:pt x="5905" y="28"/>
                      </a:lnTo>
                      <a:lnTo>
                        <a:pt x="6467" y="364"/>
                      </a:lnTo>
                      <a:lnTo>
                        <a:pt x="6502" y="391"/>
                      </a:lnTo>
                      <a:lnTo>
                        <a:pt x="6528" y="425"/>
                      </a:lnTo>
                      <a:lnTo>
                        <a:pt x="6548" y="461"/>
                      </a:lnTo>
                      <a:lnTo>
                        <a:pt x="6558" y="503"/>
                      </a:lnTo>
                      <a:lnTo>
                        <a:pt x="6558" y="544"/>
                      </a:lnTo>
                      <a:lnTo>
                        <a:pt x="6550" y="586"/>
                      </a:lnTo>
                      <a:lnTo>
                        <a:pt x="6532" y="626"/>
                      </a:lnTo>
                      <a:lnTo>
                        <a:pt x="4664" y="3736"/>
                      </a:lnTo>
                      <a:lnTo>
                        <a:pt x="4664" y="5947"/>
                      </a:lnTo>
                      <a:lnTo>
                        <a:pt x="4658" y="5991"/>
                      </a:lnTo>
                      <a:lnTo>
                        <a:pt x="4644" y="6031"/>
                      </a:lnTo>
                      <a:lnTo>
                        <a:pt x="4622" y="6067"/>
                      </a:lnTo>
                      <a:lnTo>
                        <a:pt x="4592" y="6096"/>
                      </a:lnTo>
                      <a:lnTo>
                        <a:pt x="4556" y="6120"/>
                      </a:lnTo>
                      <a:lnTo>
                        <a:pt x="4517" y="6134"/>
                      </a:lnTo>
                      <a:lnTo>
                        <a:pt x="4473" y="6138"/>
                      </a:lnTo>
                      <a:lnTo>
                        <a:pt x="191" y="6138"/>
                      </a:lnTo>
                      <a:lnTo>
                        <a:pt x="147" y="6134"/>
                      </a:lnTo>
                      <a:lnTo>
                        <a:pt x="107" y="6120"/>
                      </a:lnTo>
                      <a:lnTo>
                        <a:pt x="72" y="6096"/>
                      </a:lnTo>
                      <a:lnTo>
                        <a:pt x="42" y="6067"/>
                      </a:lnTo>
                      <a:lnTo>
                        <a:pt x="20" y="6031"/>
                      </a:lnTo>
                      <a:lnTo>
                        <a:pt x="6" y="5991"/>
                      </a:lnTo>
                      <a:lnTo>
                        <a:pt x="0" y="5947"/>
                      </a:lnTo>
                      <a:lnTo>
                        <a:pt x="0" y="568"/>
                      </a:lnTo>
                      <a:lnTo>
                        <a:pt x="6" y="525"/>
                      </a:lnTo>
                      <a:lnTo>
                        <a:pt x="20" y="483"/>
                      </a:lnTo>
                      <a:lnTo>
                        <a:pt x="42" y="449"/>
                      </a:lnTo>
                      <a:lnTo>
                        <a:pt x="72" y="419"/>
                      </a:lnTo>
                      <a:lnTo>
                        <a:pt x="107" y="395"/>
                      </a:lnTo>
                      <a:lnTo>
                        <a:pt x="147" y="382"/>
                      </a:lnTo>
                      <a:lnTo>
                        <a:pt x="191" y="378"/>
                      </a:lnTo>
                      <a:lnTo>
                        <a:pt x="4473" y="378"/>
                      </a:lnTo>
                      <a:lnTo>
                        <a:pt x="4517" y="382"/>
                      </a:lnTo>
                      <a:lnTo>
                        <a:pt x="4556" y="395"/>
                      </a:lnTo>
                      <a:lnTo>
                        <a:pt x="4592" y="419"/>
                      </a:lnTo>
                      <a:lnTo>
                        <a:pt x="4622" y="449"/>
                      </a:lnTo>
                      <a:lnTo>
                        <a:pt x="4644" y="483"/>
                      </a:lnTo>
                      <a:lnTo>
                        <a:pt x="4658" y="525"/>
                      </a:lnTo>
                      <a:lnTo>
                        <a:pt x="4664" y="568"/>
                      </a:lnTo>
                      <a:lnTo>
                        <a:pt x="4664" y="1723"/>
                      </a:lnTo>
                      <a:lnTo>
                        <a:pt x="5643" y="93"/>
                      </a:lnTo>
                      <a:lnTo>
                        <a:pt x="5665" y="64"/>
                      </a:lnTo>
                      <a:lnTo>
                        <a:pt x="5693" y="38"/>
                      </a:lnTo>
                      <a:lnTo>
                        <a:pt x="5724" y="18"/>
                      </a:lnTo>
                      <a:lnTo>
                        <a:pt x="5760" y="6"/>
                      </a:lnTo>
                      <a:lnTo>
                        <a:pt x="5798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dirty="0"/>
                </a:p>
              </p:txBody>
            </p:sp>
          </p:grpSp>
        </p:grpSp>
        <p:sp>
          <p:nvSpPr>
            <p:cNvPr id="14" name="TextBox 9">
              <a:extLst>
                <a:ext uri="{FF2B5EF4-FFF2-40B4-BE49-F238E27FC236}">
                  <a16:creationId xmlns:a16="http://schemas.microsoft.com/office/drawing/2014/main" id="{0C86ED7C-4700-4DC5-83AE-0DE9E533A95C}"/>
                </a:ext>
              </a:extLst>
            </p:cNvPr>
            <p:cNvSpPr txBox="1"/>
            <p:nvPr/>
          </p:nvSpPr>
          <p:spPr>
            <a:xfrm>
              <a:off x="10567520" y="5171552"/>
              <a:ext cx="293542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GT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Análisis</a:t>
              </a:r>
            </a:p>
          </p:txBody>
        </p:sp>
      </p:grpSp>
      <p:sp>
        <p:nvSpPr>
          <p:cNvPr id="25" name="24 CuadroTexto"/>
          <p:cNvSpPr txBox="1"/>
          <p:nvPr/>
        </p:nvSpPr>
        <p:spPr>
          <a:xfrm>
            <a:off x="8943620" y="1196752"/>
            <a:ext cx="3108098" cy="3098721"/>
          </a:xfrm>
          <a:prstGeom prst="round2DiagRect">
            <a:avLst/>
          </a:prstGeom>
          <a:noFill/>
          <a:ln w="28575">
            <a:solidFill>
              <a:schemeClr val="tx2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GT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Del total de la población atendida (1,086,475 personas), la mayor atención se concentra en el Depto. de San Marcos (157,302 personas),  que representa el 14% </a:t>
            </a:r>
            <a:r>
              <a:rPr lang="es-E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 la población beneficiada con bienes, insumos agropecuarios y/o servicios de capacitación y asistencia técnica en el 2016. </a:t>
            </a:r>
          </a:p>
          <a:p>
            <a:endParaRPr lang="es-GT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9142549" y="4918574"/>
            <a:ext cx="2710241" cy="919401"/>
          </a:xfrm>
          <a:prstGeom prst="round2DiagRect">
            <a:avLst/>
          </a:prstGeom>
          <a:noFill/>
          <a:ln w="28575">
            <a:solidFill>
              <a:schemeClr val="tx2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GT" sz="1600" b="1" dirty="0">
                <a:cs typeface="Arial" pitchFamily="34" charset="0"/>
              </a:rPr>
              <a:t>Los servicios son consistentes para la atención a la población rural del país.</a:t>
            </a:r>
          </a:p>
        </p:txBody>
      </p:sp>
      <p:pic>
        <p:nvPicPr>
          <p:cNvPr id="30" name="29 Imagen" descr="Resultado de imagen para san marco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348" y="1801761"/>
            <a:ext cx="3379270" cy="4501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28 Imagen" descr="C:\Users\agrajeda.AGRO.000\Downloads\2016 (1)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18348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0783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28541" y="170032"/>
            <a:ext cx="2501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 Light" panose="020F0302020204030204" pitchFamily="34" charset="0"/>
              </a:rPr>
              <a:t>Simple Project Manager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5DC0C3-BCDA-48C0-A49A-2FF6F4CBF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7915" y="339309"/>
            <a:ext cx="5181113" cy="522664"/>
          </a:xfrm>
        </p:spPr>
        <p:txBody>
          <a:bodyPr/>
          <a:lstStyle/>
          <a:p>
            <a:pPr algn="ctr"/>
            <a:r>
              <a:rPr lang="es-GT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III. Población beneficiada 2017</a:t>
            </a:r>
            <a:endParaRPr lang="en-US" sz="2000" dirty="0"/>
          </a:p>
        </p:txBody>
      </p:sp>
      <p:sp>
        <p:nvSpPr>
          <p:cNvPr id="7" name="AutoShape 2" descr="Resultado de imagen para construcciÃ³n de portal de datos abier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 dirty="0"/>
          </a:p>
        </p:txBody>
      </p:sp>
      <p:pic>
        <p:nvPicPr>
          <p:cNvPr id="17" name="16 Imagen" descr="C:\Users\dtpusu04\AppData\Local\Microsoft\Windows\Temporary Internet Files\Content.Word\Imagen 2018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4" b="17347"/>
          <a:stretch/>
        </p:blipFill>
        <p:spPr bwMode="auto">
          <a:xfrm>
            <a:off x="307975" y="101868"/>
            <a:ext cx="1163320" cy="8134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8" name="Freeform 8">
            <a:extLst>
              <a:ext uri="{FF2B5EF4-FFF2-40B4-BE49-F238E27FC236}">
                <a16:creationId xmlns:a16="http://schemas.microsoft.com/office/drawing/2014/main" id="{2B695D25-3F05-45E5-83CA-79B45A60A415}"/>
              </a:ext>
            </a:extLst>
          </p:cNvPr>
          <p:cNvSpPr>
            <a:spLocks/>
          </p:cNvSpPr>
          <p:nvPr/>
        </p:nvSpPr>
        <p:spPr bwMode="auto">
          <a:xfrm>
            <a:off x="6958508" y="2584617"/>
            <a:ext cx="76265" cy="16257"/>
          </a:xfrm>
          <a:custGeom>
            <a:avLst/>
            <a:gdLst>
              <a:gd name="T0" fmla="*/ 191 w 1793"/>
              <a:gd name="T1" fmla="*/ 0 h 381"/>
              <a:gd name="T2" fmla="*/ 1602 w 1793"/>
              <a:gd name="T3" fmla="*/ 0 h 381"/>
              <a:gd name="T4" fmla="*/ 1646 w 1793"/>
              <a:gd name="T5" fmla="*/ 6 h 381"/>
              <a:gd name="T6" fmla="*/ 1686 w 1793"/>
              <a:gd name="T7" fmla="*/ 20 h 381"/>
              <a:gd name="T8" fmla="*/ 1721 w 1793"/>
              <a:gd name="T9" fmla="*/ 41 h 381"/>
              <a:gd name="T10" fmla="*/ 1751 w 1793"/>
              <a:gd name="T11" fmla="*/ 71 h 381"/>
              <a:gd name="T12" fmla="*/ 1773 w 1793"/>
              <a:gd name="T13" fmla="*/ 107 h 381"/>
              <a:gd name="T14" fmla="*/ 1787 w 1793"/>
              <a:gd name="T15" fmla="*/ 147 h 381"/>
              <a:gd name="T16" fmla="*/ 1793 w 1793"/>
              <a:gd name="T17" fmla="*/ 190 h 381"/>
              <a:gd name="T18" fmla="*/ 1787 w 1793"/>
              <a:gd name="T19" fmla="*/ 234 h 381"/>
              <a:gd name="T20" fmla="*/ 1773 w 1793"/>
              <a:gd name="T21" fmla="*/ 274 h 381"/>
              <a:gd name="T22" fmla="*/ 1751 w 1793"/>
              <a:gd name="T23" fmla="*/ 310 h 381"/>
              <a:gd name="T24" fmla="*/ 1721 w 1793"/>
              <a:gd name="T25" fmla="*/ 339 h 381"/>
              <a:gd name="T26" fmla="*/ 1686 w 1793"/>
              <a:gd name="T27" fmla="*/ 361 h 381"/>
              <a:gd name="T28" fmla="*/ 1646 w 1793"/>
              <a:gd name="T29" fmla="*/ 377 h 381"/>
              <a:gd name="T30" fmla="*/ 1602 w 1793"/>
              <a:gd name="T31" fmla="*/ 381 h 381"/>
              <a:gd name="T32" fmla="*/ 191 w 1793"/>
              <a:gd name="T33" fmla="*/ 381 h 381"/>
              <a:gd name="T34" fmla="*/ 148 w 1793"/>
              <a:gd name="T35" fmla="*/ 377 h 381"/>
              <a:gd name="T36" fmla="*/ 106 w 1793"/>
              <a:gd name="T37" fmla="*/ 361 h 381"/>
              <a:gd name="T38" fmla="*/ 70 w 1793"/>
              <a:gd name="T39" fmla="*/ 339 h 381"/>
              <a:gd name="T40" fmla="*/ 42 w 1793"/>
              <a:gd name="T41" fmla="*/ 310 h 381"/>
              <a:gd name="T42" fmla="*/ 18 w 1793"/>
              <a:gd name="T43" fmla="*/ 274 h 381"/>
              <a:gd name="T44" fmla="*/ 4 w 1793"/>
              <a:gd name="T45" fmla="*/ 234 h 381"/>
              <a:gd name="T46" fmla="*/ 0 w 1793"/>
              <a:gd name="T47" fmla="*/ 190 h 381"/>
              <a:gd name="T48" fmla="*/ 4 w 1793"/>
              <a:gd name="T49" fmla="*/ 147 h 381"/>
              <a:gd name="T50" fmla="*/ 18 w 1793"/>
              <a:gd name="T51" fmla="*/ 107 h 381"/>
              <a:gd name="T52" fmla="*/ 42 w 1793"/>
              <a:gd name="T53" fmla="*/ 71 h 381"/>
              <a:gd name="T54" fmla="*/ 70 w 1793"/>
              <a:gd name="T55" fmla="*/ 41 h 381"/>
              <a:gd name="T56" fmla="*/ 106 w 1793"/>
              <a:gd name="T57" fmla="*/ 20 h 381"/>
              <a:gd name="T58" fmla="*/ 148 w 1793"/>
              <a:gd name="T59" fmla="*/ 6 h 381"/>
              <a:gd name="T60" fmla="*/ 191 w 1793"/>
              <a:gd name="T61" fmla="*/ 0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793" h="381">
                <a:moveTo>
                  <a:pt x="191" y="0"/>
                </a:moveTo>
                <a:lnTo>
                  <a:pt x="1602" y="0"/>
                </a:lnTo>
                <a:lnTo>
                  <a:pt x="1646" y="6"/>
                </a:lnTo>
                <a:lnTo>
                  <a:pt x="1686" y="20"/>
                </a:lnTo>
                <a:lnTo>
                  <a:pt x="1721" y="41"/>
                </a:lnTo>
                <a:lnTo>
                  <a:pt x="1751" y="71"/>
                </a:lnTo>
                <a:lnTo>
                  <a:pt x="1773" y="107"/>
                </a:lnTo>
                <a:lnTo>
                  <a:pt x="1787" y="147"/>
                </a:lnTo>
                <a:lnTo>
                  <a:pt x="1793" y="190"/>
                </a:lnTo>
                <a:lnTo>
                  <a:pt x="1787" y="234"/>
                </a:lnTo>
                <a:lnTo>
                  <a:pt x="1773" y="274"/>
                </a:lnTo>
                <a:lnTo>
                  <a:pt x="1751" y="310"/>
                </a:lnTo>
                <a:lnTo>
                  <a:pt x="1721" y="339"/>
                </a:lnTo>
                <a:lnTo>
                  <a:pt x="1686" y="361"/>
                </a:lnTo>
                <a:lnTo>
                  <a:pt x="1646" y="377"/>
                </a:lnTo>
                <a:lnTo>
                  <a:pt x="1602" y="381"/>
                </a:lnTo>
                <a:lnTo>
                  <a:pt x="191" y="381"/>
                </a:lnTo>
                <a:lnTo>
                  <a:pt x="148" y="377"/>
                </a:lnTo>
                <a:lnTo>
                  <a:pt x="106" y="361"/>
                </a:lnTo>
                <a:lnTo>
                  <a:pt x="70" y="339"/>
                </a:lnTo>
                <a:lnTo>
                  <a:pt x="42" y="310"/>
                </a:lnTo>
                <a:lnTo>
                  <a:pt x="18" y="274"/>
                </a:lnTo>
                <a:lnTo>
                  <a:pt x="4" y="234"/>
                </a:lnTo>
                <a:lnTo>
                  <a:pt x="0" y="190"/>
                </a:lnTo>
                <a:lnTo>
                  <a:pt x="4" y="147"/>
                </a:lnTo>
                <a:lnTo>
                  <a:pt x="18" y="107"/>
                </a:lnTo>
                <a:lnTo>
                  <a:pt x="42" y="71"/>
                </a:lnTo>
                <a:lnTo>
                  <a:pt x="70" y="41"/>
                </a:lnTo>
                <a:lnTo>
                  <a:pt x="106" y="20"/>
                </a:lnTo>
                <a:lnTo>
                  <a:pt x="148" y="6"/>
                </a:lnTo>
                <a:lnTo>
                  <a:pt x="19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grpSp>
        <p:nvGrpSpPr>
          <p:cNvPr id="12" name="11 Grupo"/>
          <p:cNvGrpSpPr/>
          <p:nvPr/>
        </p:nvGrpSpPr>
        <p:grpSpPr>
          <a:xfrm>
            <a:off x="7479682" y="1338816"/>
            <a:ext cx="3545465" cy="531730"/>
            <a:chOff x="9957480" y="5044187"/>
            <a:chExt cx="3545465" cy="531730"/>
          </a:xfrm>
        </p:grpSpPr>
        <p:grpSp>
          <p:nvGrpSpPr>
            <p:cNvPr id="13" name="Group 3">
              <a:extLst>
                <a:ext uri="{FF2B5EF4-FFF2-40B4-BE49-F238E27FC236}">
                  <a16:creationId xmlns:a16="http://schemas.microsoft.com/office/drawing/2014/main" id="{DB3D41A9-A874-4198-92E2-BF9FFA2BEB4C}"/>
                </a:ext>
              </a:extLst>
            </p:cNvPr>
            <p:cNvGrpSpPr/>
            <p:nvPr/>
          </p:nvGrpSpPr>
          <p:grpSpPr>
            <a:xfrm>
              <a:off x="9957480" y="5044187"/>
              <a:ext cx="531730" cy="531730"/>
              <a:chOff x="1060566" y="1943691"/>
              <a:chExt cx="531730" cy="531730"/>
            </a:xfrm>
          </p:grpSpPr>
          <p:sp>
            <p:nvSpPr>
              <p:cNvPr id="15" name="Oval 193">
                <a:extLst>
                  <a:ext uri="{FF2B5EF4-FFF2-40B4-BE49-F238E27FC236}">
                    <a16:creationId xmlns:a16="http://schemas.microsoft.com/office/drawing/2014/main" id="{6AB737CD-69F1-4F41-A636-435FC3EB25C0}"/>
                  </a:ext>
                </a:extLst>
              </p:cNvPr>
              <p:cNvSpPr/>
              <p:nvPr/>
            </p:nvSpPr>
            <p:spPr>
              <a:xfrm>
                <a:off x="1060566" y="1943691"/>
                <a:ext cx="531730" cy="531730"/>
              </a:xfrm>
              <a:prstGeom prst="ellipse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grpSp>
            <p:nvGrpSpPr>
              <p:cNvPr id="16" name="Group 194">
                <a:extLst>
                  <a:ext uri="{FF2B5EF4-FFF2-40B4-BE49-F238E27FC236}">
                    <a16:creationId xmlns:a16="http://schemas.microsoft.com/office/drawing/2014/main" id="{58CF0266-3813-4A5C-93C7-7C7A51683CAE}"/>
                  </a:ext>
                </a:extLst>
              </p:cNvPr>
              <p:cNvGrpSpPr/>
              <p:nvPr/>
            </p:nvGrpSpPr>
            <p:grpSpPr>
              <a:xfrm>
                <a:off x="1211844" y="2078944"/>
                <a:ext cx="279100" cy="261224"/>
                <a:chOff x="765175" y="1228726"/>
                <a:chExt cx="5205413" cy="4872038"/>
              </a:xfrm>
              <a:solidFill>
                <a:schemeClr val="bg1"/>
              </a:solidFill>
            </p:grpSpPr>
            <p:sp>
              <p:nvSpPr>
                <p:cNvPr id="20" name="Freeform 6">
                  <a:extLst>
                    <a:ext uri="{FF2B5EF4-FFF2-40B4-BE49-F238E27FC236}">
                      <a16:creationId xmlns:a16="http://schemas.microsoft.com/office/drawing/2014/main" id="{68F53266-562F-460E-BA12-BE60306913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7963" y="2330451"/>
                  <a:ext cx="2419350" cy="304800"/>
                </a:xfrm>
                <a:custGeom>
                  <a:avLst/>
                  <a:gdLst>
                    <a:gd name="T0" fmla="*/ 191 w 3049"/>
                    <a:gd name="T1" fmla="*/ 0 h 383"/>
                    <a:gd name="T2" fmla="*/ 2858 w 3049"/>
                    <a:gd name="T3" fmla="*/ 0 h 383"/>
                    <a:gd name="T4" fmla="*/ 2901 w 3049"/>
                    <a:gd name="T5" fmla="*/ 6 h 383"/>
                    <a:gd name="T6" fmla="*/ 2941 w 3049"/>
                    <a:gd name="T7" fmla="*/ 20 h 383"/>
                    <a:gd name="T8" fmla="*/ 2977 w 3049"/>
                    <a:gd name="T9" fmla="*/ 42 h 383"/>
                    <a:gd name="T10" fmla="*/ 3007 w 3049"/>
                    <a:gd name="T11" fmla="*/ 71 h 383"/>
                    <a:gd name="T12" fmla="*/ 3029 w 3049"/>
                    <a:gd name="T13" fmla="*/ 107 h 383"/>
                    <a:gd name="T14" fmla="*/ 3045 w 3049"/>
                    <a:gd name="T15" fmla="*/ 147 h 383"/>
                    <a:gd name="T16" fmla="*/ 3049 w 3049"/>
                    <a:gd name="T17" fmla="*/ 191 h 383"/>
                    <a:gd name="T18" fmla="*/ 3045 w 3049"/>
                    <a:gd name="T19" fmla="*/ 236 h 383"/>
                    <a:gd name="T20" fmla="*/ 3029 w 3049"/>
                    <a:gd name="T21" fmla="*/ 276 h 383"/>
                    <a:gd name="T22" fmla="*/ 3007 w 3049"/>
                    <a:gd name="T23" fmla="*/ 312 h 383"/>
                    <a:gd name="T24" fmla="*/ 2977 w 3049"/>
                    <a:gd name="T25" fmla="*/ 340 h 383"/>
                    <a:gd name="T26" fmla="*/ 2941 w 3049"/>
                    <a:gd name="T27" fmla="*/ 364 h 383"/>
                    <a:gd name="T28" fmla="*/ 2901 w 3049"/>
                    <a:gd name="T29" fmla="*/ 378 h 383"/>
                    <a:gd name="T30" fmla="*/ 2858 w 3049"/>
                    <a:gd name="T31" fmla="*/ 383 h 383"/>
                    <a:gd name="T32" fmla="*/ 191 w 3049"/>
                    <a:gd name="T33" fmla="*/ 383 h 383"/>
                    <a:gd name="T34" fmla="*/ 148 w 3049"/>
                    <a:gd name="T35" fmla="*/ 378 h 383"/>
                    <a:gd name="T36" fmla="*/ 106 w 3049"/>
                    <a:gd name="T37" fmla="*/ 364 h 383"/>
                    <a:gd name="T38" fmla="*/ 70 w 3049"/>
                    <a:gd name="T39" fmla="*/ 340 h 383"/>
                    <a:gd name="T40" fmla="*/ 42 w 3049"/>
                    <a:gd name="T41" fmla="*/ 312 h 383"/>
                    <a:gd name="T42" fmla="*/ 18 w 3049"/>
                    <a:gd name="T43" fmla="*/ 276 h 383"/>
                    <a:gd name="T44" fmla="*/ 4 w 3049"/>
                    <a:gd name="T45" fmla="*/ 236 h 383"/>
                    <a:gd name="T46" fmla="*/ 0 w 3049"/>
                    <a:gd name="T47" fmla="*/ 191 h 383"/>
                    <a:gd name="T48" fmla="*/ 4 w 3049"/>
                    <a:gd name="T49" fmla="*/ 147 h 383"/>
                    <a:gd name="T50" fmla="*/ 18 w 3049"/>
                    <a:gd name="T51" fmla="*/ 107 h 383"/>
                    <a:gd name="T52" fmla="*/ 42 w 3049"/>
                    <a:gd name="T53" fmla="*/ 71 h 383"/>
                    <a:gd name="T54" fmla="*/ 70 w 3049"/>
                    <a:gd name="T55" fmla="*/ 42 h 383"/>
                    <a:gd name="T56" fmla="*/ 106 w 3049"/>
                    <a:gd name="T57" fmla="*/ 20 h 383"/>
                    <a:gd name="T58" fmla="*/ 148 w 3049"/>
                    <a:gd name="T59" fmla="*/ 6 h 383"/>
                    <a:gd name="T60" fmla="*/ 191 w 3049"/>
                    <a:gd name="T61" fmla="*/ 0 h 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3049" h="383">
                      <a:moveTo>
                        <a:pt x="191" y="0"/>
                      </a:moveTo>
                      <a:lnTo>
                        <a:pt x="2858" y="0"/>
                      </a:lnTo>
                      <a:lnTo>
                        <a:pt x="2901" y="6"/>
                      </a:lnTo>
                      <a:lnTo>
                        <a:pt x="2941" y="20"/>
                      </a:lnTo>
                      <a:lnTo>
                        <a:pt x="2977" y="42"/>
                      </a:lnTo>
                      <a:lnTo>
                        <a:pt x="3007" y="71"/>
                      </a:lnTo>
                      <a:lnTo>
                        <a:pt x="3029" y="107"/>
                      </a:lnTo>
                      <a:lnTo>
                        <a:pt x="3045" y="147"/>
                      </a:lnTo>
                      <a:lnTo>
                        <a:pt x="3049" y="191"/>
                      </a:lnTo>
                      <a:lnTo>
                        <a:pt x="3045" y="236"/>
                      </a:lnTo>
                      <a:lnTo>
                        <a:pt x="3029" y="276"/>
                      </a:lnTo>
                      <a:lnTo>
                        <a:pt x="3007" y="312"/>
                      </a:lnTo>
                      <a:lnTo>
                        <a:pt x="2977" y="340"/>
                      </a:lnTo>
                      <a:lnTo>
                        <a:pt x="2941" y="364"/>
                      </a:lnTo>
                      <a:lnTo>
                        <a:pt x="2901" y="378"/>
                      </a:lnTo>
                      <a:lnTo>
                        <a:pt x="2858" y="383"/>
                      </a:lnTo>
                      <a:lnTo>
                        <a:pt x="191" y="383"/>
                      </a:lnTo>
                      <a:lnTo>
                        <a:pt x="148" y="378"/>
                      </a:lnTo>
                      <a:lnTo>
                        <a:pt x="106" y="364"/>
                      </a:lnTo>
                      <a:lnTo>
                        <a:pt x="70" y="340"/>
                      </a:lnTo>
                      <a:lnTo>
                        <a:pt x="42" y="312"/>
                      </a:lnTo>
                      <a:lnTo>
                        <a:pt x="18" y="276"/>
                      </a:lnTo>
                      <a:lnTo>
                        <a:pt x="4" y="236"/>
                      </a:lnTo>
                      <a:lnTo>
                        <a:pt x="0" y="191"/>
                      </a:lnTo>
                      <a:lnTo>
                        <a:pt x="4" y="147"/>
                      </a:lnTo>
                      <a:lnTo>
                        <a:pt x="18" y="107"/>
                      </a:lnTo>
                      <a:lnTo>
                        <a:pt x="42" y="71"/>
                      </a:lnTo>
                      <a:lnTo>
                        <a:pt x="70" y="42"/>
                      </a:lnTo>
                      <a:lnTo>
                        <a:pt x="106" y="20"/>
                      </a:lnTo>
                      <a:lnTo>
                        <a:pt x="148" y="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dirty="0"/>
                </a:p>
              </p:txBody>
            </p:sp>
            <p:sp>
              <p:nvSpPr>
                <p:cNvPr id="21" name="Freeform 7">
                  <a:extLst>
                    <a:ext uri="{FF2B5EF4-FFF2-40B4-BE49-F238E27FC236}">
                      <a16:creationId xmlns:a16="http://schemas.microsoft.com/office/drawing/2014/main" id="{DA1BCFC9-EC7F-4775-84A4-3547B780EF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7963" y="2851151"/>
                  <a:ext cx="2419350" cy="304800"/>
                </a:xfrm>
                <a:custGeom>
                  <a:avLst/>
                  <a:gdLst>
                    <a:gd name="T0" fmla="*/ 191 w 3049"/>
                    <a:gd name="T1" fmla="*/ 0 h 383"/>
                    <a:gd name="T2" fmla="*/ 2858 w 3049"/>
                    <a:gd name="T3" fmla="*/ 0 h 383"/>
                    <a:gd name="T4" fmla="*/ 2901 w 3049"/>
                    <a:gd name="T5" fmla="*/ 6 h 383"/>
                    <a:gd name="T6" fmla="*/ 2941 w 3049"/>
                    <a:gd name="T7" fmla="*/ 20 h 383"/>
                    <a:gd name="T8" fmla="*/ 2977 w 3049"/>
                    <a:gd name="T9" fmla="*/ 43 h 383"/>
                    <a:gd name="T10" fmla="*/ 3007 w 3049"/>
                    <a:gd name="T11" fmla="*/ 71 h 383"/>
                    <a:gd name="T12" fmla="*/ 3029 w 3049"/>
                    <a:gd name="T13" fmla="*/ 107 h 383"/>
                    <a:gd name="T14" fmla="*/ 3045 w 3049"/>
                    <a:gd name="T15" fmla="*/ 149 h 383"/>
                    <a:gd name="T16" fmla="*/ 3049 w 3049"/>
                    <a:gd name="T17" fmla="*/ 192 h 383"/>
                    <a:gd name="T18" fmla="*/ 3045 w 3049"/>
                    <a:gd name="T19" fmla="*/ 236 h 383"/>
                    <a:gd name="T20" fmla="*/ 3029 w 3049"/>
                    <a:gd name="T21" fmla="*/ 276 h 383"/>
                    <a:gd name="T22" fmla="*/ 3007 w 3049"/>
                    <a:gd name="T23" fmla="*/ 312 h 383"/>
                    <a:gd name="T24" fmla="*/ 2977 w 3049"/>
                    <a:gd name="T25" fmla="*/ 341 h 383"/>
                    <a:gd name="T26" fmla="*/ 2941 w 3049"/>
                    <a:gd name="T27" fmla="*/ 363 h 383"/>
                    <a:gd name="T28" fmla="*/ 2901 w 3049"/>
                    <a:gd name="T29" fmla="*/ 377 h 383"/>
                    <a:gd name="T30" fmla="*/ 2858 w 3049"/>
                    <a:gd name="T31" fmla="*/ 383 h 383"/>
                    <a:gd name="T32" fmla="*/ 191 w 3049"/>
                    <a:gd name="T33" fmla="*/ 383 h 383"/>
                    <a:gd name="T34" fmla="*/ 148 w 3049"/>
                    <a:gd name="T35" fmla="*/ 377 h 383"/>
                    <a:gd name="T36" fmla="*/ 106 w 3049"/>
                    <a:gd name="T37" fmla="*/ 363 h 383"/>
                    <a:gd name="T38" fmla="*/ 70 w 3049"/>
                    <a:gd name="T39" fmla="*/ 341 h 383"/>
                    <a:gd name="T40" fmla="*/ 42 w 3049"/>
                    <a:gd name="T41" fmla="*/ 312 h 383"/>
                    <a:gd name="T42" fmla="*/ 18 w 3049"/>
                    <a:gd name="T43" fmla="*/ 276 h 383"/>
                    <a:gd name="T44" fmla="*/ 4 w 3049"/>
                    <a:gd name="T45" fmla="*/ 236 h 383"/>
                    <a:gd name="T46" fmla="*/ 0 w 3049"/>
                    <a:gd name="T47" fmla="*/ 192 h 383"/>
                    <a:gd name="T48" fmla="*/ 4 w 3049"/>
                    <a:gd name="T49" fmla="*/ 149 h 383"/>
                    <a:gd name="T50" fmla="*/ 18 w 3049"/>
                    <a:gd name="T51" fmla="*/ 107 h 383"/>
                    <a:gd name="T52" fmla="*/ 42 w 3049"/>
                    <a:gd name="T53" fmla="*/ 71 h 383"/>
                    <a:gd name="T54" fmla="*/ 70 w 3049"/>
                    <a:gd name="T55" fmla="*/ 43 h 383"/>
                    <a:gd name="T56" fmla="*/ 106 w 3049"/>
                    <a:gd name="T57" fmla="*/ 20 h 383"/>
                    <a:gd name="T58" fmla="*/ 148 w 3049"/>
                    <a:gd name="T59" fmla="*/ 6 h 383"/>
                    <a:gd name="T60" fmla="*/ 191 w 3049"/>
                    <a:gd name="T61" fmla="*/ 0 h 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3049" h="383">
                      <a:moveTo>
                        <a:pt x="191" y="0"/>
                      </a:moveTo>
                      <a:lnTo>
                        <a:pt x="2858" y="0"/>
                      </a:lnTo>
                      <a:lnTo>
                        <a:pt x="2901" y="6"/>
                      </a:lnTo>
                      <a:lnTo>
                        <a:pt x="2941" y="20"/>
                      </a:lnTo>
                      <a:lnTo>
                        <a:pt x="2977" y="43"/>
                      </a:lnTo>
                      <a:lnTo>
                        <a:pt x="3007" y="71"/>
                      </a:lnTo>
                      <a:lnTo>
                        <a:pt x="3029" y="107"/>
                      </a:lnTo>
                      <a:lnTo>
                        <a:pt x="3045" y="149"/>
                      </a:lnTo>
                      <a:lnTo>
                        <a:pt x="3049" y="192"/>
                      </a:lnTo>
                      <a:lnTo>
                        <a:pt x="3045" y="236"/>
                      </a:lnTo>
                      <a:lnTo>
                        <a:pt x="3029" y="276"/>
                      </a:lnTo>
                      <a:lnTo>
                        <a:pt x="3007" y="312"/>
                      </a:lnTo>
                      <a:lnTo>
                        <a:pt x="2977" y="341"/>
                      </a:lnTo>
                      <a:lnTo>
                        <a:pt x="2941" y="363"/>
                      </a:lnTo>
                      <a:lnTo>
                        <a:pt x="2901" y="377"/>
                      </a:lnTo>
                      <a:lnTo>
                        <a:pt x="2858" y="383"/>
                      </a:lnTo>
                      <a:lnTo>
                        <a:pt x="191" y="383"/>
                      </a:lnTo>
                      <a:lnTo>
                        <a:pt x="148" y="377"/>
                      </a:lnTo>
                      <a:lnTo>
                        <a:pt x="106" y="363"/>
                      </a:lnTo>
                      <a:lnTo>
                        <a:pt x="70" y="341"/>
                      </a:lnTo>
                      <a:lnTo>
                        <a:pt x="42" y="312"/>
                      </a:lnTo>
                      <a:lnTo>
                        <a:pt x="18" y="276"/>
                      </a:lnTo>
                      <a:lnTo>
                        <a:pt x="4" y="236"/>
                      </a:lnTo>
                      <a:lnTo>
                        <a:pt x="0" y="192"/>
                      </a:lnTo>
                      <a:lnTo>
                        <a:pt x="4" y="149"/>
                      </a:lnTo>
                      <a:lnTo>
                        <a:pt x="18" y="107"/>
                      </a:lnTo>
                      <a:lnTo>
                        <a:pt x="42" y="71"/>
                      </a:lnTo>
                      <a:lnTo>
                        <a:pt x="70" y="43"/>
                      </a:lnTo>
                      <a:lnTo>
                        <a:pt x="106" y="20"/>
                      </a:lnTo>
                      <a:lnTo>
                        <a:pt x="148" y="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dirty="0"/>
                </a:p>
              </p:txBody>
            </p:sp>
            <p:sp>
              <p:nvSpPr>
                <p:cNvPr id="22" name="Freeform 8">
                  <a:extLst>
                    <a:ext uri="{FF2B5EF4-FFF2-40B4-BE49-F238E27FC236}">
                      <a16:creationId xmlns:a16="http://schemas.microsoft.com/office/drawing/2014/main" id="{2B695D25-3F05-45E5-83CA-79B45A60A4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7963" y="4935538"/>
                  <a:ext cx="1422400" cy="303213"/>
                </a:xfrm>
                <a:custGeom>
                  <a:avLst/>
                  <a:gdLst>
                    <a:gd name="T0" fmla="*/ 191 w 1793"/>
                    <a:gd name="T1" fmla="*/ 0 h 381"/>
                    <a:gd name="T2" fmla="*/ 1602 w 1793"/>
                    <a:gd name="T3" fmla="*/ 0 h 381"/>
                    <a:gd name="T4" fmla="*/ 1646 w 1793"/>
                    <a:gd name="T5" fmla="*/ 6 h 381"/>
                    <a:gd name="T6" fmla="*/ 1686 w 1793"/>
                    <a:gd name="T7" fmla="*/ 20 h 381"/>
                    <a:gd name="T8" fmla="*/ 1721 w 1793"/>
                    <a:gd name="T9" fmla="*/ 41 h 381"/>
                    <a:gd name="T10" fmla="*/ 1751 w 1793"/>
                    <a:gd name="T11" fmla="*/ 71 h 381"/>
                    <a:gd name="T12" fmla="*/ 1773 w 1793"/>
                    <a:gd name="T13" fmla="*/ 107 h 381"/>
                    <a:gd name="T14" fmla="*/ 1787 w 1793"/>
                    <a:gd name="T15" fmla="*/ 147 h 381"/>
                    <a:gd name="T16" fmla="*/ 1793 w 1793"/>
                    <a:gd name="T17" fmla="*/ 190 h 381"/>
                    <a:gd name="T18" fmla="*/ 1787 w 1793"/>
                    <a:gd name="T19" fmla="*/ 234 h 381"/>
                    <a:gd name="T20" fmla="*/ 1773 w 1793"/>
                    <a:gd name="T21" fmla="*/ 274 h 381"/>
                    <a:gd name="T22" fmla="*/ 1751 w 1793"/>
                    <a:gd name="T23" fmla="*/ 310 h 381"/>
                    <a:gd name="T24" fmla="*/ 1721 w 1793"/>
                    <a:gd name="T25" fmla="*/ 339 h 381"/>
                    <a:gd name="T26" fmla="*/ 1686 w 1793"/>
                    <a:gd name="T27" fmla="*/ 361 h 381"/>
                    <a:gd name="T28" fmla="*/ 1646 w 1793"/>
                    <a:gd name="T29" fmla="*/ 377 h 381"/>
                    <a:gd name="T30" fmla="*/ 1602 w 1793"/>
                    <a:gd name="T31" fmla="*/ 381 h 381"/>
                    <a:gd name="T32" fmla="*/ 191 w 1793"/>
                    <a:gd name="T33" fmla="*/ 381 h 381"/>
                    <a:gd name="T34" fmla="*/ 148 w 1793"/>
                    <a:gd name="T35" fmla="*/ 377 h 381"/>
                    <a:gd name="T36" fmla="*/ 106 w 1793"/>
                    <a:gd name="T37" fmla="*/ 361 h 381"/>
                    <a:gd name="T38" fmla="*/ 70 w 1793"/>
                    <a:gd name="T39" fmla="*/ 339 h 381"/>
                    <a:gd name="T40" fmla="*/ 42 w 1793"/>
                    <a:gd name="T41" fmla="*/ 310 h 381"/>
                    <a:gd name="T42" fmla="*/ 18 w 1793"/>
                    <a:gd name="T43" fmla="*/ 274 h 381"/>
                    <a:gd name="T44" fmla="*/ 4 w 1793"/>
                    <a:gd name="T45" fmla="*/ 234 h 381"/>
                    <a:gd name="T46" fmla="*/ 0 w 1793"/>
                    <a:gd name="T47" fmla="*/ 190 h 381"/>
                    <a:gd name="T48" fmla="*/ 4 w 1793"/>
                    <a:gd name="T49" fmla="*/ 147 h 381"/>
                    <a:gd name="T50" fmla="*/ 18 w 1793"/>
                    <a:gd name="T51" fmla="*/ 107 h 381"/>
                    <a:gd name="T52" fmla="*/ 42 w 1793"/>
                    <a:gd name="T53" fmla="*/ 71 h 381"/>
                    <a:gd name="T54" fmla="*/ 70 w 1793"/>
                    <a:gd name="T55" fmla="*/ 41 h 381"/>
                    <a:gd name="T56" fmla="*/ 106 w 1793"/>
                    <a:gd name="T57" fmla="*/ 20 h 381"/>
                    <a:gd name="T58" fmla="*/ 148 w 1793"/>
                    <a:gd name="T59" fmla="*/ 6 h 381"/>
                    <a:gd name="T60" fmla="*/ 191 w 1793"/>
                    <a:gd name="T61" fmla="*/ 0 h 3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793" h="381">
                      <a:moveTo>
                        <a:pt x="191" y="0"/>
                      </a:moveTo>
                      <a:lnTo>
                        <a:pt x="1602" y="0"/>
                      </a:lnTo>
                      <a:lnTo>
                        <a:pt x="1646" y="6"/>
                      </a:lnTo>
                      <a:lnTo>
                        <a:pt x="1686" y="20"/>
                      </a:lnTo>
                      <a:lnTo>
                        <a:pt x="1721" y="41"/>
                      </a:lnTo>
                      <a:lnTo>
                        <a:pt x="1751" y="71"/>
                      </a:lnTo>
                      <a:lnTo>
                        <a:pt x="1773" y="107"/>
                      </a:lnTo>
                      <a:lnTo>
                        <a:pt x="1787" y="147"/>
                      </a:lnTo>
                      <a:lnTo>
                        <a:pt x="1793" y="190"/>
                      </a:lnTo>
                      <a:lnTo>
                        <a:pt x="1787" y="234"/>
                      </a:lnTo>
                      <a:lnTo>
                        <a:pt x="1773" y="274"/>
                      </a:lnTo>
                      <a:lnTo>
                        <a:pt x="1751" y="310"/>
                      </a:lnTo>
                      <a:lnTo>
                        <a:pt x="1721" y="339"/>
                      </a:lnTo>
                      <a:lnTo>
                        <a:pt x="1686" y="361"/>
                      </a:lnTo>
                      <a:lnTo>
                        <a:pt x="1646" y="377"/>
                      </a:lnTo>
                      <a:lnTo>
                        <a:pt x="1602" y="381"/>
                      </a:lnTo>
                      <a:lnTo>
                        <a:pt x="191" y="381"/>
                      </a:lnTo>
                      <a:lnTo>
                        <a:pt x="148" y="377"/>
                      </a:lnTo>
                      <a:lnTo>
                        <a:pt x="106" y="361"/>
                      </a:lnTo>
                      <a:lnTo>
                        <a:pt x="70" y="339"/>
                      </a:lnTo>
                      <a:lnTo>
                        <a:pt x="42" y="310"/>
                      </a:lnTo>
                      <a:lnTo>
                        <a:pt x="18" y="274"/>
                      </a:lnTo>
                      <a:lnTo>
                        <a:pt x="4" y="234"/>
                      </a:lnTo>
                      <a:lnTo>
                        <a:pt x="0" y="190"/>
                      </a:lnTo>
                      <a:lnTo>
                        <a:pt x="4" y="147"/>
                      </a:lnTo>
                      <a:lnTo>
                        <a:pt x="18" y="107"/>
                      </a:lnTo>
                      <a:lnTo>
                        <a:pt x="42" y="71"/>
                      </a:lnTo>
                      <a:lnTo>
                        <a:pt x="70" y="41"/>
                      </a:lnTo>
                      <a:lnTo>
                        <a:pt x="106" y="20"/>
                      </a:lnTo>
                      <a:lnTo>
                        <a:pt x="148" y="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dirty="0"/>
                </a:p>
              </p:txBody>
            </p:sp>
            <p:sp>
              <p:nvSpPr>
                <p:cNvPr id="23" name="Freeform 9">
                  <a:extLst>
                    <a:ext uri="{FF2B5EF4-FFF2-40B4-BE49-F238E27FC236}">
                      <a16:creationId xmlns:a16="http://schemas.microsoft.com/office/drawing/2014/main" id="{E796B5FD-7A81-47A2-84AD-B91A05387FA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65175" y="1228726"/>
                  <a:ext cx="5205413" cy="4872038"/>
                </a:xfrm>
                <a:custGeom>
                  <a:avLst/>
                  <a:gdLst>
                    <a:gd name="T0" fmla="*/ 3681 w 6558"/>
                    <a:gd name="T1" fmla="*/ 4366 h 6138"/>
                    <a:gd name="T2" fmla="*/ 5597 w 6558"/>
                    <a:gd name="T3" fmla="*/ 910 h 6138"/>
                    <a:gd name="T4" fmla="*/ 4282 w 6558"/>
                    <a:gd name="T5" fmla="*/ 5757 h 6138"/>
                    <a:gd name="T6" fmla="*/ 4268 w 6558"/>
                    <a:gd name="T7" fmla="*/ 4376 h 6138"/>
                    <a:gd name="T8" fmla="*/ 3426 w 6558"/>
                    <a:gd name="T9" fmla="*/ 5047 h 6138"/>
                    <a:gd name="T10" fmla="*/ 3317 w 6558"/>
                    <a:gd name="T11" fmla="*/ 5039 h 6138"/>
                    <a:gd name="T12" fmla="*/ 3227 w 6558"/>
                    <a:gd name="T13" fmla="*/ 4972 h 6138"/>
                    <a:gd name="T14" fmla="*/ 3191 w 6558"/>
                    <a:gd name="T15" fmla="*/ 4862 h 6138"/>
                    <a:gd name="T16" fmla="*/ 1088 w 6558"/>
                    <a:gd name="T17" fmla="*/ 4395 h 6138"/>
                    <a:gd name="T18" fmla="*/ 967 w 6558"/>
                    <a:gd name="T19" fmla="*/ 4354 h 6138"/>
                    <a:gd name="T20" fmla="*/ 901 w 6558"/>
                    <a:gd name="T21" fmla="*/ 4248 h 6138"/>
                    <a:gd name="T22" fmla="*/ 915 w 6558"/>
                    <a:gd name="T23" fmla="*/ 4121 h 6138"/>
                    <a:gd name="T24" fmla="*/ 1003 w 6558"/>
                    <a:gd name="T25" fmla="*/ 4034 h 6138"/>
                    <a:gd name="T26" fmla="*/ 3363 w 6558"/>
                    <a:gd name="T27" fmla="*/ 4014 h 6138"/>
                    <a:gd name="T28" fmla="*/ 3418 w 6558"/>
                    <a:gd name="T29" fmla="*/ 3793 h 6138"/>
                    <a:gd name="T30" fmla="*/ 1045 w 6558"/>
                    <a:gd name="T31" fmla="*/ 3734 h 6138"/>
                    <a:gd name="T32" fmla="*/ 939 w 6558"/>
                    <a:gd name="T33" fmla="*/ 3668 h 6138"/>
                    <a:gd name="T34" fmla="*/ 897 w 6558"/>
                    <a:gd name="T35" fmla="*/ 3549 h 6138"/>
                    <a:gd name="T36" fmla="*/ 939 w 6558"/>
                    <a:gd name="T37" fmla="*/ 3430 h 6138"/>
                    <a:gd name="T38" fmla="*/ 1045 w 6558"/>
                    <a:gd name="T39" fmla="*/ 3362 h 6138"/>
                    <a:gd name="T40" fmla="*/ 3868 w 6558"/>
                    <a:gd name="T41" fmla="*/ 3046 h 6138"/>
                    <a:gd name="T42" fmla="*/ 3755 w 6558"/>
                    <a:gd name="T43" fmla="*/ 3084 h 6138"/>
                    <a:gd name="T44" fmla="*/ 1003 w 6558"/>
                    <a:gd name="T45" fmla="*/ 3064 h 6138"/>
                    <a:gd name="T46" fmla="*/ 915 w 6558"/>
                    <a:gd name="T47" fmla="*/ 2977 h 6138"/>
                    <a:gd name="T48" fmla="*/ 901 w 6558"/>
                    <a:gd name="T49" fmla="*/ 2849 h 6138"/>
                    <a:gd name="T50" fmla="*/ 967 w 6558"/>
                    <a:gd name="T51" fmla="*/ 2744 h 6138"/>
                    <a:gd name="T52" fmla="*/ 1088 w 6558"/>
                    <a:gd name="T53" fmla="*/ 2702 h 6138"/>
                    <a:gd name="T54" fmla="*/ 3838 w 6558"/>
                    <a:gd name="T55" fmla="*/ 2720 h 6138"/>
                    <a:gd name="T56" fmla="*/ 3926 w 6558"/>
                    <a:gd name="T57" fmla="*/ 2808 h 6138"/>
                    <a:gd name="T58" fmla="*/ 3946 w 6558"/>
                    <a:gd name="T59" fmla="*/ 2907 h 6138"/>
                    <a:gd name="T60" fmla="*/ 4282 w 6558"/>
                    <a:gd name="T61" fmla="*/ 759 h 6138"/>
                    <a:gd name="T62" fmla="*/ 5794 w 6558"/>
                    <a:gd name="T63" fmla="*/ 582 h 6138"/>
                    <a:gd name="T64" fmla="*/ 5872 w 6558"/>
                    <a:gd name="T65" fmla="*/ 453 h 6138"/>
                    <a:gd name="T66" fmla="*/ 5872 w 6558"/>
                    <a:gd name="T67" fmla="*/ 12 h 6138"/>
                    <a:gd name="T68" fmla="*/ 6502 w 6558"/>
                    <a:gd name="T69" fmla="*/ 391 h 6138"/>
                    <a:gd name="T70" fmla="*/ 6558 w 6558"/>
                    <a:gd name="T71" fmla="*/ 503 h 6138"/>
                    <a:gd name="T72" fmla="*/ 6532 w 6558"/>
                    <a:gd name="T73" fmla="*/ 626 h 6138"/>
                    <a:gd name="T74" fmla="*/ 4658 w 6558"/>
                    <a:gd name="T75" fmla="*/ 5991 h 6138"/>
                    <a:gd name="T76" fmla="*/ 4592 w 6558"/>
                    <a:gd name="T77" fmla="*/ 6096 h 6138"/>
                    <a:gd name="T78" fmla="*/ 4473 w 6558"/>
                    <a:gd name="T79" fmla="*/ 6138 h 6138"/>
                    <a:gd name="T80" fmla="*/ 107 w 6558"/>
                    <a:gd name="T81" fmla="*/ 6120 h 6138"/>
                    <a:gd name="T82" fmla="*/ 20 w 6558"/>
                    <a:gd name="T83" fmla="*/ 6031 h 6138"/>
                    <a:gd name="T84" fmla="*/ 0 w 6558"/>
                    <a:gd name="T85" fmla="*/ 568 h 6138"/>
                    <a:gd name="T86" fmla="*/ 42 w 6558"/>
                    <a:gd name="T87" fmla="*/ 449 h 6138"/>
                    <a:gd name="T88" fmla="*/ 147 w 6558"/>
                    <a:gd name="T89" fmla="*/ 382 h 6138"/>
                    <a:gd name="T90" fmla="*/ 4517 w 6558"/>
                    <a:gd name="T91" fmla="*/ 382 h 6138"/>
                    <a:gd name="T92" fmla="*/ 4622 w 6558"/>
                    <a:gd name="T93" fmla="*/ 449 h 6138"/>
                    <a:gd name="T94" fmla="*/ 4664 w 6558"/>
                    <a:gd name="T95" fmla="*/ 568 h 6138"/>
                    <a:gd name="T96" fmla="*/ 5665 w 6558"/>
                    <a:gd name="T97" fmla="*/ 64 h 6138"/>
                    <a:gd name="T98" fmla="*/ 5760 w 6558"/>
                    <a:gd name="T99" fmla="*/ 6 h 6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6558" h="6138">
                      <a:moveTo>
                        <a:pt x="5597" y="910"/>
                      </a:moveTo>
                      <a:lnTo>
                        <a:pt x="3763" y="3962"/>
                      </a:lnTo>
                      <a:lnTo>
                        <a:pt x="3681" y="4366"/>
                      </a:lnTo>
                      <a:lnTo>
                        <a:pt x="3997" y="4103"/>
                      </a:lnTo>
                      <a:lnTo>
                        <a:pt x="5832" y="1051"/>
                      </a:lnTo>
                      <a:lnTo>
                        <a:pt x="5597" y="910"/>
                      </a:lnTo>
                      <a:close/>
                      <a:moveTo>
                        <a:pt x="382" y="759"/>
                      </a:moveTo>
                      <a:lnTo>
                        <a:pt x="382" y="5757"/>
                      </a:lnTo>
                      <a:lnTo>
                        <a:pt x="4282" y="5757"/>
                      </a:lnTo>
                      <a:lnTo>
                        <a:pt x="4282" y="4362"/>
                      </a:lnTo>
                      <a:lnTo>
                        <a:pt x="4274" y="4370"/>
                      </a:lnTo>
                      <a:lnTo>
                        <a:pt x="4268" y="4376"/>
                      </a:lnTo>
                      <a:lnTo>
                        <a:pt x="3506" y="5007"/>
                      </a:lnTo>
                      <a:lnTo>
                        <a:pt x="3468" y="5031"/>
                      </a:lnTo>
                      <a:lnTo>
                        <a:pt x="3426" y="5047"/>
                      </a:lnTo>
                      <a:lnTo>
                        <a:pt x="3382" y="5051"/>
                      </a:lnTo>
                      <a:lnTo>
                        <a:pt x="3349" y="5049"/>
                      </a:lnTo>
                      <a:lnTo>
                        <a:pt x="3317" y="5039"/>
                      </a:lnTo>
                      <a:lnTo>
                        <a:pt x="3285" y="5025"/>
                      </a:lnTo>
                      <a:lnTo>
                        <a:pt x="3253" y="5000"/>
                      </a:lnTo>
                      <a:lnTo>
                        <a:pt x="3227" y="4972"/>
                      </a:lnTo>
                      <a:lnTo>
                        <a:pt x="3207" y="4938"/>
                      </a:lnTo>
                      <a:lnTo>
                        <a:pt x="3195" y="4900"/>
                      </a:lnTo>
                      <a:lnTo>
                        <a:pt x="3191" y="4862"/>
                      </a:lnTo>
                      <a:lnTo>
                        <a:pt x="3195" y="4823"/>
                      </a:lnTo>
                      <a:lnTo>
                        <a:pt x="3283" y="4395"/>
                      </a:lnTo>
                      <a:lnTo>
                        <a:pt x="1088" y="4395"/>
                      </a:lnTo>
                      <a:lnTo>
                        <a:pt x="1045" y="4391"/>
                      </a:lnTo>
                      <a:lnTo>
                        <a:pt x="1003" y="4376"/>
                      </a:lnTo>
                      <a:lnTo>
                        <a:pt x="967" y="4354"/>
                      </a:lnTo>
                      <a:lnTo>
                        <a:pt x="939" y="4324"/>
                      </a:lnTo>
                      <a:lnTo>
                        <a:pt x="915" y="4288"/>
                      </a:lnTo>
                      <a:lnTo>
                        <a:pt x="901" y="4248"/>
                      </a:lnTo>
                      <a:lnTo>
                        <a:pt x="897" y="4205"/>
                      </a:lnTo>
                      <a:lnTo>
                        <a:pt x="901" y="4161"/>
                      </a:lnTo>
                      <a:lnTo>
                        <a:pt x="915" y="4121"/>
                      </a:lnTo>
                      <a:lnTo>
                        <a:pt x="939" y="4085"/>
                      </a:lnTo>
                      <a:lnTo>
                        <a:pt x="967" y="4056"/>
                      </a:lnTo>
                      <a:lnTo>
                        <a:pt x="1003" y="4034"/>
                      </a:lnTo>
                      <a:lnTo>
                        <a:pt x="1045" y="4018"/>
                      </a:lnTo>
                      <a:lnTo>
                        <a:pt x="1088" y="4014"/>
                      </a:lnTo>
                      <a:lnTo>
                        <a:pt x="3363" y="4014"/>
                      </a:lnTo>
                      <a:lnTo>
                        <a:pt x="3394" y="3855"/>
                      </a:lnTo>
                      <a:lnTo>
                        <a:pt x="3404" y="3823"/>
                      </a:lnTo>
                      <a:lnTo>
                        <a:pt x="3418" y="3793"/>
                      </a:lnTo>
                      <a:lnTo>
                        <a:pt x="3452" y="3740"/>
                      </a:lnTo>
                      <a:lnTo>
                        <a:pt x="1088" y="3740"/>
                      </a:lnTo>
                      <a:lnTo>
                        <a:pt x="1045" y="3734"/>
                      </a:lnTo>
                      <a:lnTo>
                        <a:pt x="1003" y="3720"/>
                      </a:lnTo>
                      <a:lnTo>
                        <a:pt x="967" y="3698"/>
                      </a:lnTo>
                      <a:lnTo>
                        <a:pt x="939" y="3668"/>
                      </a:lnTo>
                      <a:lnTo>
                        <a:pt x="915" y="3632"/>
                      </a:lnTo>
                      <a:lnTo>
                        <a:pt x="901" y="3593"/>
                      </a:lnTo>
                      <a:lnTo>
                        <a:pt x="897" y="3549"/>
                      </a:lnTo>
                      <a:lnTo>
                        <a:pt x="901" y="3505"/>
                      </a:lnTo>
                      <a:lnTo>
                        <a:pt x="915" y="3465"/>
                      </a:lnTo>
                      <a:lnTo>
                        <a:pt x="939" y="3430"/>
                      </a:lnTo>
                      <a:lnTo>
                        <a:pt x="967" y="3400"/>
                      </a:lnTo>
                      <a:lnTo>
                        <a:pt x="1003" y="3378"/>
                      </a:lnTo>
                      <a:lnTo>
                        <a:pt x="1045" y="3362"/>
                      </a:lnTo>
                      <a:lnTo>
                        <a:pt x="1088" y="3358"/>
                      </a:lnTo>
                      <a:lnTo>
                        <a:pt x="3681" y="3358"/>
                      </a:lnTo>
                      <a:lnTo>
                        <a:pt x="3868" y="3046"/>
                      </a:lnTo>
                      <a:lnTo>
                        <a:pt x="3834" y="3066"/>
                      </a:lnTo>
                      <a:lnTo>
                        <a:pt x="3796" y="3080"/>
                      </a:lnTo>
                      <a:lnTo>
                        <a:pt x="3755" y="3084"/>
                      </a:lnTo>
                      <a:lnTo>
                        <a:pt x="1088" y="3084"/>
                      </a:lnTo>
                      <a:lnTo>
                        <a:pt x="1045" y="3078"/>
                      </a:lnTo>
                      <a:lnTo>
                        <a:pt x="1003" y="3064"/>
                      </a:lnTo>
                      <a:lnTo>
                        <a:pt x="967" y="3042"/>
                      </a:lnTo>
                      <a:lnTo>
                        <a:pt x="939" y="3012"/>
                      </a:lnTo>
                      <a:lnTo>
                        <a:pt x="915" y="2977"/>
                      </a:lnTo>
                      <a:lnTo>
                        <a:pt x="901" y="2937"/>
                      </a:lnTo>
                      <a:lnTo>
                        <a:pt x="897" y="2893"/>
                      </a:lnTo>
                      <a:lnTo>
                        <a:pt x="901" y="2849"/>
                      </a:lnTo>
                      <a:lnTo>
                        <a:pt x="915" y="2808"/>
                      </a:lnTo>
                      <a:lnTo>
                        <a:pt x="939" y="2774"/>
                      </a:lnTo>
                      <a:lnTo>
                        <a:pt x="967" y="2744"/>
                      </a:lnTo>
                      <a:lnTo>
                        <a:pt x="1003" y="2720"/>
                      </a:lnTo>
                      <a:lnTo>
                        <a:pt x="1045" y="2706"/>
                      </a:lnTo>
                      <a:lnTo>
                        <a:pt x="1088" y="2702"/>
                      </a:lnTo>
                      <a:lnTo>
                        <a:pt x="3755" y="2702"/>
                      </a:lnTo>
                      <a:lnTo>
                        <a:pt x="3798" y="2706"/>
                      </a:lnTo>
                      <a:lnTo>
                        <a:pt x="3838" y="2720"/>
                      </a:lnTo>
                      <a:lnTo>
                        <a:pt x="3874" y="2744"/>
                      </a:lnTo>
                      <a:lnTo>
                        <a:pt x="3904" y="2774"/>
                      </a:lnTo>
                      <a:lnTo>
                        <a:pt x="3926" y="2808"/>
                      </a:lnTo>
                      <a:lnTo>
                        <a:pt x="3942" y="2849"/>
                      </a:lnTo>
                      <a:lnTo>
                        <a:pt x="3946" y="2893"/>
                      </a:lnTo>
                      <a:lnTo>
                        <a:pt x="3946" y="2907"/>
                      </a:lnTo>
                      <a:lnTo>
                        <a:pt x="3944" y="2921"/>
                      </a:lnTo>
                      <a:lnTo>
                        <a:pt x="4282" y="2359"/>
                      </a:lnTo>
                      <a:lnTo>
                        <a:pt x="4282" y="759"/>
                      </a:lnTo>
                      <a:lnTo>
                        <a:pt x="382" y="759"/>
                      </a:lnTo>
                      <a:close/>
                      <a:moveTo>
                        <a:pt x="5872" y="453"/>
                      </a:moveTo>
                      <a:lnTo>
                        <a:pt x="5794" y="582"/>
                      </a:lnTo>
                      <a:lnTo>
                        <a:pt x="6029" y="723"/>
                      </a:lnTo>
                      <a:lnTo>
                        <a:pt x="6106" y="594"/>
                      </a:lnTo>
                      <a:lnTo>
                        <a:pt x="5872" y="453"/>
                      </a:lnTo>
                      <a:close/>
                      <a:moveTo>
                        <a:pt x="5798" y="0"/>
                      </a:moveTo>
                      <a:lnTo>
                        <a:pt x="5834" y="2"/>
                      </a:lnTo>
                      <a:lnTo>
                        <a:pt x="5872" y="12"/>
                      </a:lnTo>
                      <a:lnTo>
                        <a:pt x="5905" y="28"/>
                      </a:lnTo>
                      <a:lnTo>
                        <a:pt x="6467" y="364"/>
                      </a:lnTo>
                      <a:lnTo>
                        <a:pt x="6502" y="391"/>
                      </a:lnTo>
                      <a:lnTo>
                        <a:pt x="6528" y="425"/>
                      </a:lnTo>
                      <a:lnTo>
                        <a:pt x="6548" y="461"/>
                      </a:lnTo>
                      <a:lnTo>
                        <a:pt x="6558" y="503"/>
                      </a:lnTo>
                      <a:lnTo>
                        <a:pt x="6558" y="544"/>
                      </a:lnTo>
                      <a:lnTo>
                        <a:pt x="6550" y="586"/>
                      </a:lnTo>
                      <a:lnTo>
                        <a:pt x="6532" y="626"/>
                      </a:lnTo>
                      <a:lnTo>
                        <a:pt x="4664" y="3736"/>
                      </a:lnTo>
                      <a:lnTo>
                        <a:pt x="4664" y="5947"/>
                      </a:lnTo>
                      <a:lnTo>
                        <a:pt x="4658" y="5991"/>
                      </a:lnTo>
                      <a:lnTo>
                        <a:pt x="4644" y="6031"/>
                      </a:lnTo>
                      <a:lnTo>
                        <a:pt x="4622" y="6067"/>
                      </a:lnTo>
                      <a:lnTo>
                        <a:pt x="4592" y="6096"/>
                      </a:lnTo>
                      <a:lnTo>
                        <a:pt x="4556" y="6120"/>
                      </a:lnTo>
                      <a:lnTo>
                        <a:pt x="4517" y="6134"/>
                      </a:lnTo>
                      <a:lnTo>
                        <a:pt x="4473" y="6138"/>
                      </a:lnTo>
                      <a:lnTo>
                        <a:pt x="191" y="6138"/>
                      </a:lnTo>
                      <a:lnTo>
                        <a:pt x="147" y="6134"/>
                      </a:lnTo>
                      <a:lnTo>
                        <a:pt x="107" y="6120"/>
                      </a:lnTo>
                      <a:lnTo>
                        <a:pt x="72" y="6096"/>
                      </a:lnTo>
                      <a:lnTo>
                        <a:pt x="42" y="6067"/>
                      </a:lnTo>
                      <a:lnTo>
                        <a:pt x="20" y="6031"/>
                      </a:lnTo>
                      <a:lnTo>
                        <a:pt x="6" y="5991"/>
                      </a:lnTo>
                      <a:lnTo>
                        <a:pt x="0" y="5947"/>
                      </a:lnTo>
                      <a:lnTo>
                        <a:pt x="0" y="568"/>
                      </a:lnTo>
                      <a:lnTo>
                        <a:pt x="6" y="525"/>
                      </a:lnTo>
                      <a:lnTo>
                        <a:pt x="20" y="483"/>
                      </a:lnTo>
                      <a:lnTo>
                        <a:pt x="42" y="449"/>
                      </a:lnTo>
                      <a:lnTo>
                        <a:pt x="72" y="419"/>
                      </a:lnTo>
                      <a:lnTo>
                        <a:pt x="107" y="395"/>
                      </a:lnTo>
                      <a:lnTo>
                        <a:pt x="147" y="382"/>
                      </a:lnTo>
                      <a:lnTo>
                        <a:pt x="191" y="378"/>
                      </a:lnTo>
                      <a:lnTo>
                        <a:pt x="4473" y="378"/>
                      </a:lnTo>
                      <a:lnTo>
                        <a:pt x="4517" y="382"/>
                      </a:lnTo>
                      <a:lnTo>
                        <a:pt x="4556" y="395"/>
                      </a:lnTo>
                      <a:lnTo>
                        <a:pt x="4592" y="419"/>
                      </a:lnTo>
                      <a:lnTo>
                        <a:pt x="4622" y="449"/>
                      </a:lnTo>
                      <a:lnTo>
                        <a:pt x="4644" y="483"/>
                      </a:lnTo>
                      <a:lnTo>
                        <a:pt x="4658" y="525"/>
                      </a:lnTo>
                      <a:lnTo>
                        <a:pt x="4664" y="568"/>
                      </a:lnTo>
                      <a:lnTo>
                        <a:pt x="4664" y="1723"/>
                      </a:lnTo>
                      <a:lnTo>
                        <a:pt x="5643" y="93"/>
                      </a:lnTo>
                      <a:lnTo>
                        <a:pt x="5665" y="64"/>
                      </a:lnTo>
                      <a:lnTo>
                        <a:pt x="5693" y="38"/>
                      </a:lnTo>
                      <a:lnTo>
                        <a:pt x="5724" y="18"/>
                      </a:lnTo>
                      <a:lnTo>
                        <a:pt x="5760" y="6"/>
                      </a:lnTo>
                      <a:lnTo>
                        <a:pt x="5798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dirty="0"/>
                </a:p>
              </p:txBody>
            </p:sp>
          </p:grpSp>
        </p:grpSp>
        <p:sp>
          <p:nvSpPr>
            <p:cNvPr id="14" name="TextBox 9">
              <a:extLst>
                <a:ext uri="{FF2B5EF4-FFF2-40B4-BE49-F238E27FC236}">
                  <a16:creationId xmlns:a16="http://schemas.microsoft.com/office/drawing/2014/main" id="{0C86ED7C-4700-4DC5-83AE-0DE9E533A95C}"/>
                </a:ext>
              </a:extLst>
            </p:cNvPr>
            <p:cNvSpPr txBox="1"/>
            <p:nvPr/>
          </p:nvSpPr>
          <p:spPr>
            <a:xfrm>
              <a:off x="10567520" y="5171552"/>
              <a:ext cx="293542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GT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Análisis</a:t>
              </a:r>
            </a:p>
          </p:txBody>
        </p:sp>
      </p:grpSp>
      <p:sp>
        <p:nvSpPr>
          <p:cNvPr id="24" name="23 CuadroTexto"/>
          <p:cNvSpPr txBox="1"/>
          <p:nvPr/>
        </p:nvSpPr>
        <p:spPr>
          <a:xfrm>
            <a:off x="8657850" y="1870546"/>
            <a:ext cx="3269210" cy="2826306"/>
          </a:xfrm>
          <a:prstGeom prst="round2DiagRect">
            <a:avLst/>
          </a:prstGeom>
          <a:noFill/>
          <a:ln w="28575">
            <a:solidFill>
              <a:schemeClr val="tx2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GT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Del total de la población atendida (1,453,862 personas), la mayor atención se concentra en el Depto. de Huehuetenango (235,097 personas), lo que representa el 16% </a:t>
            </a:r>
            <a:r>
              <a:rPr lang="es-E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 la población beneficiada con bienes, insumos agropecuarios y/o servicios de capacitación y asistencia técnica en el </a:t>
            </a:r>
            <a:r>
              <a:rPr lang="es-GT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2017. 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8856779" y="5061758"/>
            <a:ext cx="2710241" cy="817245"/>
          </a:xfrm>
          <a:prstGeom prst="round2DiagRect">
            <a:avLst/>
          </a:prstGeom>
          <a:noFill/>
          <a:ln w="28575">
            <a:solidFill>
              <a:schemeClr val="tx2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GT" sz="1400" b="1" dirty="0">
                <a:cs typeface="Arial" pitchFamily="34" charset="0"/>
              </a:rPr>
              <a:t>Los servicios son consistentes para la atención a la población rural del país.</a:t>
            </a:r>
          </a:p>
        </p:txBody>
      </p:sp>
      <p:pic>
        <p:nvPicPr>
          <p:cNvPr id="30" name="29 Imagen" descr="C:\Users\agrajeda.AGRO.000\Downloads\2017 (1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41"/>
            <a:ext cx="5662364" cy="6808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31 Imagen" descr="Resultado de imagen para huehuetenango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076" y="2287938"/>
            <a:ext cx="3123727" cy="38053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1154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28541" y="170032"/>
            <a:ext cx="2501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 Light" panose="020F0302020204030204" pitchFamily="34" charset="0"/>
              </a:rPr>
              <a:t>Simple Project Manager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5DC0C3-BCDA-48C0-A49A-2FF6F4CBF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4389" y="247253"/>
            <a:ext cx="5181113" cy="522664"/>
          </a:xfrm>
        </p:spPr>
        <p:txBody>
          <a:bodyPr/>
          <a:lstStyle/>
          <a:p>
            <a:pPr algn="ctr"/>
            <a:r>
              <a:rPr lang="es-GT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III. Población beneficiada 2018</a:t>
            </a:r>
            <a:endParaRPr lang="en-US" sz="2000" dirty="0"/>
          </a:p>
        </p:txBody>
      </p:sp>
      <p:sp>
        <p:nvSpPr>
          <p:cNvPr id="7" name="AutoShape 2" descr="Resultado de imagen para construcciÃ³n de portal de datos abier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 dirty="0"/>
          </a:p>
        </p:txBody>
      </p:sp>
      <p:pic>
        <p:nvPicPr>
          <p:cNvPr id="17" name="16 Imagen" descr="C:\Users\dtpusu04\AppData\Local\Microsoft\Windows\Temporary Internet Files\Content.Word\Imagen 2018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4" b="17347"/>
          <a:stretch/>
        </p:blipFill>
        <p:spPr bwMode="auto">
          <a:xfrm>
            <a:off x="307975" y="101868"/>
            <a:ext cx="1163320" cy="8134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8" name="Freeform 8">
            <a:extLst>
              <a:ext uri="{FF2B5EF4-FFF2-40B4-BE49-F238E27FC236}">
                <a16:creationId xmlns:a16="http://schemas.microsoft.com/office/drawing/2014/main" id="{2B695D25-3F05-45E5-83CA-79B45A60A415}"/>
              </a:ext>
            </a:extLst>
          </p:cNvPr>
          <p:cNvSpPr>
            <a:spLocks/>
          </p:cNvSpPr>
          <p:nvPr/>
        </p:nvSpPr>
        <p:spPr bwMode="auto">
          <a:xfrm>
            <a:off x="6958508" y="2584617"/>
            <a:ext cx="76265" cy="16257"/>
          </a:xfrm>
          <a:custGeom>
            <a:avLst/>
            <a:gdLst>
              <a:gd name="T0" fmla="*/ 191 w 1793"/>
              <a:gd name="T1" fmla="*/ 0 h 381"/>
              <a:gd name="T2" fmla="*/ 1602 w 1793"/>
              <a:gd name="T3" fmla="*/ 0 h 381"/>
              <a:gd name="T4" fmla="*/ 1646 w 1793"/>
              <a:gd name="T5" fmla="*/ 6 h 381"/>
              <a:gd name="T6" fmla="*/ 1686 w 1793"/>
              <a:gd name="T7" fmla="*/ 20 h 381"/>
              <a:gd name="T8" fmla="*/ 1721 w 1793"/>
              <a:gd name="T9" fmla="*/ 41 h 381"/>
              <a:gd name="T10" fmla="*/ 1751 w 1793"/>
              <a:gd name="T11" fmla="*/ 71 h 381"/>
              <a:gd name="T12" fmla="*/ 1773 w 1793"/>
              <a:gd name="T13" fmla="*/ 107 h 381"/>
              <a:gd name="T14" fmla="*/ 1787 w 1793"/>
              <a:gd name="T15" fmla="*/ 147 h 381"/>
              <a:gd name="T16" fmla="*/ 1793 w 1793"/>
              <a:gd name="T17" fmla="*/ 190 h 381"/>
              <a:gd name="T18" fmla="*/ 1787 w 1793"/>
              <a:gd name="T19" fmla="*/ 234 h 381"/>
              <a:gd name="T20" fmla="*/ 1773 w 1793"/>
              <a:gd name="T21" fmla="*/ 274 h 381"/>
              <a:gd name="T22" fmla="*/ 1751 w 1793"/>
              <a:gd name="T23" fmla="*/ 310 h 381"/>
              <a:gd name="T24" fmla="*/ 1721 w 1793"/>
              <a:gd name="T25" fmla="*/ 339 h 381"/>
              <a:gd name="T26" fmla="*/ 1686 w 1793"/>
              <a:gd name="T27" fmla="*/ 361 h 381"/>
              <a:gd name="T28" fmla="*/ 1646 w 1793"/>
              <a:gd name="T29" fmla="*/ 377 h 381"/>
              <a:gd name="T30" fmla="*/ 1602 w 1793"/>
              <a:gd name="T31" fmla="*/ 381 h 381"/>
              <a:gd name="T32" fmla="*/ 191 w 1793"/>
              <a:gd name="T33" fmla="*/ 381 h 381"/>
              <a:gd name="T34" fmla="*/ 148 w 1793"/>
              <a:gd name="T35" fmla="*/ 377 h 381"/>
              <a:gd name="T36" fmla="*/ 106 w 1793"/>
              <a:gd name="T37" fmla="*/ 361 h 381"/>
              <a:gd name="T38" fmla="*/ 70 w 1793"/>
              <a:gd name="T39" fmla="*/ 339 h 381"/>
              <a:gd name="T40" fmla="*/ 42 w 1793"/>
              <a:gd name="T41" fmla="*/ 310 h 381"/>
              <a:gd name="T42" fmla="*/ 18 w 1793"/>
              <a:gd name="T43" fmla="*/ 274 h 381"/>
              <a:gd name="T44" fmla="*/ 4 w 1793"/>
              <a:gd name="T45" fmla="*/ 234 h 381"/>
              <a:gd name="T46" fmla="*/ 0 w 1793"/>
              <a:gd name="T47" fmla="*/ 190 h 381"/>
              <a:gd name="T48" fmla="*/ 4 w 1793"/>
              <a:gd name="T49" fmla="*/ 147 h 381"/>
              <a:gd name="T50" fmla="*/ 18 w 1793"/>
              <a:gd name="T51" fmla="*/ 107 h 381"/>
              <a:gd name="T52" fmla="*/ 42 w 1793"/>
              <a:gd name="T53" fmla="*/ 71 h 381"/>
              <a:gd name="T54" fmla="*/ 70 w 1793"/>
              <a:gd name="T55" fmla="*/ 41 h 381"/>
              <a:gd name="T56" fmla="*/ 106 w 1793"/>
              <a:gd name="T57" fmla="*/ 20 h 381"/>
              <a:gd name="T58" fmla="*/ 148 w 1793"/>
              <a:gd name="T59" fmla="*/ 6 h 381"/>
              <a:gd name="T60" fmla="*/ 191 w 1793"/>
              <a:gd name="T61" fmla="*/ 0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793" h="381">
                <a:moveTo>
                  <a:pt x="191" y="0"/>
                </a:moveTo>
                <a:lnTo>
                  <a:pt x="1602" y="0"/>
                </a:lnTo>
                <a:lnTo>
                  <a:pt x="1646" y="6"/>
                </a:lnTo>
                <a:lnTo>
                  <a:pt x="1686" y="20"/>
                </a:lnTo>
                <a:lnTo>
                  <a:pt x="1721" y="41"/>
                </a:lnTo>
                <a:lnTo>
                  <a:pt x="1751" y="71"/>
                </a:lnTo>
                <a:lnTo>
                  <a:pt x="1773" y="107"/>
                </a:lnTo>
                <a:lnTo>
                  <a:pt x="1787" y="147"/>
                </a:lnTo>
                <a:lnTo>
                  <a:pt x="1793" y="190"/>
                </a:lnTo>
                <a:lnTo>
                  <a:pt x="1787" y="234"/>
                </a:lnTo>
                <a:lnTo>
                  <a:pt x="1773" y="274"/>
                </a:lnTo>
                <a:lnTo>
                  <a:pt x="1751" y="310"/>
                </a:lnTo>
                <a:lnTo>
                  <a:pt x="1721" y="339"/>
                </a:lnTo>
                <a:lnTo>
                  <a:pt x="1686" y="361"/>
                </a:lnTo>
                <a:lnTo>
                  <a:pt x="1646" y="377"/>
                </a:lnTo>
                <a:lnTo>
                  <a:pt x="1602" y="381"/>
                </a:lnTo>
                <a:lnTo>
                  <a:pt x="191" y="381"/>
                </a:lnTo>
                <a:lnTo>
                  <a:pt x="148" y="377"/>
                </a:lnTo>
                <a:lnTo>
                  <a:pt x="106" y="361"/>
                </a:lnTo>
                <a:lnTo>
                  <a:pt x="70" y="339"/>
                </a:lnTo>
                <a:lnTo>
                  <a:pt x="42" y="310"/>
                </a:lnTo>
                <a:lnTo>
                  <a:pt x="18" y="274"/>
                </a:lnTo>
                <a:lnTo>
                  <a:pt x="4" y="234"/>
                </a:lnTo>
                <a:lnTo>
                  <a:pt x="0" y="190"/>
                </a:lnTo>
                <a:lnTo>
                  <a:pt x="4" y="147"/>
                </a:lnTo>
                <a:lnTo>
                  <a:pt x="18" y="107"/>
                </a:lnTo>
                <a:lnTo>
                  <a:pt x="42" y="71"/>
                </a:lnTo>
                <a:lnTo>
                  <a:pt x="70" y="41"/>
                </a:lnTo>
                <a:lnTo>
                  <a:pt x="106" y="20"/>
                </a:lnTo>
                <a:lnTo>
                  <a:pt x="148" y="6"/>
                </a:lnTo>
                <a:lnTo>
                  <a:pt x="19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grpSp>
        <p:nvGrpSpPr>
          <p:cNvPr id="12" name="11 Grupo"/>
          <p:cNvGrpSpPr/>
          <p:nvPr/>
        </p:nvGrpSpPr>
        <p:grpSpPr>
          <a:xfrm>
            <a:off x="7479682" y="1338816"/>
            <a:ext cx="3545465" cy="531730"/>
            <a:chOff x="9957480" y="5044187"/>
            <a:chExt cx="3545465" cy="531730"/>
          </a:xfrm>
        </p:grpSpPr>
        <p:grpSp>
          <p:nvGrpSpPr>
            <p:cNvPr id="13" name="Group 3">
              <a:extLst>
                <a:ext uri="{FF2B5EF4-FFF2-40B4-BE49-F238E27FC236}">
                  <a16:creationId xmlns:a16="http://schemas.microsoft.com/office/drawing/2014/main" id="{DB3D41A9-A874-4198-92E2-BF9FFA2BEB4C}"/>
                </a:ext>
              </a:extLst>
            </p:cNvPr>
            <p:cNvGrpSpPr/>
            <p:nvPr/>
          </p:nvGrpSpPr>
          <p:grpSpPr>
            <a:xfrm>
              <a:off x="9957480" y="5044187"/>
              <a:ext cx="531730" cy="531730"/>
              <a:chOff x="1060566" y="1943691"/>
              <a:chExt cx="531730" cy="531730"/>
            </a:xfrm>
          </p:grpSpPr>
          <p:sp>
            <p:nvSpPr>
              <p:cNvPr id="15" name="Oval 193">
                <a:extLst>
                  <a:ext uri="{FF2B5EF4-FFF2-40B4-BE49-F238E27FC236}">
                    <a16:creationId xmlns:a16="http://schemas.microsoft.com/office/drawing/2014/main" id="{6AB737CD-69F1-4F41-A636-435FC3EB25C0}"/>
                  </a:ext>
                </a:extLst>
              </p:cNvPr>
              <p:cNvSpPr/>
              <p:nvPr/>
            </p:nvSpPr>
            <p:spPr>
              <a:xfrm>
                <a:off x="1060566" y="1943691"/>
                <a:ext cx="531730" cy="531730"/>
              </a:xfrm>
              <a:prstGeom prst="ellipse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grpSp>
            <p:nvGrpSpPr>
              <p:cNvPr id="16" name="Group 194">
                <a:extLst>
                  <a:ext uri="{FF2B5EF4-FFF2-40B4-BE49-F238E27FC236}">
                    <a16:creationId xmlns:a16="http://schemas.microsoft.com/office/drawing/2014/main" id="{58CF0266-3813-4A5C-93C7-7C7A51683CAE}"/>
                  </a:ext>
                </a:extLst>
              </p:cNvPr>
              <p:cNvGrpSpPr/>
              <p:nvPr/>
            </p:nvGrpSpPr>
            <p:grpSpPr>
              <a:xfrm>
                <a:off x="1211844" y="2078944"/>
                <a:ext cx="279100" cy="261224"/>
                <a:chOff x="765175" y="1228726"/>
                <a:chExt cx="5205413" cy="4872038"/>
              </a:xfrm>
              <a:solidFill>
                <a:schemeClr val="bg1"/>
              </a:solidFill>
            </p:grpSpPr>
            <p:sp>
              <p:nvSpPr>
                <p:cNvPr id="20" name="Freeform 6">
                  <a:extLst>
                    <a:ext uri="{FF2B5EF4-FFF2-40B4-BE49-F238E27FC236}">
                      <a16:creationId xmlns:a16="http://schemas.microsoft.com/office/drawing/2014/main" id="{68F53266-562F-460E-BA12-BE60306913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7963" y="2330451"/>
                  <a:ext cx="2419350" cy="304800"/>
                </a:xfrm>
                <a:custGeom>
                  <a:avLst/>
                  <a:gdLst>
                    <a:gd name="T0" fmla="*/ 191 w 3049"/>
                    <a:gd name="T1" fmla="*/ 0 h 383"/>
                    <a:gd name="T2" fmla="*/ 2858 w 3049"/>
                    <a:gd name="T3" fmla="*/ 0 h 383"/>
                    <a:gd name="T4" fmla="*/ 2901 w 3049"/>
                    <a:gd name="T5" fmla="*/ 6 h 383"/>
                    <a:gd name="T6" fmla="*/ 2941 w 3049"/>
                    <a:gd name="T7" fmla="*/ 20 h 383"/>
                    <a:gd name="T8" fmla="*/ 2977 w 3049"/>
                    <a:gd name="T9" fmla="*/ 42 h 383"/>
                    <a:gd name="T10" fmla="*/ 3007 w 3049"/>
                    <a:gd name="T11" fmla="*/ 71 h 383"/>
                    <a:gd name="T12" fmla="*/ 3029 w 3049"/>
                    <a:gd name="T13" fmla="*/ 107 h 383"/>
                    <a:gd name="T14" fmla="*/ 3045 w 3049"/>
                    <a:gd name="T15" fmla="*/ 147 h 383"/>
                    <a:gd name="T16" fmla="*/ 3049 w 3049"/>
                    <a:gd name="T17" fmla="*/ 191 h 383"/>
                    <a:gd name="T18" fmla="*/ 3045 w 3049"/>
                    <a:gd name="T19" fmla="*/ 236 h 383"/>
                    <a:gd name="T20" fmla="*/ 3029 w 3049"/>
                    <a:gd name="T21" fmla="*/ 276 h 383"/>
                    <a:gd name="T22" fmla="*/ 3007 w 3049"/>
                    <a:gd name="T23" fmla="*/ 312 h 383"/>
                    <a:gd name="T24" fmla="*/ 2977 w 3049"/>
                    <a:gd name="T25" fmla="*/ 340 h 383"/>
                    <a:gd name="T26" fmla="*/ 2941 w 3049"/>
                    <a:gd name="T27" fmla="*/ 364 h 383"/>
                    <a:gd name="T28" fmla="*/ 2901 w 3049"/>
                    <a:gd name="T29" fmla="*/ 378 h 383"/>
                    <a:gd name="T30" fmla="*/ 2858 w 3049"/>
                    <a:gd name="T31" fmla="*/ 383 h 383"/>
                    <a:gd name="T32" fmla="*/ 191 w 3049"/>
                    <a:gd name="T33" fmla="*/ 383 h 383"/>
                    <a:gd name="T34" fmla="*/ 148 w 3049"/>
                    <a:gd name="T35" fmla="*/ 378 h 383"/>
                    <a:gd name="T36" fmla="*/ 106 w 3049"/>
                    <a:gd name="T37" fmla="*/ 364 h 383"/>
                    <a:gd name="T38" fmla="*/ 70 w 3049"/>
                    <a:gd name="T39" fmla="*/ 340 h 383"/>
                    <a:gd name="T40" fmla="*/ 42 w 3049"/>
                    <a:gd name="T41" fmla="*/ 312 h 383"/>
                    <a:gd name="T42" fmla="*/ 18 w 3049"/>
                    <a:gd name="T43" fmla="*/ 276 h 383"/>
                    <a:gd name="T44" fmla="*/ 4 w 3049"/>
                    <a:gd name="T45" fmla="*/ 236 h 383"/>
                    <a:gd name="T46" fmla="*/ 0 w 3049"/>
                    <a:gd name="T47" fmla="*/ 191 h 383"/>
                    <a:gd name="T48" fmla="*/ 4 w 3049"/>
                    <a:gd name="T49" fmla="*/ 147 h 383"/>
                    <a:gd name="T50" fmla="*/ 18 w 3049"/>
                    <a:gd name="T51" fmla="*/ 107 h 383"/>
                    <a:gd name="T52" fmla="*/ 42 w 3049"/>
                    <a:gd name="T53" fmla="*/ 71 h 383"/>
                    <a:gd name="T54" fmla="*/ 70 w 3049"/>
                    <a:gd name="T55" fmla="*/ 42 h 383"/>
                    <a:gd name="T56" fmla="*/ 106 w 3049"/>
                    <a:gd name="T57" fmla="*/ 20 h 383"/>
                    <a:gd name="T58" fmla="*/ 148 w 3049"/>
                    <a:gd name="T59" fmla="*/ 6 h 383"/>
                    <a:gd name="T60" fmla="*/ 191 w 3049"/>
                    <a:gd name="T61" fmla="*/ 0 h 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3049" h="383">
                      <a:moveTo>
                        <a:pt x="191" y="0"/>
                      </a:moveTo>
                      <a:lnTo>
                        <a:pt x="2858" y="0"/>
                      </a:lnTo>
                      <a:lnTo>
                        <a:pt x="2901" y="6"/>
                      </a:lnTo>
                      <a:lnTo>
                        <a:pt x="2941" y="20"/>
                      </a:lnTo>
                      <a:lnTo>
                        <a:pt x="2977" y="42"/>
                      </a:lnTo>
                      <a:lnTo>
                        <a:pt x="3007" y="71"/>
                      </a:lnTo>
                      <a:lnTo>
                        <a:pt x="3029" y="107"/>
                      </a:lnTo>
                      <a:lnTo>
                        <a:pt x="3045" y="147"/>
                      </a:lnTo>
                      <a:lnTo>
                        <a:pt x="3049" y="191"/>
                      </a:lnTo>
                      <a:lnTo>
                        <a:pt x="3045" y="236"/>
                      </a:lnTo>
                      <a:lnTo>
                        <a:pt x="3029" y="276"/>
                      </a:lnTo>
                      <a:lnTo>
                        <a:pt x="3007" y="312"/>
                      </a:lnTo>
                      <a:lnTo>
                        <a:pt x="2977" y="340"/>
                      </a:lnTo>
                      <a:lnTo>
                        <a:pt x="2941" y="364"/>
                      </a:lnTo>
                      <a:lnTo>
                        <a:pt x="2901" y="378"/>
                      </a:lnTo>
                      <a:lnTo>
                        <a:pt x="2858" y="383"/>
                      </a:lnTo>
                      <a:lnTo>
                        <a:pt x="191" y="383"/>
                      </a:lnTo>
                      <a:lnTo>
                        <a:pt x="148" y="378"/>
                      </a:lnTo>
                      <a:lnTo>
                        <a:pt x="106" y="364"/>
                      </a:lnTo>
                      <a:lnTo>
                        <a:pt x="70" y="340"/>
                      </a:lnTo>
                      <a:lnTo>
                        <a:pt x="42" y="312"/>
                      </a:lnTo>
                      <a:lnTo>
                        <a:pt x="18" y="276"/>
                      </a:lnTo>
                      <a:lnTo>
                        <a:pt x="4" y="236"/>
                      </a:lnTo>
                      <a:lnTo>
                        <a:pt x="0" y="191"/>
                      </a:lnTo>
                      <a:lnTo>
                        <a:pt x="4" y="147"/>
                      </a:lnTo>
                      <a:lnTo>
                        <a:pt x="18" y="107"/>
                      </a:lnTo>
                      <a:lnTo>
                        <a:pt x="42" y="71"/>
                      </a:lnTo>
                      <a:lnTo>
                        <a:pt x="70" y="42"/>
                      </a:lnTo>
                      <a:lnTo>
                        <a:pt x="106" y="20"/>
                      </a:lnTo>
                      <a:lnTo>
                        <a:pt x="148" y="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dirty="0"/>
                </a:p>
              </p:txBody>
            </p:sp>
            <p:sp>
              <p:nvSpPr>
                <p:cNvPr id="21" name="Freeform 7">
                  <a:extLst>
                    <a:ext uri="{FF2B5EF4-FFF2-40B4-BE49-F238E27FC236}">
                      <a16:creationId xmlns:a16="http://schemas.microsoft.com/office/drawing/2014/main" id="{DA1BCFC9-EC7F-4775-84A4-3547B780EF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7963" y="2851151"/>
                  <a:ext cx="2419350" cy="304800"/>
                </a:xfrm>
                <a:custGeom>
                  <a:avLst/>
                  <a:gdLst>
                    <a:gd name="T0" fmla="*/ 191 w 3049"/>
                    <a:gd name="T1" fmla="*/ 0 h 383"/>
                    <a:gd name="T2" fmla="*/ 2858 w 3049"/>
                    <a:gd name="T3" fmla="*/ 0 h 383"/>
                    <a:gd name="T4" fmla="*/ 2901 w 3049"/>
                    <a:gd name="T5" fmla="*/ 6 h 383"/>
                    <a:gd name="T6" fmla="*/ 2941 w 3049"/>
                    <a:gd name="T7" fmla="*/ 20 h 383"/>
                    <a:gd name="T8" fmla="*/ 2977 w 3049"/>
                    <a:gd name="T9" fmla="*/ 43 h 383"/>
                    <a:gd name="T10" fmla="*/ 3007 w 3049"/>
                    <a:gd name="T11" fmla="*/ 71 h 383"/>
                    <a:gd name="T12" fmla="*/ 3029 w 3049"/>
                    <a:gd name="T13" fmla="*/ 107 h 383"/>
                    <a:gd name="T14" fmla="*/ 3045 w 3049"/>
                    <a:gd name="T15" fmla="*/ 149 h 383"/>
                    <a:gd name="T16" fmla="*/ 3049 w 3049"/>
                    <a:gd name="T17" fmla="*/ 192 h 383"/>
                    <a:gd name="T18" fmla="*/ 3045 w 3049"/>
                    <a:gd name="T19" fmla="*/ 236 h 383"/>
                    <a:gd name="T20" fmla="*/ 3029 w 3049"/>
                    <a:gd name="T21" fmla="*/ 276 h 383"/>
                    <a:gd name="T22" fmla="*/ 3007 w 3049"/>
                    <a:gd name="T23" fmla="*/ 312 h 383"/>
                    <a:gd name="T24" fmla="*/ 2977 w 3049"/>
                    <a:gd name="T25" fmla="*/ 341 h 383"/>
                    <a:gd name="T26" fmla="*/ 2941 w 3049"/>
                    <a:gd name="T27" fmla="*/ 363 h 383"/>
                    <a:gd name="T28" fmla="*/ 2901 w 3049"/>
                    <a:gd name="T29" fmla="*/ 377 h 383"/>
                    <a:gd name="T30" fmla="*/ 2858 w 3049"/>
                    <a:gd name="T31" fmla="*/ 383 h 383"/>
                    <a:gd name="T32" fmla="*/ 191 w 3049"/>
                    <a:gd name="T33" fmla="*/ 383 h 383"/>
                    <a:gd name="T34" fmla="*/ 148 w 3049"/>
                    <a:gd name="T35" fmla="*/ 377 h 383"/>
                    <a:gd name="T36" fmla="*/ 106 w 3049"/>
                    <a:gd name="T37" fmla="*/ 363 h 383"/>
                    <a:gd name="T38" fmla="*/ 70 w 3049"/>
                    <a:gd name="T39" fmla="*/ 341 h 383"/>
                    <a:gd name="T40" fmla="*/ 42 w 3049"/>
                    <a:gd name="T41" fmla="*/ 312 h 383"/>
                    <a:gd name="T42" fmla="*/ 18 w 3049"/>
                    <a:gd name="T43" fmla="*/ 276 h 383"/>
                    <a:gd name="T44" fmla="*/ 4 w 3049"/>
                    <a:gd name="T45" fmla="*/ 236 h 383"/>
                    <a:gd name="T46" fmla="*/ 0 w 3049"/>
                    <a:gd name="T47" fmla="*/ 192 h 383"/>
                    <a:gd name="T48" fmla="*/ 4 w 3049"/>
                    <a:gd name="T49" fmla="*/ 149 h 383"/>
                    <a:gd name="T50" fmla="*/ 18 w 3049"/>
                    <a:gd name="T51" fmla="*/ 107 h 383"/>
                    <a:gd name="T52" fmla="*/ 42 w 3049"/>
                    <a:gd name="T53" fmla="*/ 71 h 383"/>
                    <a:gd name="T54" fmla="*/ 70 w 3049"/>
                    <a:gd name="T55" fmla="*/ 43 h 383"/>
                    <a:gd name="T56" fmla="*/ 106 w 3049"/>
                    <a:gd name="T57" fmla="*/ 20 h 383"/>
                    <a:gd name="T58" fmla="*/ 148 w 3049"/>
                    <a:gd name="T59" fmla="*/ 6 h 383"/>
                    <a:gd name="T60" fmla="*/ 191 w 3049"/>
                    <a:gd name="T61" fmla="*/ 0 h 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3049" h="383">
                      <a:moveTo>
                        <a:pt x="191" y="0"/>
                      </a:moveTo>
                      <a:lnTo>
                        <a:pt x="2858" y="0"/>
                      </a:lnTo>
                      <a:lnTo>
                        <a:pt x="2901" y="6"/>
                      </a:lnTo>
                      <a:lnTo>
                        <a:pt x="2941" y="20"/>
                      </a:lnTo>
                      <a:lnTo>
                        <a:pt x="2977" y="43"/>
                      </a:lnTo>
                      <a:lnTo>
                        <a:pt x="3007" y="71"/>
                      </a:lnTo>
                      <a:lnTo>
                        <a:pt x="3029" y="107"/>
                      </a:lnTo>
                      <a:lnTo>
                        <a:pt x="3045" y="149"/>
                      </a:lnTo>
                      <a:lnTo>
                        <a:pt x="3049" y="192"/>
                      </a:lnTo>
                      <a:lnTo>
                        <a:pt x="3045" y="236"/>
                      </a:lnTo>
                      <a:lnTo>
                        <a:pt x="3029" y="276"/>
                      </a:lnTo>
                      <a:lnTo>
                        <a:pt x="3007" y="312"/>
                      </a:lnTo>
                      <a:lnTo>
                        <a:pt x="2977" y="341"/>
                      </a:lnTo>
                      <a:lnTo>
                        <a:pt x="2941" y="363"/>
                      </a:lnTo>
                      <a:lnTo>
                        <a:pt x="2901" y="377"/>
                      </a:lnTo>
                      <a:lnTo>
                        <a:pt x="2858" y="383"/>
                      </a:lnTo>
                      <a:lnTo>
                        <a:pt x="191" y="383"/>
                      </a:lnTo>
                      <a:lnTo>
                        <a:pt x="148" y="377"/>
                      </a:lnTo>
                      <a:lnTo>
                        <a:pt x="106" y="363"/>
                      </a:lnTo>
                      <a:lnTo>
                        <a:pt x="70" y="341"/>
                      </a:lnTo>
                      <a:lnTo>
                        <a:pt x="42" y="312"/>
                      </a:lnTo>
                      <a:lnTo>
                        <a:pt x="18" y="276"/>
                      </a:lnTo>
                      <a:lnTo>
                        <a:pt x="4" y="236"/>
                      </a:lnTo>
                      <a:lnTo>
                        <a:pt x="0" y="192"/>
                      </a:lnTo>
                      <a:lnTo>
                        <a:pt x="4" y="149"/>
                      </a:lnTo>
                      <a:lnTo>
                        <a:pt x="18" y="107"/>
                      </a:lnTo>
                      <a:lnTo>
                        <a:pt x="42" y="71"/>
                      </a:lnTo>
                      <a:lnTo>
                        <a:pt x="70" y="43"/>
                      </a:lnTo>
                      <a:lnTo>
                        <a:pt x="106" y="20"/>
                      </a:lnTo>
                      <a:lnTo>
                        <a:pt x="148" y="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dirty="0"/>
                </a:p>
              </p:txBody>
            </p:sp>
            <p:sp>
              <p:nvSpPr>
                <p:cNvPr id="22" name="Freeform 8">
                  <a:extLst>
                    <a:ext uri="{FF2B5EF4-FFF2-40B4-BE49-F238E27FC236}">
                      <a16:creationId xmlns:a16="http://schemas.microsoft.com/office/drawing/2014/main" id="{2B695D25-3F05-45E5-83CA-79B45A60A4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7963" y="4935538"/>
                  <a:ext cx="1422400" cy="303213"/>
                </a:xfrm>
                <a:custGeom>
                  <a:avLst/>
                  <a:gdLst>
                    <a:gd name="T0" fmla="*/ 191 w 1793"/>
                    <a:gd name="T1" fmla="*/ 0 h 381"/>
                    <a:gd name="T2" fmla="*/ 1602 w 1793"/>
                    <a:gd name="T3" fmla="*/ 0 h 381"/>
                    <a:gd name="T4" fmla="*/ 1646 w 1793"/>
                    <a:gd name="T5" fmla="*/ 6 h 381"/>
                    <a:gd name="T6" fmla="*/ 1686 w 1793"/>
                    <a:gd name="T7" fmla="*/ 20 h 381"/>
                    <a:gd name="T8" fmla="*/ 1721 w 1793"/>
                    <a:gd name="T9" fmla="*/ 41 h 381"/>
                    <a:gd name="T10" fmla="*/ 1751 w 1793"/>
                    <a:gd name="T11" fmla="*/ 71 h 381"/>
                    <a:gd name="T12" fmla="*/ 1773 w 1793"/>
                    <a:gd name="T13" fmla="*/ 107 h 381"/>
                    <a:gd name="T14" fmla="*/ 1787 w 1793"/>
                    <a:gd name="T15" fmla="*/ 147 h 381"/>
                    <a:gd name="T16" fmla="*/ 1793 w 1793"/>
                    <a:gd name="T17" fmla="*/ 190 h 381"/>
                    <a:gd name="T18" fmla="*/ 1787 w 1793"/>
                    <a:gd name="T19" fmla="*/ 234 h 381"/>
                    <a:gd name="T20" fmla="*/ 1773 w 1793"/>
                    <a:gd name="T21" fmla="*/ 274 h 381"/>
                    <a:gd name="T22" fmla="*/ 1751 w 1793"/>
                    <a:gd name="T23" fmla="*/ 310 h 381"/>
                    <a:gd name="T24" fmla="*/ 1721 w 1793"/>
                    <a:gd name="T25" fmla="*/ 339 h 381"/>
                    <a:gd name="T26" fmla="*/ 1686 w 1793"/>
                    <a:gd name="T27" fmla="*/ 361 h 381"/>
                    <a:gd name="T28" fmla="*/ 1646 w 1793"/>
                    <a:gd name="T29" fmla="*/ 377 h 381"/>
                    <a:gd name="T30" fmla="*/ 1602 w 1793"/>
                    <a:gd name="T31" fmla="*/ 381 h 381"/>
                    <a:gd name="T32" fmla="*/ 191 w 1793"/>
                    <a:gd name="T33" fmla="*/ 381 h 381"/>
                    <a:gd name="T34" fmla="*/ 148 w 1793"/>
                    <a:gd name="T35" fmla="*/ 377 h 381"/>
                    <a:gd name="T36" fmla="*/ 106 w 1793"/>
                    <a:gd name="T37" fmla="*/ 361 h 381"/>
                    <a:gd name="T38" fmla="*/ 70 w 1793"/>
                    <a:gd name="T39" fmla="*/ 339 h 381"/>
                    <a:gd name="T40" fmla="*/ 42 w 1793"/>
                    <a:gd name="T41" fmla="*/ 310 h 381"/>
                    <a:gd name="T42" fmla="*/ 18 w 1793"/>
                    <a:gd name="T43" fmla="*/ 274 h 381"/>
                    <a:gd name="T44" fmla="*/ 4 w 1793"/>
                    <a:gd name="T45" fmla="*/ 234 h 381"/>
                    <a:gd name="T46" fmla="*/ 0 w 1793"/>
                    <a:gd name="T47" fmla="*/ 190 h 381"/>
                    <a:gd name="T48" fmla="*/ 4 w 1793"/>
                    <a:gd name="T49" fmla="*/ 147 h 381"/>
                    <a:gd name="T50" fmla="*/ 18 w 1793"/>
                    <a:gd name="T51" fmla="*/ 107 h 381"/>
                    <a:gd name="T52" fmla="*/ 42 w 1793"/>
                    <a:gd name="T53" fmla="*/ 71 h 381"/>
                    <a:gd name="T54" fmla="*/ 70 w 1793"/>
                    <a:gd name="T55" fmla="*/ 41 h 381"/>
                    <a:gd name="T56" fmla="*/ 106 w 1793"/>
                    <a:gd name="T57" fmla="*/ 20 h 381"/>
                    <a:gd name="T58" fmla="*/ 148 w 1793"/>
                    <a:gd name="T59" fmla="*/ 6 h 381"/>
                    <a:gd name="T60" fmla="*/ 191 w 1793"/>
                    <a:gd name="T61" fmla="*/ 0 h 3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793" h="381">
                      <a:moveTo>
                        <a:pt x="191" y="0"/>
                      </a:moveTo>
                      <a:lnTo>
                        <a:pt x="1602" y="0"/>
                      </a:lnTo>
                      <a:lnTo>
                        <a:pt x="1646" y="6"/>
                      </a:lnTo>
                      <a:lnTo>
                        <a:pt x="1686" y="20"/>
                      </a:lnTo>
                      <a:lnTo>
                        <a:pt x="1721" y="41"/>
                      </a:lnTo>
                      <a:lnTo>
                        <a:pt x="1751" y="71"/>
                      </a:lnTo>
                      <a:lnTo>
                        <a:pt x="1773" y="107"/>
                      </a:lnTo>
                      <a:lnTo>
                        <a:pt x="1787" y="147"/>
                      </a:lnTo>
                      <a:lnTo>
                        <a:pt x="1793" y="190"/>
                      </a:lnTo>
                      <a:lnTo>
                        <a:pt x="1787" y="234"/>
                      </a:lnTo>
                      <a:lnTo>
                        <a:pt x="1773" y="274"/>
                      </a:lnTo>
                      <a:lnTo>
                        <a:pt x="1751" y="310"/>
                      </a:lnTo>
                      <a:lnTo>
                        <a:pt x="1721" y="339"/>
                      </a:lnTo>
                      <a:lnTo>
                        <a:pt x="1686" y="361"/>
                      </a:lnTo>
                      <a:lnTo>
                        <a:pt x="1646" y="377"/>
                      </a:lnTo>
                      <a:lnTo>
                        <a:pt x="1602" y="381"/>
                      </a:lnTo>
                      <a:lnTo>
                        <a:pt x="191" y="381"/>
                      </a:lnTo>
                      <a:lnTo>
                        <a:pt x="148" y="377"/>
                      </a:lnTo>
                      <a:lnTo>
                        <a:pt x="106" y="361"/>
                      </a:lnTo>
                      <a:lnTo>
                        <a:pt x="70" y="339"/>
                      </a:lnTo>
                      <a:lnTo>
                        <a:pt x="42" y="310"/>
                      </a:lnTo>
                      <a:lnTo>
                        <a:pt x="18" y="274"/>
                      </a:lnTo>
                      <a:lnTo>
                        <a:pt x="4" y="234"/>
                      </a:lnTo>
                      <a:lnTo>
                        <a:pt x="0" y="190"/>
                      </a:lnTo>
                      <a:lnTo>
                        <a:pt x="4" y="147"/>
                      </a:lnTo>
                      <a:lnTo>
                        <a:pt x="18" y="107"/>
                      </a:lnTo>
                      <a:lnTo>
                        <a:pt x="42" y="71"/>
                      </a:lnTo>
                      <a:lnTo>
                        <a:pt x="70" y="41"/>
                      </a:lnTo>
                      <a:lnTo>
                        <a:pt x="106" y="20"/>
                      </a:lnTo>
                      <a:lnTo>
                        <a:pt x="148" y="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dirty="0"/>
                </a:p>
              </p:txBody>
            </p:sp>
            <p:sp>
              <p:nvSpPr>
                <p:cNvPr id="23" name="Freeform 9">
                  <a:extLst>
                    <a:ext uri="{FF2B5EF4-FFF2-40B4-BE49-F238E27FC236}">
                      <a16:creationId xmlns:a16="http://schemas.microsoft.com/office/drawing/2014/main" id="{E796B5FD-7A81-47A2-84AD-B91A05387FA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65175" y="1228726"/>
                  <a:ext cx="5205413" cy="4872038"/>
                </a:xfrm>
                <a:custGeom>
                  <a:avLst/>
                  <a:gdLst>
                    <a:gd name="T0" fmla="*/ 3681 w 6558"/>
                    <a:gd name="T1" fmla="*/ 4366 h 6138"/>
                    <a:gd name="T2" fmla="*/ 5597 w 6558"/>
                    <a:gd name="T3" fmla="*/ 910 h 6138"/>
                    <a:gd name="T4" fmla="*/ 4282 w 6558"/>
                    <a:gd name="T5" fmla="*/ 5757 h 6138"/>
                    <a:gd name="T6" fmla="*/ 4268 w 6558"/>
                    <a:gd name="T7" fmla="*/ 4376 h 6138"/>
                    <a:gd name="T8" fmla="*/ 3426 w 6558"/>
                    <a:gd name="T9" fmla="*/ 5047 h 6138"/>
                    <a:gd name="T10" fmla="*/ 3317 w 6558"/>
                    <a:gd name="T11" fmla="*/ 5039 h 6138"/>
                    <a:gd name="T12" fmla="*/ 3227 w 6558"/>
                    <a:gd name="T13" fmla="*/ 4972 h 6138"/>
                    <a:gd name="T14" fmla="*/ 3191 w 6558"/>
                    <a:gd name="T15" fmla="*/ 4862 h 6138"/>
                    <a:gd name="T16" fmla="*/ 1088 w 6558"/>
                    <a:gd name="T17" fmla="*/ 4395 h 6138"/>
                    <a:gd name="T18" fmla="*/ 967 w 6558"/>
                    <a:gd name="T19" fmla="*/ 4354 h 6138"/>
                    <a:gd name="T20" fmla="*/ 901 w 6558"/>
                    <a:gd name="T21" fmla="*/ 4248 h 6138"/>
                    <a:gd name="T22" fmla="*/ 915 w 6558"/>
                    <a:gd name="T23" fmla="*/ 4121 h 6138"/>
                    <a:gd name="T24" fmla="*/ 1003 w 6558"/>
                    <a:gd name="T25" fmla="*/ 4034 h 6138"/>
                    <a:gd name="T26" fmla="*/ 3363 w 6558"/>
                    <a:gd name="T27" fmla="*/ 4014 h 6138"/>
                    <a:gd name="T28" fmla="*/ 3418 w 6558"/>
                    <a:gd name="T29" fmla="*/ 3793 h 6138"/>
                    <a:gd name="T30" fmla="*/ 1045 w 6558"/>
                    <a:gd name="T31" fmla="*/ 3734 h 6138"/>
                    <a:gd name="T32" fmla="*/ 939 w 6558"/>
                    <a:gd name="T33" fmla="*/ 3668 h 6138"/>
                    <a:gd name="T34" fmla="*/ 897 w 6558"/>
                    <a:gd name="T35" fmla="*/ 3549 h 6138"/>
                    <a:gd name="T36" fmla="*/ 939 w 6558"/>
                    <a:gd name="T37" fmla="*/ 3430 h 6138"/>
                    <a:gd name="T38" fmla="*/ 1045 w 6558"/>
                    <a:gd name="T39" fmla="*/ 3362 h 6138"/>
                    <a:gd name="T40" fmla="*/ 3868 w 6558"/>
                    <a:gd name="T41" fmla="*/ 3046 h 6138"/>
                    <a:gd name="T42" fmla="*/ 3755 w 6558"/>
                    <a:gd name="T43" fmla="*/ 3084 h 6138"/>
                    <a:gd name="T44" fmla="*/ 1003 w 6558"/>
                    <a:gd name="T45" fmla="*/ 3064 h 6138"/>
                    <a:gd name="T46" fmla="*/ 915 w 6558"/>
                    <a:gd name="T47" fmla="*/ 2977 h 6138"/>
                    <a:gd name="T48" fmla="*/ 901 w 6558"/>
                    <a:gd name="T49" fmla="*/ 2849 h 6138"/>
                    <a:gd name="T50" fmla="*/ 967 w 6558"/>
                    <a:gd name="T51" fmla="*/ 2744 h 6138"/>
                    <a:gd name="T52" fmla="*/ 1088 w 6558"/>
                    <a:gd name="T53" fmla="*/ 2702 h 6138"/>
                    <a:gd name="T54" fmla="*/ 3838 w 6558"/>
                    <a:gd name="T55" fmla="*/ 2720 h 6138"/>
                    <a:gd name="T56" fmla="*/ 3926 w 6558"/>
                    <a:gd name="T57" fmla="*/ 2808 h 6138"/>
                    <a:gd name="T58" fmla="*/ 3946 w 6558"/>
                    <a:gd name="T59" fmla="*/ 2907 h 6138"/>
                    <a:gd name="T60" fmla="*/ 4282 w 6558"/>
                    <a:gd name="T61" fmla="*/ 759 h 6138"/>
                    <a:gd name="T62" fmla="*/ 5794 w 6558"/>
                    <a:gd name="T63" fmla="*/ 582 h 6138"/>
                    <a:gd name="T64" fmla="*/ 5872 w 6558"/>
                    <a:gd name="T65" fmla="*/ 453 h 6138"/>
                    <a:gd name="T66" fmla="*/ 5872 w 6558"/>
                    <a:gd name="T67" fmla="*/ 12 h 6138"/>
                    <a:gd name="T68" fmla="*/ 6502 w 6558"/>
                    <a:gd name="T69" fmla="*/ 391 h 6138"/>
                    <a:gd name="T70" fmla="*/ 6558 w 6558"/>
                    <a:gd name="T71" fmla="*/ 503 h 6138"/>
                    <a:gd name="T72" fmla="*/ 6532 w 6558"/>
                    <a:gd name="T73" fmla="*/ 626 h 6138"/>
                    <a:gd name="T74" fmla="*/ 4658 w 6558"/>
                    <a:gd name="T75" fmla="*/ 5991 h 6138"/>
                    <a:gd name="T76" fmla="*/ 4592 w 6558"/>
                    <a:gd name="T77" fmla="*/ 6096 h 6138"/>
                    <a:gd name="T78" fmla="*/ 4473 w 6558"/>
                    <a:gd name="T79" fmla="*/ 6138 h 6138"/>
                    <a:gd name="T80" fmla="*/ 107 w 6558"/>
                    <a:gd name="T81" fmla="*/ 6120 h 6138"/>
                    <a:gd name="T82" fmla="*/ 20 w 6558"/>
                    <a:gd name="T83" fmla="*/ 6031 h 6138"/>
                    <a:gd name="T84" fmla="*/ 0 w 6558"/>
                    <a:gd name="T85" fmla="*/ 568 h 6138"/>
                    <a:gd name="T86" fmla="*/ 42 w 6558"/>
                    <a:gd name="T87" fmla="*/ 449 h 6138"/>
                    <a:gd name="T88" fmla="*/ 147 w 6558"/>
                    <a:gd name="T89" fmla="*/ 382 h 6138"/>
                    <a:gd name="T90" fmla="*/ 4517 w 6558"/>
                    <a:gd name="T91" fmla="*/ 382 h 6138"/>
                    <a:gd name="T92" fmla="*/ 4622 w 6558"/>
                    <a:gd name="T93" fmla="*/ 449 h 6138"/>
                    <a:gd name="T94" fmla="*/ 4664 w 6558"/>
                    <a:gd name="T95" fmla="*/ 568 h 6138"/>
                    <a:gd name="T96" fmla="*/ 5665 w 6558"/>
                    <a:gd name="T97" fmla="*/ 64 h 6138"/>
                    <a:gd name="T98" fmla="*/ 5760 w 6558"/>
                    <a:gd name="T99" fmla="*/ 6 h 6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6558" h="6138">
                      <a:moveTo>
                        <a:pt x="5597" y="910"/>
                      </a:moveTo>
                      <a:lnTo>
                        <a:pt x="3763" y="3962"/>
                      </a:lnTo>
                      <a:lnTo>
                        <a:pt x="3681" y="4366"/>
                      </a:lnTo>
                      <a:lnTo>
                        <a:pt x="3997" y="4103"/>
                      </a:lnTo>
                      <a:lnTo>
                        <a:pt x="5832" y="1051"/>
                      </a:lnTo>
                      <a:lnTo>
                        <a:pt x="5597" y="910"/>
                      </a:lnTo>
                      <a:close/>
                      <a:moveTo>
                        <a:pt x="382" y="759"/>
                      </a:moveTo>
                      <a:lnTo>
                        <a:pt x="382" y="5757"/>
                      </a:lnTo>
                      <a:lnTo>
                        <a:pt x="4282" y="5757"/>
                      </a:lnTo>
                      <a:lnTo>
                        <a:pt x="4282" y="4362"/>
                      </a:lnTo>
                      <a:lnTo>
                        <a:pt x="4274" y="4370"/>
                      </a:lnTo>
                      <a:lnTo>
                        <a:pt x="4268" y="4376"/>
                      </a:lnTo>
                      <a:lnTo>
                        <a:pt x="3506" y="5007"/>
                      </a:lnTo>
                      <a:lnTo>
                        <a:pt x="3468" y="5031"/>
                      </a:lnTo>
                      <a:lnTo>
                        <a:pt x="3426" y="5047"/>
                      </a:lnTo>
                      <a:lnTo>
                        <a:pt x="3382" y="5051"/>
                      </a:lnTo>
                      <a:lnTo>
                        <a:pt x="3349" y="5049"/>
                      </a:lnTo>
                      <a:lnTo>
                        <a:pt x="3317" y="5039"/>
                      </a:lnTo>
                      <a:lnTo>
                        <a:pt x="3285" y="5025"/>
                      </a:lnTo>
                      <a:lnTo>
                        <a:pt x="3253" y="5000"/>
                      </a:lnTo>
                      <a:lnTo>
                        <a:pt x="3227" y="4972"/>
                      </a:lnTo>
                      <a:lnTo>
                        <a:pt x="3207" y="4938"/>
                      </a:lnTo>
                      <a:lnTo>
                        <a:pt x="3195" y="4900"/>
                      </a:lnTo>
                      <a:lnTo>
                        <a:pt x="3191" y="4862"/>
                      </a:lnTo>
                      <a:lnTo>
                        <a:pt x="3195" y="4823"/>
                      </a:lnTo>
                      <a:lnTo>
                        <a:pt x="3283" y="4395"/>
                      </a:lnTo>
                      <a:lnTo>
                        <a:pt x="1088" y="4395"/>
                      </a:lnTo>
                      <a:lnTo>
                        <a:pt x="1045" y="4391"/>
                      </a:lnTo>
                      <a:lnTo>
                        <a:pt x="1003" y="4376"/>
                      </a:lnTo>
                      <a:lnTo>
                        <a:pt x="967" y="4354"/>
                      </a:lnTo>
                      <a:lnTo>
                        <a:pt x="939" y="4324"/>
                      </a:lnTo>
                      <a:lnTo>
                        <a:pt x="915" y="4288"/>
                      </a:lnTo>
                      <a:lnTo>
                        <a:pt x="901" y="4248"/>
                      </a:lnTo>
                      <a:lnTo>
                        <a:pt x="897" y="4205"/>
                      </a:lnTo>
                      <a:lnTo>
                        <a:pt x="901" y="4161"/>
                      </a:lnTo>
                      <a:lnTo>
                        <a:pt x="915" y="4121"/>
                      </a:lnTo>
                      <a:lnTo>
                        <a:pt x="939" y="4085"/>
                      </a:lnTo>
                      <a:lnTo>
                        <a:pt x="967" y="4056"/>
                      </a:lnTo>
                      <a:lnTo>
                        <a:pt x="1003" y="4034"/>
                      </a:lnTo>
                      <a:lnTo>
                        <a:pt x="1045" y="4018"/>
                      </a:lnTo>
                      <a:lnTo>
                        <a:pt x="1088" y="4014"/>
                      </a:lnTo>
                      <a:lnTo>
                        <a:pt x="3363" y="4014"/>
                      </a:lnTo>
                      <a:lnTo>
                        <a:pt x="3394" y="3855"/>
                      </a:lnTo>
                      <a:lnTo>
                        <a:pt x="3404" y="3823"/>
                      </a:lnTo>
                      <a:lnTo>
                        <a:pt x="3418" y="3793"/>
                      </a:lnTo>
                      <a:lnTo>
                        <a:pt x="3452" y="3740"/>
                      </a:lnTo>
                      <a:lnTo>
                        <a:pt x="1088" y="3740"/>
                      </a:lnTo>
                      <a:lnTo>
                        <a:pt x="1045" y="3734"/>
                      </a:lnTo>
                      <a:lnTo>
                        <a:pt x="1003" y="3720"/>
                      </a:lnTo>
                      <a:lnTo>
                        <a:pt x="967" y="3698"/>
                      </a:lnTo>
                      <a:lnTo>
                        <a:pt x="939" y="3668"/>
                      </a:lnTo>
                      <a:lnTo>
                        <a:pt x="915" y="3632"/>
                      </a:lnTo>
                      <a:lnTo>
                        <a:pt x="901" y="3593"/>
                      </a:lnTo>
                      <a:lnTo>
                        <a:pt x="897" y="3549"/>
                      </a:lnTo>
                      <a:lnTo>
                        <a:pt x="901" y="3505"/>
                      </a:lnTo>
                      <a:lnTo>
                        <a:pt x="915" y="3465"/>
                      </a:lnTo>
                      <a:lnTo>
                        <a:pt x="939" y="3430"/>
                      </a:lnTo>
                      <a:lnTo>
                        <a:pt x="967" y="3400"/>
                      </a:lnTo>
                      <a:lnTo>
                        <a:pt x="1003" y="3378"/>
                      </a:lnTo>
                      <a:lnTo>
                        <a:pt x="1045" y="3362"/>
                      </a:lnTo>
                      <a:lnTo>
                        <a:pt x="1088" y="3358"/>
                      </a:lnTo>
                      <a:lnTo>
                        <a:pt x="3681" y="3358"/>
                      </a:lnTo>
                      <a:lnTo>
                        <a:pt x="3868" y="3046"/>
                      </a:lnTo>
                      <a:lnTo>
                        <a:pt x="3834" y="3066"/>
                      </a:lnTo>
                      <a:lnTo>
                        <a:pt x="3796" y="3080"/>
                      </a:lnTo>
                      <a:lnTo>
                        <a:pt x="3755" y="3084"/>
                      </a:lnTo>
                      <a:lnTo>
                        <a:pt x="1088" y="3084"/>
                      </a:lnTo>
                      <a:lnTo>
                        <a:pt x="1045" y="3078"/>
                      </a:lnTo>
                      <a:lnTo>
                        <a:pt x="1003" y="3064"/>
                      </a:lnTo>
                      <a:lnTo>
                        <a:pt x="967" y="3042"/>
                      </a:lnTo>
                      <a:lnTo>
                        <a:pt x="939" y="3012"/>
                      </a:lnTo>
                      <a:lnTo>
                        <a:pt x="915" y="2977"/>
                      </a:lnTo>
                      <a:lnTo>
                        <a:pt x="901" y="2937"/>
                      </a:lnTo>
                      <a:lnTo>
                        <a:pt x="897" y="2893"/>
                      </a:lnTo>
                      <a:lnTo>
                        <a:pt x="901" y="2849"/>
                      </a:lnTo>
                      <a:lnTo>
                        <a:pt x="915" y="2808"/>
                      </a:lnTo>
                      <a:lnTo>
                        <a:pt x="939" y="2774"/>
                      </a:lnTo>
                      <a:lnTo>
                        <a:pt x="967" y="2744"/>
                      </a:lnTo>
                      <a:lnTo>
                        <a:pt x="1003" y="2720"/>
                      </a:lnTo>
                      <a:lnTo>
                        <a:pt x="1045" y="2706"/>
                      </a:lnTo>
                      <a:lnTo>
                        <a:pt x="1088" y="2702"/>
                      </a:lnTo>
                      <a:lnTo>
                        <a:pt x="3755" y="2702"/>
                      </a:lnTo>
                      <a:lnTo>
                        <a:pt x="3798" y="2706"/>
                      </a:lnTo>
                      <a:lnTo>
                        <a:pt x="3838" y="2720"/>
                      </a:lnTo>
                      <a:lnTo>
                        <a:pt x="3874" y="2744"/>
                      </a:lnTo>
                      <a:lnTo>
                        <a:pt x="3904" y="2774"/>
                      </a:lnTo>
                      <a:lnTo>
                        <a:pt x="3926" y="2808"/>
                      </a:lnTo>
                      <a:lnTo>
                        <a:pt x="3942" y="2849"/>
                      </a:lnTo>
                      <a:lnTo>
                        <a:pt x="3946" y="2893"/>
                      </a:lnTo>
                      <a:lnTo>
                        <a:pt x="3946" y="2907"/>
                      </a:lnTo>
                      <a:lnTo>
                        <a:pt x="3944" y="2921"/>
                      </a:lnTo>
                      <a:lnTo>
                        <a:pt x="4282" y="2359"/>
                      </a:lnTo>
                      <a:lnTo>
                        <a:pt x="4282" y="759"/>
                      </a:lnTo>
                      <a:lnTo>
                        <a:pt x="382" y="759"/>
                      </a:lnTo>
                      <a:close/>
                      <a:moveTo>
                        <a:pt x="5872" y="453"/>
                      </a:moveTo>
                      <a:lnTo>
                        <a:pt x="5794" y="582"/>
                      </a:lnTo>
                      <a:lnTo>
                        <a:pt x="6029" y="723"/>
                      </a:lnTo>
                      <a:lnTo>
                        <a:pt x="6106" y="594"/>
                      </a:lnTo>
                      <a:lnTo>
                        <a:pt x="5872" y="453"/>
                      </a:lnTo>
                      <a:close/>
                      <a:moveTo>
                        <a:pt x="5798" y="0"/>
                      </a:moveTo>
                      <a:lnTo>
                        <a:pt x="5834" y="2"/>
                      </a:lnTo>
                      <a:lnTo>
                        <a:pt x="5872" y="12"/>
                      </a:lnTo>
                      <a:lnTo>
                        <a:pt x="5905" y="28"/>
                      </a:lnTo>
                      <a:lnTo>
                        <a:pt x="6467" y="364"/>
                      </a:lnTo>
                      <a:lnTo>
                        <a:pt x="6502" y="391"/>
                      </a:lnTo>
                      <a:lnTo>
                        <a:pt x="6528" y="425"/>
                      </a:lnTo>
                      <a:lnTo>
                        <a:pt x="6548" y="461"/>
                      </a:lnTo>
                      <a:lnTo>
                        <a:pt x="6558" y="503"/>
                      </a:lnTo>
                      <a:lnTo>
                        <a:pt x="6558" y="544"/>
                      </a:lnTo>
                      <a:lnTo>
                        <a:pt x="6550" y="586"/>
                      </a:lnTo>
                      <a:lnTo>
                        <a:pt x="6532" y="626"/>
                      </a:lnTo>
                      <a:lnTo>
                        <a:pt x="4664" y="3736"/>
                      </a:lnTo>
                      <a:lnTo>
                        <a:pt x="4664" y="5947"/>
                      </a:lnTo>
                      <a:lnTo>
                        <a:pt x="4658" y="5991"/>
                      </a:lnTo>
                      <a:lnTo>
                        <a:pt x="4644" y="6031"/>
                      </a:lnTo>
                      <a:lnTo>
                        <a:pt x="4622" y="6067"/>
                      </a:lnTo>
                      <a:lnTo>
                        <a:pt x="4592" y="6096"/>
                      </a:lnTo>
                      <a:lnTo>
                        <a:pt x="4556" y="6120"/>
                      </a:lnTo>
                      <a:lnTo>
                        <a:pt x="4517" y="6134"/>
                      </a:lnTo>
                      <a:lnTo>
                        <a:pt x="4473" y="6138"/>
                      </a:lnTo>
                      <a:lnTo>
                        <a:pt x="191" y="6138"/>
                      </a:lnTo>
                      <a:lnTo>
                        <a:pt x="147" y="6134"/>
                      </a:lnTo>
                      <a:lnTo>
                        <a:pt x="107" y="6120"/>
                      </a:lnTo>
                      <a:lnTo>
                        <a:pt x="72" y="6096"/>
                      </a:lnTo>
                      <a:lnTo>
                        <a:pt x="42" y="6067"/>
                      </a:lnTo>
                      <a:lnTo>
                        <a:pt x="20" y="6031"/>
                      </a:lnTo>
                      <a:lnTo>
                        <a:pt x="6" y="5991"/>
                      </a:lnTo>
                      <a:lnTo>
                        <a:pt x="0" y="5947"/>
                      </a:lnTo>
                      <a:lnTo>
                        <a:pt x="0" y="568"/>
                      </a:lnTo>
                      <a:lnTo>
                        <a:pt x="6" y="525"/>
                      </a:lnTo>
                      <a:lnTo>
                        <a:pt x="20" y="483"/>
                      </a:lnTo>
                      <a:lnTo>
                        <a:pt x="42" y="449"/>
                      </a:lnTo>
                      <a:lnTo>
                        <a:pt x="72" y="419"/>
                      </a:lnTo>
                      <a:lnTo>
                        <a:pt x="107" y="395"/>
                      </a:lnTo>
                      <a:lnTo>
                        <a:pt x="147" y="382"/>
                      </a:lnTo>
                      <a:lnTo>
                        <a:pt x="191" y="378"/>
                      </a:lnTo>
                      <a:lnTo>
                        <a:pt x="4473" y="378"/>
                      </a:lnTo>
                      <a:lnTo>
                        <a:pt x="4517" y="382"/>
                      </a:lnTo>
                      <a:lnTo>
                        <a:pt x="4556" y="395"/>
                      </a:lnTo>
                      <a:lnTo>
                        <a:pt x="4592" y="419"/>
                      </a:lnTo>
                      <a:lnTo>
                        <a:pt x="4622" y="449"/>
                      </a:lnTo>
                      <a:lnTo>
                        <a:pt x="4644" y="483"/>
                      </a:lnTo>
                      <a:lnTo>
                        <a:pt x="4658" y="525"/>
                      </a:lnTo>
                      <a:lnTo>
                        <a:pt x="4664" y="568"/>
                      </a:lnTo>
                      <a:lnTo>
                        <a:pt x="4664" y="1723"/>
                      </a:lnTo>
                      <a:lnTo>
                        <a:pt x="5643" y="93"/>
                      </a:lnTo>
                      <a:lnTo>
                        <a:pt x="5665" y="64"/>
                      </a:lnTo>
                      <a:lnTo>
                        <a:pt x="5693" y="38"/>
                      </a:lnTo>
                      <a:lnTo>
                        <a:pt x="5724" y="18"/>
                      </a:lnTo>
                      <a:lnTo>
                        <a:pt x="5760" y="6"/>
                      </a:lnTo>
                      <a:lnTo>
                        <a:pt x="5798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dirty="0"/>
                </a:p>
              </p:txBody>
            </p:sp>
          </p:grpSp>
        </p:grpSp>
        <p:sp>
          <p:nvSpPr>
            <p:cNvPr id="14" name="TextBox 9">
              <a:extLst>
                <a:ext uri="{FF2B5EF4-FFF2-40B4-BE49-F238E27FC236}">
                  <a16:creationId xmlns:a16="http://schemas.microsoft.com/office/drawing/2014/main" id="{0C86ED7C-4700-4DC5-83AE-0DE9E533A95C}"/>
                </a:ext>
              </a:extLst>
            </p:cNvPr>
            <p:cNvSpPr txBox="1"/>
            <p:nvPr/>
          </p:nvSpPr>
          <p:spPr>
            <a:xfrm>
              <a:off x="10567520" y="5171552"/>
              <a:ext cx="293542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GT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Análisis</a:t>
              </a:r>
            </a:p>
          </p:txBody>
        </p:sp>
      </p:grpSp>
      <p:sp>
        <p:nvSpPr>
          <p:cNvPr id="24" name="23 CuadroTexto"/>
          <p:cNvSpPr txBox="1"/>
          <p:nvPr/>
        </p:nvSpPr>
        <p:spPr>
          <a:xfrm>
            <a:off x="8784771" y="1793672"/>
            <a:ext cx="3011356" cy="3071634"/>
          </a:xfrm>
          <a:prstGeom prst="round2DiagRect">
            <a:avLst/>
          </a:prstGeom>
          <a:noFill/>
          <a:ln w="28575">
            <a:solidFill>
              <a:schemeClr val="tx2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GT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Del total de la población atendida (1.026.575 personas), la mayor atención se concentra en el Depto. de Jutiapa (90.321</a:t>
            </a:r>
          </a:p>
          <a:p>
            <a:r>
              <a:rPr lang="es-GT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personas), lo que representa el 9% </a:t>
            </a:r>
            <a:r>
              <a:rPr lang="es-E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 la población beneficiada con bienes, insumos agropecuarios y/o servicios de capacitación y asistencia técnica en el </a:t>
            </a:r>
            <a:r>
              <a:rPr lang="es-GT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2018. 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8803320" y="5279789"/>
            <a:ext cx="2710241" cy="919401"/>
          </a:xfrm>
          <a:prstGeom prst="round2DiagRect">
            <a:avLst/>
          </a:prstGeom>
          <a:noFill/>
          <a:ln w="28575">
            <a:solidFill>
              <a:schemeClr val="tx2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GT" sz="1600" b="1" dirty="0">
                <a:cs typeface="Arial" pitchFamily="34" charset="0"/>
              </a:rPr>
              <a:t>Los servicios son consistentes para la atención a la población rural del país.</a:t>
            </a:r>
          </a:p>
        </p:txBody>
      </p:sp>
      <p:pic>
        <p:nvPicPr>
          <p:cNvPr id="27" name="26 Imagen" descr="C:\Users\agrajeda.AGRO.000\Downloads\2018 (1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68" y="38033"/>
            <a:ext cx="5976664" cy="6703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30 Imagen" descr="Resultado de imagen para jutiapa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380" y="2050178"/>
            <a:ext cx="2827144" cy="40431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4701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DC0C3-BCDA-48C0-A49A-2FF6F4CBF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8068" y="291850"/>
            <a:ext cx="5181113" cy="522664"/>
          </a:xfrm>
        </p:spPr>
        <p:txBody>
          <a:bodyPr/>
          <a:lstStyle/>
          <a:p>
            <a:pPr algn="ctr"/>
            <a:r>
              <a:rPr lang="es-GT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I. Catálogo</a:t>
            </a:r>
            <a:r>
              <a:rPr lang="es-GT" sz="2000" dirty="0"/>
              <a:t> </a:t>
            </a:r>
            <a:r>
              <a:rPr lang="es-GT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de Bienes y Servicios prestados</a:t>
            </a:r>
            <a:endParaRPr lang="en-US" sz="2000" dirty="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A4A16D0-5A9C-4B45-A8BB-59850E859C99}"/>
              </a:ext>
            </a:extLst>
          </p:cNvPr>
          <p:cNvGrpSpPr/>
          <p:nvPr/>
        </p:nvGrpSpPr>
        <p:grpSpPr>
          <a:xfrm>
            <a:off x="3590267" y="3976995"/>
            <a:ext cx="228976" cy="228977"/>
            <a:chOff x="3398838" y="3616326"/>
            <a:chExt cx="346075" cy="346076"/>
          </a:xfrm>
        </p:grpSpPr>
        <p:sp>
          <p:nvSpPr>
            <p:cNvPr id="73" name="Rectangle 94">
              <a:extLst>
                <a:ext uri="{FF2B5EF4-FFF2-40B4-BE49-F238E27FC236}">
                  <a16:creationId xmlns:a16="http://schemas.microsoft.com/office/drawing/2014/main" id="{5E7F0A8F-8544-44A6-BCF8-0A11E6955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9163" y="3616326"/>
              <a:ext cx="90488" cy="34607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5" name="Rectangle 95">
              <a:extLst>
                <a:ext uri="{FF2B5EF4-FFF2-40B4-BE49-F238E27FC236}">
                  <a16:creationId xmlns:a16="http://schemas.microsoft.com/office/drawing/2014/main" id="{0A038215-BE4E-4123-8DCB-8AA85592A9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9651" y="3736976"/>
              <a:ext cx="90488" cy="2254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6" name="Line 96">
              <a:extLst>
                <a:ext uri="{FF2B5EF4-FFF2-40B4-BE49-F238E27FC236}">
                  <a16:creationId xmlns:a16="http://schemas.microsoft.com/office/drawing/2014/main" id="{AFF25812-199C-45A3-BA3A-F2CB1E0A60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9813" y="3933826"/>
              <a:ext cx="3016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7" name="Line 97">
              <a:extLst>
                <a:ext uri="{FF2B5EF4-FFF2-40B4-BE49-F238E27FC236}">
                  <a16:creationId xmlns:a16="http://schemas.microsoft.com/office/drawing/2014/main" id="{B2A1C214-1C4A-4BE4-8B9E-2971BED013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3613" y="3646489"/>
              <a:ext cx="0" cy="19685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8" name="Rectangle 98">
              <a:extLst>
                <a:ext uri="{FF2B5EF4-FFF2-40B4-BE49-F238E27FC236}">
                  <a16:creationId xmlns:a16="http://schemas.microsoft.com/office/drawing/2014/main" id="{B8529BB1-A46D-47EB-A314-F20A5521E2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9326" y="3873501"/>
              <a:ext cx="30163" cy="603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" name="Line 99">
              <a:extLst>
                <a:ext uri="{FF2B5EF4-FFF2-40B4-BE49-F238E27FC236}">
                  <a16:creationId xmlns:a16="http://schemas.microsoft.com/office/drawing/2014/main" id="{1DB15AB5-7252-484C-90F8-A6B513FB9E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4101" y="3767139"/>
              <a:ext cx="0" cy="136525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" name="Line 100">
              <a:extLst>
                <a:ext uri="{FF2B5EF4-FFF2-40B4-BE49-F238E27FC236}">
                  <a16:creationId xmlns:a16="http://schemas.microsoft.com/office/drawing/2014/main" id="{A7D03B7C-A6B5-4A62-AD5E-625D076C6A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9001" y="3706814"/>
              <a:ext cx="0" cy="211138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3" name="Rectangle 101">
              <a:extLst>
                <a:ext uri="{FF2B5EF4-FFF2-40B4-BE49-F238E27FC236}">
                  <a16:creationId xmlns:a16="http://schemas.microsoft.com/office/drawing/2014/main" id="{0839DEE7-A9F5-4A8E-B729-222359398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8838" y="3662364"/>
              <a:ext cx="60325" cy="300038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4" name="Freeform 102">
              <a:extLst>
                <a:ext uri="{FF2B5EF4-FFF2-40B4-BE49-F238E27FC236}">
                  <a16:creationId xmlns:a16="http://schemas.microsoft.com/office/drawing/2014/main" id="{CF97EB3E-8D3C-41B9-81B9-4A8166975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263" y="3662364"/>
              <a:ext cx="120650" cy="300038"/>
            </a:xfrm>
            <a:custGeom>
              <a:avLst/>
              <a:gdLst>
                <a:gd name="T0" fmla="*/ 76 w 76"/>
                <a:gd name="T1" fmla="*/ 182 h 189"/>
                <a:gd name="T2" fmla="*/ 47 w 76"/>
                <a:gd name="T3" fmla="*/ 189 h 189"/>
                <a:gd name="T4" fmla="*/ 0 w 76"/>
                <a:gd name="T5" fmla="*/ 7 h 189"/>
                <a:gd name="T6" fmla="*/ 29 w 76"/>
                <a:gd name="T7" fmla="*/ 0 h 189"/>
                <a:gd name="T8" fmla="*/ 76 w 76"/>
                <a:gd name="T9" fmla="*/ 18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89">
                  <a:moveTo>
                    <a:pt x="76" y="182"/>
                  </a:moveTo>
                  <a:lnTo>
                    <a:pt x="47" y="189"/>
                  </a:lnTo>
                  <a:lnTo>
                    <a:pt x="0" y="7"/>
                  </a:lnTo>
                  <a:lnTo>
                    <a:pt x="29" y="0"/>
                  </a:lnTo>
                  <a:lnTo>
                    <a:pt x="76" y="182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4D9FFFE-2936-491C-9BB3-87379CE1F3D9}"/>
              </a:ext>
            </a:extLst>
          </p:cNvPr>
          <p:cNvGrpSpPr/>
          <p:nvPr/>
        </p:nvGrpSpPr>
        <p:grpSpPr>
          <a:xfrm>
            <a:off x="3594994" y="1071045"/>
            <a:ext cx="219523" cy="228976"/>
            <a:chOff x="2692400" y="3616326"/>
            <a:chExt cx="331788" cy="346075"/>
          </a:xfrm>
        </p:grpSpPr>
        <p:sp>
          <p:nvSpPr>
            <p:cNvPr id="86" name="Line 288">
              <a:extLst>
                <a:ext uri="{FF2B5EF4-FFF2-40B4-BE49-F238E27FC236}">
                  <a16:creationId xmlns:a16="http://schemas.microsoft.com/office/drawing/2014/main" id="{BFC32F7D-CD98-4DA0-B52F-03E7D2842B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8600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0" name="Line 289">
              <a:extLst>
                <a:ext uri="{FF2B5EF4-FFF2-40B4-BE49-F238E27FC236}">
                  <a16:creationId xmlns:a16="http://schemas.microsoft.com/office/drawing/2014/main" id="{78EB434B-558A-4E12-96E7-931BFF534D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7500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4" name="Line 290">
              <a:extLst>
                <a:ext uri="{FF2B5EF4-FFF2-40B4-BE49-F238E27FC236}">
                  <a16:creationId xmlns:a16="http://schemas.microsoft.com/office/drawing/2014/main" id="{01846CF2-F610-4021-8007-5962C54673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7988" y="3616326"/>
              <a:ext cx="0" cy="7620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5" name="Freeform 291">
              <a:extLst>
                <a:ext uri="{FF2B5EF4-FFF2-40B4-BE49-F238E27FC236}">
                  <a16:creationId xmlns:a16="http://schemas.microsoft.com/office/drawing/2014/main" id="{59F13115-B0EF-4B0F-A754-648778197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400" y="3646488"/>
              <a:ext cx="331788" cy="315913"/>
            </a:xfrm>
            <a:custGeom>
              <a:avLst/>
              <a:gdLst>
                <a:gd name="T0" fmla="*/ 180 w 209"/>
                <a:gd name="T1" fmla="*/ 0 h 199"/>
                <a:gd name="T2" fmla="*/ 209 w 209"/>
                <a:gd name="T3" fmla="*/ 0 h 199"/>
                <a:gd name="T4" fmla="*/ 209 w 209"/>
                <a:gd name="T5" fmla="*/ 199 h 199"/>
                <a:gd name="T6" fmla="*/ 0 w 209"/>
                <a:gd name="T7" fmla="*/ 199 h 199"/>
                <a:gd name="T8" fmla="*/ 0 w 209"/>
                <a:gd name="T9" fmla="*/ 0 h 199"/>
                <a:gd name="T10" fmla="*/ 29 w 209"/>
                <a:gd name="T11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199">
                  <a:moveTo>
                    <a:pt x="180" y="0"/>
                  </a:moveTo>
                  <a:lnTo>
                    <a:pt x="209" y="0"/>
                  </a:lnTo>
                  <a:lnTo>
                    <a:pt x="209" y="199"/>
                  </a:lnTo>
                  <a:lnTo>
                    <a:pt x="0" y="199"/>
                  </a:lnTo>
                  <a:lnTo>
                    <a:pt x="0" y="0"/>
                  </a:lnTo>
                  <a:lnTo>
                    <a:pt x="29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6" name="Freeform 292">
              <a:extLst>
                <a:ext uri="{FF2B5EF4-FFF2-40B4-BE49-F238E27FC236}">
                  <a16:creationId xmlns:a16="http://schemas.microsoft.com/office/drawing/2014/main" id="{3B57513A-6E04-4BBC-8284-689DD195F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438" y="3676651"/>
              <a:ext cx="239713" cy="241300"/>
            </a:xfrm>
            <a:custGeom>
              <a:avLst/>
              <a:gdLst>
                <a:gd name="T0" fmla="*/ 0 w 151"/>
                <a:gd name="T1" fmla="*/ 0 h 152"/>
                <a:gd name="T2" fmla="*/ 0 w 151"/>
                <a:gd name="T3" fmla="*/ 152 h 152"/>
                <a:gd name="T4" fmla="*/ 151 w 151"/>
                <a:gd name="T5" fmla="*/ 152 h 152"/>
                <a:gd name="T6" fmla="*/ 151 w 151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1" h="152">
                  <a:moveTo>
                    <a:pt x="0" y="0"/>
                  </a:moveTo>
                  <a:lnTo>
                    <a:pt x="0" y="152"/>
                  </a:lnTo>
                  <a:lnTo>
                    <a:pt x="151" y="152"/>
                  </a:lnTo>
                  <a:lnTo>
                    <a:pt x="151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7" name="Line 293">
              <a:extLst>
                <a:ext uri="{FF2B5EF4-FFF2-40B4-BE49-F238E27FC236}">
                  <a16:creationId xmlns:a16="http://schemas.microsoft.com/office/drawing/2014/main" id="{CA049B81-680B-46CB-9B66-9C88DE2B0C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8763" y="3646488"/>
              <a:ext cx="3651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8" name="Line 294">
              <a:extLst>
                <a:ext uri="{FF2B5EF4-FFF2-40B4-BE49-F238E27FC236}">
                  <a16:creationId xmlns:a16="http://schemas.microsoft.com/office/drawing/2014/main" id="{41A23FB7-57A8-41D1-B4CB-A07B33924D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1313" y="3646488"/>
              <a:ext cx="3651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B85DED6-B069-4A37-B375-10AF5FA9F06F}"/>
              </a:ext>
            </a:extLst>
          </p:cNvPr>
          <p:cNvGrpSpPr/>
          <p:nvPr/>
        </p:nvGrpSpPr>
        <p:grpSpPr>
          <a:xfrm>
            <a:off x="11520109" y="1036343"/>
            <a:ext cx="228976" cy="228976"/>
            <a:chOff x="8447088" y="5060951"/>
            <a:chExt cx="346075" cy="346075"/>
          </a:xfrm>
        </p:grpSpPr>
        <p:sp>
          <p:nvSpPr>
            <p:cNvPr id="104" name="Freeform 365">
              <a:extLst>
                <a:ext uri="{FF2B5EF4-FFF2-40B4-BE49-F238E27FC236}">
                  <a16:creationId xmlns:a16="http://schemas.microsoft.com/office/drawing/2014/main" id="{493FE6A8-C2BF-4EF9-AD83-D92FD6682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3288" y="5121276"/>
              <a:ext cx="195263" cy="150813"/>
            </a:xfrm>
            <a:custGeom>
              <a:avLst/>
              <a:gdLst>
                <a:gd name="T0" fmla="*/ 123 w 123"/>
                <a:gd name="T1" fmla="*/ 95 h 95"/>
                <a:gd name="T2" fmla="*/ 123 w 123"/>
                <a:gd name="T3" fmla="*/ 19 h 95"/>
                <a:gd name="T4" fmla="*/ 52 w 123"/>
                <a:gd name="T5" fmla="*/ 19 h 95"/>
                <a:gd name="T6" fmla="*/ 42 w 123"/>
                <a:gd name="T7" fmla="*/ 0 h 95"/>
                <a:gd name="T8" fmla="*/ 0 w 123"/>
                <a:gd name="T9" fmla="*/ 0 h 95"/>
                <a:gd name="T10" fmla="*/ 0 w 123"/>
                <a:gd name="T1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" h="95">
                  <a:moveTo>
                    <a:pt x="123" y="95"/>
                  </a:moveTo>
                  <a:lnTo>
                    <a:pt x="123" y="19"/>
                  </a:lnTo>
                  <a:lnTo>
                    <a:pt x="52" y="19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95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5" name="Freeform 366">
              <a:extLst>
                <a:ext uri="{FF2B5EF4-FFF2-40B4-BE49-F238E27FC236}">
                  <a16:creationId xmlns:a16="http://schemas.microsoft.com/office/drawing/2014/main" id="{A02FA930-89AC-4CB8-B9ED-D53FF5249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7575" y="5091113"/>
              <a:ext cx="165100" cy="30163"/>
            </a:xfrm>
            <a:custGeom>
              <a:avLst/>
              <a:gdLst>
                <a:gd name="T0" fmla="*/ 104 w 104"/>
                <a:gd name="T1" fmla="*/ 19 h 19"/>
                <a:gd name="T2" fmla="*/ 52 w 104"/>
                <a:gd name="T3" fmla="*/ 19 h 19"/>
                <a:gd name="T4" fmla="*/ 43 w 104"/>
                <a:gd name="T5" fmla="*/ 0 h 19"/>
                <a:gd name="T6" fmla="*/ 0 w 104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9">
                  <a:moveTo>
                    <a:pt x="104" y="19"/>
                  </a:moveTo>
                  <a:lnTo>
                    <a:pt x="52" y="19"/>
                  </a:lnTo>
                  <a:lnTo>
                    <a:pt x="43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6" name="Freeform 367">
              <a:extLst>
                <a:ext uri="{FF2B5EF4-FFF2-40B4-BE49-F238E27FC236}">
                  <a16:creationId xmlns:a16="http://schemas.microsoft.com/office/drawing/2014/main" id="{55CC26BA-27C9-44E7-AE5D-31FBC7E4B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3450" y="5060951"/>
              <a:ext cx="134938" cy="30163"/>
            </a:xfrm>
            <a:custGeom>
              <a:avLst/>
              <a:gdLst>
                <a:gd name="T0" fmla="*/ 85 w 85"/>
                <a:gd name="T1" fmla="*/ 19 h 19"/>
                <a:gd name="T2" fmla="*/ 52 w 85"/>
                <a:gd name="T3" fmla="*/ 19 h 19"/>
                <a:gd name="T4" fmla="*/ 42 w 85"/>
                <a:gd name="T5" fmla="*/ 0 h 19"/>
                <a:gd name="T6" fmla="*/ 0 w 85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19">
                  <a:moveTo>
                    <a:pt x="85" y="19"/>
                  </a:moveTo>
                  <a:lnTo>
                    <a:pt x="52" y="19"/>
                  </a:lnTo>
                  <a:lnTo>
                    <a:pt x="42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7" name="Freeform 368">
              <a:extLst>
                <a:ext uri="{FF2B5EF4-FFF2-40B4-BE49-F238E27FC236}">
                  <a16:creationId xmlns:a16="http://schemas.microsoft.com/office/drawing/2014/main" id="{E1F523BB-7165-42B8-805A-0D5ED8161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7088" y="5302251"/>
              <a:ext cx="346075" cy="104775"/>
            </a:xfrm>
            <a:custGeom>
              <a:avLst/>
              <a:gdLst>
                <a:gd name="T0" fmla="*/ 92 w 92"/>
                <a:gd name="T1" fmla="*/ 28 h 28"/>
                <a:gd name="T2" fmla="*/ 0 w 92"/>
                <a:gd name="T3" fmla="*/ 28 h 28"/>
                <a:gd name="T4" fmla="*/ 0 w 92"/>
                <a:gd name="T5" fmla="*/ 0 h 28"/>
                <a:gd name="T6" fmla="*/ 30 w 92"/>
                <a:gd name="T7" fmla="*/ 0 h 28"/>
                <a:gd name="T8" fmla="*/ 30 w 92"/>
                <a:gd name="T9" fmla="*/ 4 h 28"/>
                <a:gd name="T10" fmla="*/ 38 w 92"/>
                <a:gd name="T11" fmla="*/ 12 h 28"/>
                <a:gd name="T12" fmla="*/ 56 w 92"/>
                <a:gd name="T13" fmla="*/ 12 h 28"/>
                <a:gd name="T14" fmla="*/ 64 w 92"/>
                <a:gd name="T15" fmla="*/ 4 h 28"/>
                <a:gd name="T16" fmla="*/ 64 w 92"/>
                <a:gd name="T17" fmla="*/ 0 h 28"/>
                <a:gd name="T18" fmla="*/ 92 w 92"/>
                <a:gd name="T19" fmla="*/ 0 h 28"/>
                <a:gd name="T20" fmla="*/ 92 w 92"/>
                <a:gd name="T2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28">
                  <a:moveTo>
                    <a:pt x="92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8"/>
                    <a:pt x="34" y="12"/>
                    <a:pt x="38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60" y="12"/>
                    <a:pt x="64" y="8"/>
                    <a:pt x="64" y="4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92" y="0"/>
                    <a:pt x="92" y="0"/>
                    <a:pt x="92" y="0"/>
                  </a:cubicBezTo>
                  <a:lnTo>
                    <a:pt x="92" y="28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8" name="Freeform 369">
              <a:extLst>
                <a:ext uri="{FF2B5EF4-FFF2-40B4-BE49-F238E27FC236}">
                  <a16:creationId xmlns:a16="http://schemas.microsoft.com/office/drawing/2014/main" id="{83AEFE35-0942-4699-ADD5-1FF2EB83F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7088" y="5211763"/>
              <a:ext cx="76200" cy="90488"/>
            </a:xfrm>
            <a:custGeom>
              <a:avLst/>
              <a:gdLst>
                <a:gd name="T0" fmla="*/ 0 w 48"/>
                <a:gd name="T1" fmla="*/ 57 h 57"/>
                <a:gd name="T2" fmla="*/ 33 w 48"/>
                <a:gd name="T3" fmla="*/ 0 h 57"/>
                <a:gd name="T4" fmla="*/ 48 w 48"/>
                <a:gd name="T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57">
                  <a:moveTo>
                    <a:pt x="0" y="57"/>
                  </a:moveTo>
                  <a:lnTo>
                    <a:pt x="33" y="0"/>
                  </a:lnTo>
                  <a:lnTo>
                    <a:pt x="48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9" name="Freeform 370">
              <a:extLst>
                <a:ext uri="{FF2B5EF4-FFF2-40B4-BE49-F238E27FC236}">
                  <a16:creationId xmlns:a16="http://schemas.microsoft.com/office/drawing/2014/main" id="{33CDBE5D-A7CA-4BA6-9B57-5101140EC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8550" y="5211763"/>
              <a:ext cx="74613" cy="90488"/>
            </a:xfrm>
            <a:custGeom>
              <a:avLst/>
              <a:gdLst>
                <a:gd name="T0" fmla="*/ 0 w 47"/>
                <a:gd name="T1" fmla="*/ 0 h 57"/>
                <a:gd name="T2" fmla="*/ 14 w 47"/>
                <a:gd name="T3" fmla="*/ 0 h 57"/>
                <a:gd name="T4" fmla="*/ 47 w 47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57">
                  <a:moveTo>
                    <a:pt x="0" y="0"/>
                  </a:moveTo>
                  <a:lnTo>
                    <a:pt x="14" y="0"/>
                  </a:lnTo>
                  <a:lnTo>
                    <a:pt x="47" y="57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0" name="Freeform 371">
              <a:extLst>
                <a:ext uri="{FF2B5EF4-FFF2-40B4-BE49-F238E27FC236}">
                  <a16:creationId xmlns:a16="http://schemas.microsoft.com/office/drawing/2014/main" id="{4AC57021-72F1-4BFB-86B0-E34369649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3613" y="5181601"/>
              <a:ext cx="88900" cy="90488"/>
            </a:xfrm>
            <a:custGeom>
              <a:avLst/>
              <a:gdLst>
                <a:gd name="T0" fmla="*/ 16 w 24"/>
                <a:gd name="T1" fmla="*/ 13 h 24"/>
                <a:gd name="T2" fmla="*/ 19 w 24"/>
                <a:gd name="T3" fmla="*/ 7 h 24"/>
                <a:gd name="T4" fmla="*/ 12 w 24"/>
                <a:gd name="T5" fmla="*/ 0 h 24"/>
                <a:gd name="T6" fmla="*/ 5 w 24"/>
                <a:gd name="T7" fmla="*/ 7 h 24"/>
                <a:gd name="T8" fmla="*/ 8 w 24"/>
                <a:gd name="T9" fmla="*/ 13 h 24"/>
                <a:gd name="T10" fmla="*/ 0 w 24"/>
                <a:gd name="T11" fmla="*/ 24 h 24"/>
                <a:gd name="T12" fmla="*/ 24 w 24"/>
                <a:gd name="T13" fmla="*/ 24 h 24"/>
                <a:gd name="T14" fmla="*/ 16 w 24"/>
                <a:gd name="T15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4">
                  <a:moveTo>
                    <a:pt x="16" y="13"/>
                  </a:moveTo>
                  <a:cubicBezTo>
                    <a:pt x="18" y="11"/>
                    <a:pt x="19" y="9"/>
                    <a:pt x="19" y="7"/>
                  </a:cubicBezTo>
                  <a:cubicBezTo>
                    <a:pt x="19" y="3"/>
                    <a:pt x="16" y="0"/>
                    <a:pt x="12" y="0"/>
                  </a:cubicBezTo>
                  <a:cubicBezTo>
                    <a:pt x="8" y="0"/>
                    <a:pt x="5" y="3"/>
                    <a:pt x="5" y="7"/>
                  </a:cubicBezTo>
                  <a:cubicBezTo>
                    <a:pt x="5" y="9"/>
                    <a:pt x="6" y="11"/>
                    <a:pt x="8" y="13"/>
                  </a:cubicBezTo>
                  <a:cubicBezTo>
                    <a:pt x="3" y="14"/>
                    <a:pt x="0" y="17"/>
                    <a:pt x="0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17"/>
                    <a:pt x="21" y="14"/>
                    <a:pt x="16" y="13"/>
                  </a:cubicBez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7" name="AutoShape 2" descr="Resultado de imagen para construcciÃ³n de portal de datos abier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 dirty="0"/>
          </a:p>
        </p:txBody>
      </p:sp>
      <p:sp>
        <p:nvSpPr>
          <p:cNvPr id="164" name="TextBox 132">
            <a:extLst>
              <a:ext uri="{FF2B5EF4-FFF2-40B4-BE49-F238E27FC236}">
                <a16:creationId xmlns:a16="http://schemas.microsoft.com/office/drawing/2014/main" id="{2EB2C6A5-F4E5-442D-B6CF-FD321B1C1E6F}"/>
              </a:ext>
            </a:extLst>
          </p:cNvPr>
          <p:cNvSpPr txBox="1"/>
          <p:nvPr/>
        </p:nvSpPr>
        <p:spPr>
          <a:xfrm>
            <a:off x="10990957" y="2212066"/>
            <a:ext cx="108187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INDIRECTOS</a:t>
            </a:r>
            <a:endParaRPr lang="en-IN" sz="1600" b="1" dirty="0">
              <a:solidFill>
                <a:schemeClr val="bg1"/>
              </a:solidFill>
            </a:endParaRPr>
          </a:p>
        </p:txBody>
      </p:sp>
      <p:cxnSp>
        <p:nvCxnSpPr>
          <p:cNvPr id="165" name="Straight Connector 305">
            <a:extLst>
              <a:ext uri="{FF2B5EF4-FFF2-40B4-BE49-F238E27FC236}">
                <a16:creationId xmlns:a16="http://schemas.microsoft.com/office/drawing/2014/main" id="{3D895BCF-7147-4BC3-B42A-C69659CF1F27}"/>
              </a:ext>
            </a:extLst>
          </p:cNvPr>
          <p:cNvCxnSpPr>
            <a:cxnSpLocks/>
          </p:cNvCxnSpPr>
          <p:nvPr/>
        </p:nvCxnSpPr>
        <p:spPr>
          <a:xfrm flipH="1" flipV="1">
            <a:off x="8038628" y="836712"/>
            <a:ext cx="38218" cy="5903517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41 Grupo"/>
          <p:cNvGrpSpPr/>
          <p:nvPr/>
        </p:nvGrpSpPr>
        <p:grpSpPr>
          <a:xfrm>
            <a:off x="8305131" y="521802"/>
            <a:ext cx="3545465" cy="531849"/>
            <a:chOff x="9957480" y="5044068"/>
            <a:chExt cx="3545465" cy="531849"/>
          </a:xfrm>
        </p:grpSpPr>
        <p:grpSp>
          <p:nvGrpSpPr>
            <p:cNvPr id="43" name="Group 3">
              <a:extLst>
                <a:ext uri="{FF2B5EF4-FFF2-40B4-BE49-F238E27FC236}">
                  <a16:creationId xmlns:a16="http://schemas.microsoft.com/office/drawing/2014/main" id="{DB3D41A9-A874-4198-92E2-BF9FFA2BEB4C}"/>
                </a:ext>
              </a:extLst>
            </p:cNvPr>
            <p:cNvGrpSpPr/>
            <p:nvPr/>
          </p:nvGrpSpPr>
          <p:grpSpPr>
            <a:xfrm>
              <a:off x="9957480" y="5044187"/>
              <a:ext cx="531730" cy="531730"/>
              <a:chOff x="1060566" y="1943691"/>
              <a:chExt cx="531730" cy="531730"/>
            </a:xfrm>
          </p:grpSpPr>
          <p:sp>
            <p:nvSpPr>
              <p:cNvPr id="45" name="Oval 193">
                <a:extLst>
                  <a:ext uri="{FF2B5EF4-FFF2-40B4-BE49-F238E27FC236}">
                    <a16:creationId xmlns:a16="http://schemas.microsoft.com/office/drawing/2014/main" id="{6AB737CD-69F1-4F41-A636-435FC3EB25C0}"/>
                  </a:ext>
                </a:extLst>
              </p:cNvPr>
              <p:cNvSpPr/>
              <p:nvPr/>
            </p:nvSpPr>
            <p:spPr>
              <a:xfrm>
                <a:off x="1060566" y="1943691"/>
                <a:ext cx="531730" cy="531730"/>
              </a:xfrm>
              <a:prstGeom prst="ellipse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grpSp>
            <p:nvGrpSpPr>
              <p:cNvPr id="46" name="Group 194">
                <a:extLst>
                  <a:ext uri="{FF2B5EF4-FFF2-40B4-BE49-F238E27FC236}">
                    <a16:creationId xmlns:a16="http://schemas.microsoft.com/office/drawing/2014/main" id="{58CF0266-3813-4A5C-93C7-7C7A51683CAE}"/>
                  </a:ext>
                </a:extLst>
              </p:cNvPr>
              <p:cNvGrpSpPr/>
              <p:nvPr/>
            </p:nvGrpSpPr>
            <p:grpSpPr>
              <a:xfrm>
                <a:off x="1211844" y="2078944"/>
                <a:ext cx="279100" cy="261224"/>
                <a:chOff x="765175" y="1228726"/>
                <a:chExt cx="5205413" cy="4872038"/>
              </a:xfrm>
              <a:solidFill>
                <a:schemeClr val="bg1"/>
              </a:solidFill>
            </p:grpSpPr>
            <p:sp>
              <p:nvSpPr>
                <p:cNvPr id="47" name="Freeform 6">
                  <a:extLst>
                    <a:ext uri="{FF2B5EF4-FFF2-40B4-BE49-F238E27FC236}">
                      <a16:creationId xmlns:a16="http://schemas.microsoft.com/office/drawing/2014/main" id="{68F53266-562F-460E-BA12-BE60306913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7963" y="2330451"/>
                  <a:ext cx="2419350" cy="304800"/>
                </a:xfrm>
                <a:custGeom>
                  <a:avLst/>
                  <a:gdLst>
                    <a:gd name="T0" fmla="*/ 191 w 3049"/>
                    <a:gd name="T1" fmla="*/ 0 h 383"/>
                    <a:gd name="T2" fmla="*/ 2858 w 3049"/>
                    <a:gd name="T3" fmla="*/ 0 h 383"/>
                    <a:gd name="T4" fmla="*/ 2901 w 3049"/>
                    <a:gd name="T5" fmla="*/ 6 h 383"/>
                    <a:gd name="T6" fmla="*/ 2941 w 3049"/>
                    <a:gd name="T7" fmla="*/ 20 h 383"/>
                    <a:gd name="T8" fmla="*/ 2977 w 3049"/>
                    <a:gd name="T9" fmla="*/ 42 h 383"/>
                    <a:gd name="T10" fmla="*/ 3007 w 3049"/>
                    <a:gd name="T11" fmla="*/ 71 h 383"/>
                    <a:gd name="T12" fmla="*/ 3029 w 3049"/>
                    <a:gd name="T13" fmla="*/ 107 h 383"/>
                    <a:gd name="T14" fmla="*/ 3045 w 3049"/>
                    <a:gd name="T15" fmla="*/ 147 h 383"/>
                    <a:gd name="T16" fmla="*/ 3049 w 3049"/>
                    <a:gd name="T17" fmla="*/ 191 h 383"/>
                    <a:gd name="T18" fmla="*/ 3045 w 3049"/>
                    <a:gd name="T19" fmla="*/ 236 h 383"/>
                    <a:gd name="T20" fmla="*/ 3029 w 3049"/>
                    <a:gd name="T21" fmla="*/ 276 h 383"/>
                    <a:gd name="T22" fmla="*/ 3007 w 3049"/>
                    <a:gd name="T23" fmla="*/ 312 h 383"/>
                    <a:gd name="T24" fmla="*/ 2977 w 3049"/>
                    <a:gd name="T25" fmla="*/ 340 h 383"/>
                    <a:gd name="T26" fmla="*/ 2941 w 3049"/>
                    <a:gd name="T27" fmla="*/ 364 h 383"/>
                    <a:gd name="T28" fmla="*/ 2901 w 3049"/>
                    <a:gd name="T29" fmla="*/ 378 h 383"/>
                    <a:gd name="T30" fmla="*/ 2858 w 3049"/>
                    <a:gd name="T31" fmla="*/ 383 h 383"/>
                    <a:gd name="T32" fmla="*/ 191 w 3049"/>
                    <a:gd name="T33" fmla="*/ 383 h 383"/>
                    <a:gd name="T34" fmla="*/ 148 w 3049"/>
                    <a:gd name="T35" fmla="*/ 378 h 383"/>
                    <a:gd name="T36" fmla="*/ 106 w 3049"/>
                    <a:gd name="T37" fmla="*/ 364 h 383"/>
                    <a:gd name="T38" fmla="*/ 70 w 3049"/>
                    <a:gd name="T39" fmla="*/ 340 h 383"/>
                    <a:gd name="T40" fmla="*/ 42 w 3049"/>
                    <a:gd name="T41" fmla="*/ 312 h 383"/>
                    <a:gd name="T42" fmla="*/ 18 w 3049"/>
                    <a:gd name="T43" fmla="*/ 276 h 383"/>
                    <a:gd name="T44" fmla="*/ 4 w 3049"/>
                    <a:gd name="T45" fmla="*/ 236 h 383"/>
                    <a:gd name="T46" fmla="*/ 0 w 3049"/>
                    <a:gd name="T47" fmla="*/ 191 h 383"/>
                    <a:gd name="T48" fmla="*/ 4 w 3049"/>
                    <a:gd name="T49" fmla="*/ 147 h 383"/>
                    <a:gd name="T50" fmla="*/ 18 w 3049"/>
                    <a:gd name="T51" fmla="*/ 107 h 383"/>
                    <a:gd name="T52" fmla="*/ 42 w 3049"/>
                    <a:gd name="T53" fmla="*/ 71 h 383"/>
                    <a:gd name="T54" fmla="*/ 70 w 3049"/>
                    <a:gd name="T55" fmla="*/ 42 h 383"/>
                    <a:gd name="T56" fmla="*/ 106 w 3049"/>
                    <a:gd name="T57" fmla="*/ 20 h 383"/>
                    <a:gd name="T58" fmla="*/ 148 w 3049"/>
                    <a:gd name="T59" fmla="*/ 6 h 383"/>
                    <a:gd name="T60" fmla="*/ 191 w 3049"/>
                    <a:gd name="T61" fmla="*/ 0 h 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3049" h="383">
                      <a:moveTo>
                        <a:pt x="191" y="0"/>
                      </a:moveTo>
                      <a:lnTo>
                        <a:pt x="2858" y="0"/>
                      </a:lnTo>
                      <a:lnTo>
                        <a:pt x="2901" y="6"/>
                      </a:lnTo>
                      <a:lnTo>
                        <a:pt x="2941" y="20"/>
                      </a:lnTo>
                      <a:lnTo>
                        <a:pt x="2977" y="42"/>
                      </a:lnTo>
                      <a:lnTo>
                        <a:pt x="3007" y="71"/>
                      </a:lnTo>
                      <a:lnTo>
                        <a:pt x="3029" y="107"/>
                      </a:lnTo>
                      <a:lnTo>
                        <a:pt x="3045" y="147"/>
                      </a:lnTo>
                      <a:lnTo>
                        <a:pt x="3049" y="191"/>
                      </a:lnTo>
                      <a:lnTo>
                        <a:pt x="3045" y="236"/>
                      </a:lnTo>
                      <a:lnTo>
                        <a:pt x="3029" y="276"/>
                      </a:lnTo>
                      <a:lnTo>
                        <a:pt x="3007" y="312"/>
                      </a:lnTo>
                      <a:lnTo>
                        <a:pt x="2977" y="340"/>
                      </a:lnTo>
                      <a:lnTo>
                        <a:pt x="2941" y="364"/>
                      </a:lnTo>
                      <a:lnTo>
                        <a:pt x="2901" y="378"/>
                      </a:lnTo>
                      <a:lnTo>
                        <a:pt x="2858" y="383"/>
                      </a:lnTo>
                      <a:lnTo>
                        <a:pt x="191" y="383"/>
                      </a:lnTo>
                      <a:lnTo>
                        <a:pt x="148" y="378"/>
                      </a:lnTo>
                      <a:lnTo>
                        <a:pt x="106" y="364"/>
                      </a:lnTo>
                      <a:lnTo>
                        <a:pt x="70" y="340"/>
                      </a:lnTo>
                      <a:lnTo>
                        <a:pt x="42" y="312"/>
                      </a:lnTo>
                      <a:lnTo>
                        <a:pt x="18" y="276"/>
                      </a:lnTo>
                      <a:lnTo>
                        <a:pt x="4" y="236"/>
                      </a:lnTo>
                      <a:lnTo>
                        <a:pt x="0" y="191"/>
                      </a:lnTo>
                      <a:lnTo>
                        <a:pt x="4" y="147"/>
                      </a:lnTo>
                      <a:lnTo>
                        <a:pt x="18" y="107"/>
                      </a:lnTo>
                      <a:lnTo>
                        <a:pt x="42" y="71"/>
                      </a:lnTo>
                      <a:lnTo>
                        <a:pt x="70" y="42"/>
                      </a:lnTo>
                      <a:lnTo>
                        <a:pt x="106" y="20"/>
                      </a:lnTo>
                      <a:lnTo>
                        <a:pt x="148" y="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dirty="0"/>
                </a:p>
              </p:txBody>
            </p:sp>
            <p:sp>
              <p:nvSpPr>
                <p:cNvPr id="48" name="Freeform 7">
                  <a:extLst>
                    <a:ext uri="{FF2B5EF4-FFF2-40B4-BE49-F238E27FC236}">
                      <a16:creationId xmlns:a16="http://schemas.microsoft.com/office/drawing/2014/main" id="{DA1BCFC9-EC7F-4775-84A4-3547B780EF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7963" y="2851151"/>
                  <a:ext cx="2419350" cy="304800"/>
                </a:xfrm>
                <a:custGeom>
                  <a:avLst/>
                  <a:gdLst>
                    <a:gd name="T0" fmla="*/ 191 w 3049"/>
                    <a:gd name="T1" fmla="*/ 0 h 383"/>
                    <a:gd name="T2" fmla="*/ 2858 w 3049"/>
                    <a:gd name="T3" fmla="*/ 0 h 383"/>
                    <a:gd name="T4" fmla="*/ 2901 w 3049"/>
                    <a:gd name="T5" fmla="*/ 6 h 383"/>
                    <a:gd name="T6" fmla="*/ 2941 w 3049"/>
                    <a:gd name="T7" fmla="*/ 20 h 383"/>
                    <a:gd name="T8" fmla="*/ 2977 w 3049"/>
                    <a:gd name="T9" fmla="*/ 43 h 383"/>
                    <a:gd name="T10" fmla="*/ 3007 w 3049"/>
                    <a:gd name="T11" fmla="*/ 71 h 383"/>
                    <a:gd name="T12" fmla="*/ 3029 w 3049"/>
                    <a:gd name="T13" fmla="*/ 107 h 383"/>
                    <a:gd name="T14" fmla="*/ 3045 w 3049"/>
                    <a:gd name="T15" fmla="*/ 149 h 383"/>
                    <a:gd name="T16" fmla="*/ 3049 w 3049"/>
                    <a:gd name="T17" fmla="*/ 192 h 383"/>
                    <a:gd name="T18" fmla="*/ 3045 w 3049"/>
                    <a:gd name="T19" fmla="*/ 236 h 383"/>
                    <a:gd name="T20" fmla="*/ 3029 w 3049"/>
                    <a:gd name="T21" fmla="*/ 276 h 383"/>
                    <a:gd name="T22" fmla="*/ 3007 w 3049"/>
                    <a:gd name="T23" fmla="*/ 312 h 383"/>
                    <a:gd name="T24" fmla="*/ 2977 w 3049"/>
                    <a:gd name="T25" fmla="*/ 341 h 383"/>
                    <a:gd name="T26" fmla="*/ 2941 w 3049"/>
                    <a:gd name="T27" fmla="*/ 363 h 383"/>
                    <a:gd name="T28" fmla="*/ 2901 w 3049"/>
                    <a:gd name="T29" fmla="*/ 377 h 383"/>
                    <a:gd name="T30" fmla="*/ 2858 w 3049"/>
                    <a:gd name="T31" fmla="*/ 383 h 383"/>
                    <a:gd name="T32" fmla="*/ 191 w 3049"/>
                    <a:gd name="T33" fmla="*/ 383 h 383"/>
                    <a:gd name="T34" fmla="*/ 148 w 3049"/>
                    <a:gd name="T35" fmla="*/ 377 h 383"/>
                    <a:gd name="T36" fmla="*/ 106 w 3049"/>
                    <a:gd name="T37" fmla="*/ 363 h 383"/>
                    <a:gd name="T38" fmla="*/ 70 w 3049"/>
                    <a:gd name="T39" fmla="*/ 341 h 383"/>
                    <a:gd name="T40" fmla="*/ 42 w 3049"/>
                    <a:gd name="T41" fmla="*/ 312 h 383"/>
                    <a:gd name="T42" fmla="*/ 18 w 3049"/>
                    <a:gd name="T43" fmla="*/ 276 h 383"/>
                    <a:gd name="T44" fmla="*/ 4 w 3049"/>
                    <a:gd name="T45" fmla="*/ 236 h 383"/>
                    <a:gd name="T46" fmla="*/ 0 w 3049"/>
                    <a:gd name="T47" fmla="*/ 192 h 383"/>
                    <a:gd name="T48" fmla="*/ 4 w 3049"/>
                    <a:gd name="T49" fmla="*/ 149 h 383"/>
                    <a:gd name="T50" fmla="*/ 18 w 3049"/>
                    <a:gd name="T51" fmla="*/ 107 h 383"/>
                    <a:gd name="T52" fmla="*/ 42 w 3049"/>
                    <a:gd name="T53" fmla="*/ 71 h 383"/>
                    <a:gd name="T54" fmla="*/ 70 w 3049"/>
                    <a:gd name="T55" fmla="*/ 43 h 383"/>
                    <a:gd name="T56" fmla="*/ 106 w 3049"/>
                    <a:gd name="T57" fmla="*/ 20 h 383"/>
                    <a:gd name="T58" fmla="*/ 148 w 3049"/>
                    <a:gd name="T59" fmla="*/ 6 h 383"/>
                    <a:gd name="T60" fmla="*/ 191 w 3049"/>
                    <a:gd name="T61" fmla="*/ 0 h 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3049" h="383">
                      <a:moveTo>
                        <a:pt x="191" y="0"/>
                      </a:moveTo>
                      <a:lnTo>
                        <a:pt x="2858" y="0"/>
                      </a:lnTo>
                      <a:lnTo>
                        <a:pt x="2901" y="6"/>
                      </a:lnTo>
                      <a:lnTo>
                        <a:pt x="2941" y="20"/>
                      </a:lnTo>
                      <a:lnTo>
                        <a:pt x="2977" y="43"/>
                      </a:lnTo>
                      <a:lnTo>
                        <a:pt x="3007" y="71"/>
                      </a:lnTo>
                      <a:lnTo>
                        <a:pt x="3029" y="107"/>
                      </a:lnTo>
                      <a:lnTo>
                        <a:pt x="3045" y="149"/>
                      </a:lnTo>
                      <a:lnTo>
                        <a:pt x="3049" y="192"/>
                      </a:lnTo>
                      <a:lnTo>
                        <a:pt x="3045" y="236"/>
                      </a:lnTo>
                      <a:lnTo>
                        <a:pt x="3029" y="276"/>
                      </a:lnTo>
                      <a:lnTo>
                        <a:pt x="3007" y="312"/>
                      </a:lnTo>
                      <a:lnTo>
                        <a:pt x="2977" y="341"/>
                      </a:lnTo>
                      <a:lnTo>
                        <a:pt x="2941" y="363"/>
                      </a:lnTo>
                      <a:lnTo>
                        <a:pt x="2901" y="377"/>
                      </a:lnTo>
                      <a:lnTo>
                        <a:pt x="2858" y="383"/>
                      </a:lnTo>
                      <a:lnTo>
                        <a:pt x="191" y="383"/>
                      </a:lnTo>
                      <a:lnTo>
                        <a:pt x="148" y="377"/>
                      </a:lnTo>
                      <a:lnTo>
                        <a:pt x="106" y="363"/>
                      </a:lnTo>
                      <a:lnTo>
                        <a:pt x="70" y="341"/>
                      </a:lnTo>
                      <a:lnTo>
                        <a:pt x="42" y="312"/>
                      </a:lnTo>
                      <a:lnTo>
                        <a:pt x="18" y="276"/>
                      </a:lnTo>
                      <a:lnTo>
                        <a:pt x="4" y="236"/>
                      </a:lnTo>
                      <a:lnTo>
                        <a:pt x="0" y="192"/>
                      </a:lnTo>
                      <a:lnTo>
                        <a:pt x="4" y="149"/>
                      </a:lnTo>
                      <a:lnTo>
                        <a:pt x="18" y="107"/>
                      </a:lnTo>
                      <a:lnTo>
                        <a:pt x="42" y="71"/>
                      </a:lnTo>
                      <a:lnTo>
                        <a:pt x="70" y="43"/>
                      </a:lnTo>
                      <a:lnTo>
                        <a:pt x="106" y="20"/>
                      </a:lnTo>
                      <a:lnTo>
                        <a:pt x="148" y="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dirty="0"/>
                </a:p>
              </p:txBody>
            </p:sp>
            <p:sp>
              <p:nvSpPr>
                <p:cNvPr id="49" name="Freeform 8">
                  <a:extLst>
                    <a:ext uri="{FF2B5EF4-FFF2-40B4-BE49-F238E27FC236}">
                      <a16:creationId xmlns:a16="http://schemas.microsoft.com/office/drawing/2014/main" id="{2B695D25-3F05-45E5-83CA-79B45A60A4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7963" y="4935538"/>
                  <a:ext cx="1422400" cy="303213"/>
                </a:xfrm>
                <a:custGeom>
                  <a:avLst/>
                  <a:gdLst>
                    <a:gd name="T0" fmla="*/ 191 w 1793"/>
                    <a:gd name="T1" fmla="*/ 0 h 381"/>
                    <a:gd name="T2" fmla="*/ 1602 w 1793"/>
                    <a:gd name="T3" fmla="*/ 0 h 381"/>
                    <a:gd name="T4" fmla="*/ 1646 w 1793"/>
                    <a:gd name="T5" fmla="*/ 6 h 381"/>
                    <a:gd name="T6" fmla="*/ 1686 w 1793"/>
                    <a:gd name="T7" fmla="*/ 20 h 381"/>
                    <a:gd name="T8" fmla="*/ 1721 w 1793"/>
                    <a:gd name="T9" fmla="*/ 41 h 381"/>
                    <a:gd name="T10" fmla="*/ 1751 w 1793"/>
                    <a:gd name="T11" fmla="*/ 71 h 381"/>
                    <a:gd name="T12" fmla="*/ 1773 w 1793"/>
                    <a:gd name="T13" fmla="*/ 107 h 381"/>
                    <a:gd name="T14" fmla="*/ 1787 w 1793"/>
                    <a:gd name="T15" fmla="*/ 147 h 381"/>
                    <a:gd name="T16" fmla="*/ 1793 w 1793"/>
                    <a:gd name="T17" fmla="*/ 190 h 381"/>
                    <a:gd name="T18" fmla="*/ 1787 w 1793"/>
                    <a:gd name="T19" fmla="*/ 234 h 381"/>
                    <a:gd name="T20" fmla="*/ 1773 w 1793"/>
                    <a:gd name="T21" fmla="*/ 274 h 381"/>
                    <a:gd name="T22" fmla="*/ 1751 w 1793"/>
                    <a:gd name="T23" fmla="*/ 310 h 381"/>
                    <a:gd name="T24" fmla="*/ 1721 w 1793"/>
                    <a:gd name="T25" fmla="*/ 339 h 381"/>
                    <a:gd name="T26" fmla="*/ 1686 w 1793"/>
                    <a:gd name="T27" fmla="*/ 361 h 381"/>
                    <a:gd name="T28" fmla="*/ 1646 w 1793"/>
                    <a:gd name="T29" fmla="*/ 377 h 381"/>
                    <a:gd name="T30" fmla="*/ 1602 w 1793"/>
                    <a:gd name="T31" fmla="*/ 381 h 381"/>
                    <a:gd name="T32" fmla="*/ 191 w 1793"/>
                    <a:gd name="T33" fmla="*/ 381 h 381"/>
                    <a:gd name="T34" fmla="*/ 148 w 1793"/>
                    <a:gd name="T35" fmla="*/ 377 h 381"/>
                    <a:gd name="T36" fmla="*/ 106 w 1793"/>
                    <a:gd name="T37" fmla="*/ 361 h 381"/>
                    <a:gd name="T38" fmla="*/ 70 w 1793"/>
                    <a:gd name="T39" fmla="*/ 339 h 381"/>
                    <a:gd name="T40" fmla="*/ 42 w 1793"/>
                    <a:gd name="T41" fmla="*/ 310 h 381"/>
                    <a:gd name="T42" fmla="*/ 18 w 1793"/>
                    <a:gd name="T43" fmla="*/ 274 h 381"/>
                    <a:gd name="T44" fmla="*/ 4 w 1793"/>
                    <a:gd name="T45" fmla="*/ 234 h 381"/>
                    <a:gd name="T46" fmla="*/ 0 w 1793"/>
                    <a:gd name="T47" fmla="*/ 190 h 381"/>
                    <a:gd name="T48" fmla="*/ 4 w 1793"/>
                    <a:gd name="T49" fmla="*/ 147 h 381"/>
                    <a:gd name="T50" fmla="*/ 18 w 1793"/>
                    <a:gd name="T51" fmla="*/ 107 h 381"/>
                    <a:gd name="T52" fmla="*/ 42 w 1793"/>
                    <a:gd name="T53" fmla="*/ 71 h 381"/>
                    <a:gd name="T54" fmla="*/ 70 w 1793"/>
                    <a:gd name="T55" fmla="*/ 41 h 381"/>
                    <a:gd name="T56" fmla="*/ 106 w 1793"/>
                    <a:gd name="T57" fmla="*/ 20 h 381"/>
                    <a:gd name="T58" fmla="*/ 148 w 1793"/>
                    <a:gd name="T59" fmla="*/ 6 h 381"/>
                    <a:gd name="T60" fmla="*/ 191 w 1793"/>
                    <a:gd name="T61" fmla="*/ 0 h 3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793" h="381">
                      <a:moveTo>
                        <a:pt x="191" y="0"/>
                      </a:moveTo>
                      <a:lnTo>
                        <a:pt x="1602" y="0"/>
                      </a:lnTo>
                      <a:lnTo>
                        <a:pt x="1646" y="6"/>
                      </a:lnTo>
                      <a:lnTo>
                        <a:pt x="1686" y="20"/>
                      </a:lnTo>
                      <a:lnTo>
                        <a:pt x="1721" y="41"/>
                      </a:lnTo>
                      <a:lnTo>
                        <a:pt x="1751" y="71"/>
                      </a:lnTo>
                      <a:lnTo>
                        <a:pt x="1773" y="107"/>
                      </a:lnTo>
                      <a:lnTo>
                        <a:pt x="1787" y="147"/>
                      </a:lnTo>
                      <a:lnTo>
                        <a:pt x="1793" y="190"/>
                      </a:lnTo>
                      <a:lnTo>
                        <a:pt x="1787" y="234"/>
                      </a:lnTo>
                      <a:lnTo>
                        <a:pt x="1773" y="274"/>
                      </a:lnTo>
                      <a:lnTo>
                        <a:pt x="1751" y="310"/>
                      </a:lnTo>
                      <a:lnTo>
                        <a:pt x="1721" y="339"/>
                      </a:lnTo>
                      <a:lnTo>
                        <a:pt x="1686" y="361"/>
                      </a:lnTo>
                      <a:lnTo>
                        <a:pt x="1646" y="377"/>
                      </a:lnTo>
                      <a:lnTo>
                        <a:pt x="1602" y="381"/>
                      </a:lnTo>
                      <a:lnTo>
                        <a:pt x="191" y="381"/>
                      </a:lnTo>
                      <a:lnTo>
                        <a:pt x="148" y="377"/>
                      </a:lnTo>
                      <a:lnTo>
                        <a:pt x="106" y="361"/>
                      </a:lnTo>
                      <a:lnTo>
                        <a:pt x="70" y="339"/>
                      </a:lnTo>
                      <a:lnTo>
                        <a:pt x="42" y="310"/>
                      </a:lnTo>
                      <a:lnTo>
                        <a:pt x="18" y="274"/>
                      </a:lnTo>
                      <a:lnTo>
                        <a:pt x="4" y="234"/>
                      </a:lnTo>
                      <a:lnTo>
                        <a:pt x="0" y="190"/>
                      </a:lnTo>
                      <a:lnTo>
                        <a:pt x="4" y="147"/>
                      </a:lnTo>
                      <a:lnTo>
                        <a:pt x="18" y="107"/>
                      </a:lnTo>
                      <a:lnTo>
                        <a:pt x="42" y="71"/>
                      </a:lnTo>
                      <a:lnTo>
                        <a:pt x="70" y="41"/>
                      </a:lnTo>
                      <a:lnTo>
                        <a:pt x="106" y="20"/>
                      </a:lnTo>
                      <a:lnTo>
                        <a:pt x="148" y="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dirty="0"/>
                </a:p>
              </p:txBody>
            </p:sp>
            <p:sp>
              <p:nvSpPr>
                <p:cNvPr id="50" name="Freeform 9">
                  <a:extLst>
                    <a:ext uri="{FF2B5EF4-FFF2-40B4-BE49-F238E27FC236}">
                      <a16:creationId xmlns:a16="http://schemas.microsoft.com/office/drawing/2014/main" id="{E796B5FD-7A81-47A2-84AD-B91A05387FA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65175" y="1228726"/>
                  <a:ext cx="5205413" cy="4872038"/>
                </a:xfrm>
                <a:custGeom>
                  <a:avLst/>
                  <a:gdLst>
                    <a:gd name="T0" fmla="*/ 3681 w 6558"/>
                    <a:gd name="T1" fmla="*/ 4366 h 6138"/>
                    <a:gd name="T2" fmla="*/ 5597 w 6558"/>
                    <a:gd name="T3" fmla="*/ 910 h 6138"/>
                    <a:gd name="T4" fmla="*/ 4282 w 6558"/>
                    <a:gd name="T5" fmla="*/ 5757 h 6138"/>
                    <a:gd name="T6" fmla="*/ 4268 w 6558"/>
                    <a:gd name="T7" fmla="*/ 4376 h 6138"/>
                    <a:gd name="T8" fmla="*/ 3426 w 6558"/>
                    <a:gd name="T9" fmla="*/ 5047 h 6138"/>
                    <a:gd name="T10" fmla="*/ 3317 w 6558"/>
                    <a:gd name="T11" fmla="*/ 5039 h 6138"/>
                    <a:gd name="T12" fmla="*/ 3227 w 6558"/>
                    <a:gd name="T13" fmla="*/ 4972 h 6138"/>
                    <a:gd name="T14" fmla="*/ 3191 w 6558"/>
                    <a:gd name="T15" fmla="*/ 4862 h 6138"/>
                    <a:gd name="T16" fmla="*/ 1088 w 6558"/>
                    <a:gd name="T17" fmla="*/ 4395 h 6138"/>
                    <a:gd name="T18" fmla="*/ 967 w 6558"/>
                    <a:gd name="T19" fmla="*/ 4354 h 6138"/>
                    <a:gd name="T20" fmla="*/ 901 w 6558"/>
                    <a:gd name="T21" fmla="*/ 4248 h 6138"/>
                    <a:gd name="T22" fmla="*/ 915 w 6558"/>
                    <a:gd name="T23" fmla="*/ 4121 h 6138"/>
                    <a:gd name="T24" fmla="*/ 1003 w 6558"/>
                    <a:gd name="T25" fmla="*/ 4034 h 6138"/>
                    <a:gd name="T26" fmla="*/ 3363 w 6558"/>
                    <a:gd name="T27" fmla="*/ 4014 h 6138"/>
                    <a:gd name="T28" fmla="*/ 3418 w 6558"/>
                    <a:gd name="T29" fmla="*/ 3793 h 6138"/>
                    <a:gd name="T30" fmla="*/ 1045 w 6558"/>
                    <a:gd name="T31" fmla="*/ 3734 h 6138"/>
                    <a:gd name="T32" fmla="*/ 939 w 6558"/>
                    <a:gd name="T33" fmla="*/ 3668 h 6138"/>
                    <a:gd name="T34" fmla="*/ 897 w 6558"/>
                    <a:gd name="T35" fmla="*/ 3549 h 6138"/>
                    <a:gd name="T36" fmla="*/ 939 w 6558"/>
                    <a:gd name="T37" fmla="*/ 3430 h 6138"/>
                    <a:gd name="T38" fmla="*/ 1045 w 6558"/>
                    <a:gd name="T39" fmla="*/ 3362 h 6138"/>
                    <a:gd name="T40" fmla="*/ 3868 w 6558"/>
                    <a:gd name="T41" fmla="*/ 3046 h 6138"/>
                    <a:gd name="T42" fmla="*/ 3755 w 6558"/>
                    <a:gd name="T43" fmla="*/ 3084 h 6138"/>
                    <a:gd name="T44" fmla="*/ 1003 w 6558"/>
                    <a:gd name="T45" fmla="*/ 3064 h 6138"/>
                    <a:gd name="T46" fmla="*/ 915 w 6558"/>
                    <a:gd name="T47" fmla="*/ 2977 h 6138"/>
                    <a:gd name="T48" fmla="*/ 901 w 6558"/>
                    <a:gd name="T49" fmla="*/ 2849 h 6138"/>
                    <a:gd name="T50" fmla="*/ 967 w 6558"/>
                    <a:gd name="T51" fmla="*/ 2744 h 6138"/>
                    <a:gd name="T52" fmla="*/ 1088 w 6558"/>
                    <a:gd name="T53" fmla="*/ 2702 h 6138"/>
                    <a:gd name="T54" fmla="*/ 3838 w 6558"/>
                    <a:gd name="T55" fmla="*/ 2720 h 6138"/>
                    <a:gd name="T56" fmla="*/ 3926 w 6558"/>
                    <a:gd name="T57" fmla="*/ 2808 h 6138"/>
                    <a:gd name="T58" fmla="*/ 3946 w 6558"/>
                    <a:gd name="T59" fmla="*/ 2907 h 6138"/>
                    <a:gd name="T60" fmla="*/ 4282 w 6558"/>
                    <a:gd name="T61" fmla="*/ 759 h 6138"/>
                    <a:gd name="T62" fmla="*/ 5794 w 6558"/>
                    <a:gd name="T63" fmla="*/ 582 h 6138"/>
                    <a:gd name="T64" fmla="*/ 5872 w 6558"/>
                    <a:gd name="T65" fmla="*/ 453 h 6138"/>
                    <a:gd name="T66" fmla="*/ 5872 w 6558"/>
                    <a:gd name="T67" fmla="*/ 12 h 6138"/>
                    <a:gd name="T68" fmla="*/ 6502 w 6558"/>
                    <a:gd name="T69" fmla="*/ 391 h 6138"/>
                    <a:gd name="T70" fmla="*/ 6558 w 6558"/>
                    <a:gd name="T71" fmla="*/ 503 h 6138"/>
                    <a:gd name="T72" fmla="*/ 6532 w 6558"/>
                    <a:gd name="T73" fmla="*/ 626 h 6138"/>
                    <a:gd name="T74" fmla="*/ 4658 w 6558"/>
                    <a:gd name="T75" fmla="*/ 5991 h 6138"/>
                    <a:gd name="T76" fmla="*/ 4592 w 6558"/>
                    <a:gd name="T77" fmla="*/ 6096 h 6138"/>
                    <a:gd name="T78" fmla="*/ 4473 w 6558"/>
                    <a:gd name="T79" fmla="*/ 6138 h 6138"/>
                    <a:gd name="T80" fmla="*/ 107 w 6558"/>
                    <a:gd name="T81" fmla="*/ 6120 h 6138"/>
                    <a:gd name="T82" fmla="*/ 20 w 6558"/>
                    <a:gd name="T83" fmla="*/ 6031 h 6138"/>
                    <a:gd name="T84" fmla="*/ 0 w 6558"/>
                    <a:gd name="T85" fmla="*/ 568 h 6138"/>
                    <a:gd name="T86" fmla="*/ 42 w 6558"/>
                    <a:gd name="T87" fmla="*/ 449 h 6138"/>
                    <a:gd name="T88" fmla="*/ 147 w 6558"/>
                    <a:gd name="T89" fmla="*/ 382 h 6138"/>
                    <a:gd name="T90" fmla="*/ 4517 w 6558"/>
                    <a:gd name="T91" fmla="*/ 382 h 6138"/>
                    <a:gd name="T92" fmla="*/ 4622 w 6558"/>
                    <a:gd name="T93" fmla="*/ 449 h 6138"/>
                    <a:gd name="T94" fmla="*/ 4664 w 6558"/>
                    <a:gd name="T95" fmla="*/ 568 h 6138"/>
                    <a:gd name="T96" fmla="*/ 5665 w 6558"/>
                    <a:gd name="T97" fmla="*/ 64 h 6138"/>
                    <a:gd name="T98" fmla="*/ 5760 w 6558"/>
                    <a:gd name="T99" fmla="*/ 6 h 6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6558" h="6138">
                      <a:moveTo>
                        <a:pt x="5597" y="910"/>
                      </a:moveTo>
                      <a:lnTo>
                        <a:pt x="3763" y="3962"/>
                      </a:lnTo>
                      <a:lnTo>
                        <a:pt x="3681" y="4366"/>
                      </a:lnTo>
                      <a:lnTo>
                        <a:pt x="3997" y="4103"/>
                      </a:lnTo>
                      <a:lnTo>
                        <a:pt x="5832" y="1051"/>
                      </a:lnTo>
                      <a:lnTo>
                        <a:pt x="5597" y="910"/>
                      </a:lnTo>
                      <a:close/>
                      <a:moveTo>
                        <a:pt x="382" y="759"/>
                      </a:moveTo>
                      <a:lnTo>
                        <a:pt x="382" y="5757"/>
                      </a:lnTo>
                      <a:lnTo>
                        <a:pt x="4282" y="5757"/>
                      </a:lnTo>
                      <a:lnTo>
                        <a:pt x="4282" y="4362"/>
                      </a:lnTo>
                      <a:lnTo>
                        <a:pt x="4274" y="4370"/>
                      </a:lnTo>
                      <a:lnTo>
                        <a:pt x="4268" y="4376"/>
                      </a:lnTo>
                      <a:lnTo>
                        <a:pt x="3506" y="5007"/>
                      </a:lnTo>
                      <a:lnTo>
                        <a:pt x="3468" y="5031"/>
                      </a:lnTo>
                      <a:lnTo>
                        <a:pt x="3426" y="5047"/>
                      </a:lnTo>
                      <a:lnTo>
                        <a:pt x="3382" y="5051"/>
                      </a:lnTo>
                      <a:lnTo>
                        <a:pt x="3349" y="5049"/>
                      </a:lnTo>
                      <a:lnTo>
                        <a:pt x="3317" y="5039"/>
                      </a:lnTo>
                      <a:lnTo>
                        <a:pt x="3285" y="5025"/>
                      </a:lnTo>
                      <a:lnTo>
                        <a:pt x="3253" y="5000"/>
                      </a:lnTo>
                      <a:lnTo>
                        <a:pt x="3227" y="4972"/>
                      </a:lnTo>
                      <a:lnTo>
                        <a:pt x="3207" y="4938"/>
                      </a:lnTo>
                      <a:lnTo>
                        <a:pt x="3195" y="4900"/>
                      </a:lnTo>
                      <a:lnTo>
                        <a:pt x="3191" y="4862"/>
                      </a:lnTo>
                      <a:lnTo>
                        <a:pt x="3195" y="4823"/>
                      </a:lnTo>
                      <a:lnTo>
                        <a:pt x="3283" y="4395"/>
                      </a:lnTo>
                      <a:lnTo>
                        <a:pt x="1088" y="4395"/>
                      </a:lnTo>
                      <a:lnTo>
                        <a:pt x="1045" y="4391"/>
                      </a:lnTo>
                      <a:lnTo>
                        <a:pt x="1003" y="4376"/>
                      </a:lnTo>
                      <a:lnTo>
                        <a:pt x="967" y="4354"/>
                      </a:lnTo>
                      <a:lnTo>
                        <a:pt x="939" y="4324"/>
                      </a:lnTo>
                      <a:lnTo>
                        <a:pt x="915" y="4288"/>
                      </a:lnTo>
                      <a:lnTo>
                        <a:pt x="901" y="4248"/>
                      </a:lnTo>
                      <a:lnTo>
                        <a:pt x="897" y="4205"/>
                      </a:lnTo>
                      <a:lnTo>
                        <a:pt x="901" y="4161"/>
                      </a:lnTo>
                      <a:lnTo>
                        <a:pt x="915" y="4121"/>
                      </a:lnTo>
                      <a:lnTo>
                        <a:pt x="939" y="4085"/>
                      </a:lnTo>
                      <a:lnTo>
                        <a:pt x="967" y="4056"/>
                      </a:lnTo>
                      <a:lnTo>
                        <a:pt x="1003" y="4034"/>
                      </a:lnTo>
                      <a:lnTo>
                        <a:pt x="1045" y="4018"/>
                      </a:lnTo>
                      <a:lnTo>
                        <a:pt x="1088" y="4014"/>
                      </a:lnTo>
                      <a:lnTo>
                        <a:pt x="3363" y="4014"/>
                      </a:lnTo>
                      <a:lnTo>
                        <a:pt x="3394" y="3855"/>
                      </a:lnTo>
                      <a:lnTo>
                        <a:pt x="3404" y="3823"/>
                      </a:lnTo>
                      <a:lnTo>
                        <a:pt x="3418" y="3793"/>
                      </a:lnTo>
                      <a:lnTo>
                        <a:pt x="3452" y="3740"/>
                      </a:lnTo>
                      <a:lnTo>
                        <a:pt x="1088" y="3740"/>
                      </a:lnTo>
                      <a:lnTo>
                        <a:pt x="1045" y="3734"/>
                      </a:lnTo>
                      <a:lnTo>
                        <a:pt x="1003" y="3720"/>
                      </a:lnTo>
                      <a:lnTo>
                        <a:pt x="967" y="3698"/>
                      </a:lnTo>
                      <a:lnTo>
                        <a:pt x="939" y="3668"/>
                      </a:lnTo>
                      <a:lnTo>
                        <a:pt x="915" y="3632"/>
                      </a:lnTo>
                      <a:lnTo>
                        <a:pt x="901" y="3593"/>
                      </a:lnTo>
                      <a:lnTo>
                        <a:pt x="897" y="3549"/>
                      </a:lnTo>
                      <a:lnTo>
                        <a:pt x="901" y="3505"/>
                      </a:lnTo>
                      <a:lnTo>
                        <a:pt x="915" y="3465"/>
                      </a:lnTo>
                      <a:lnTo>
                        <a:pt x="939" y="3430"/>
                      </a:lnTo>
                      <a:lnTo>
                        <a:pt x="967" y="3400"/>
                      </a:lnTo>
                      <a:lnTo>
                        <a:pt x="1003" y="3378"/>
                      </a:lnTo>
                      <a:lnTo>
                        <a:pt x="1045" y="3362"/>
                      </a:lnTo>
                      <a:lnTo>
                        <a:pt x="1088" y="3358"/>
                      </a:lnTo>
                      <a:lnTo>
                        <a:pt x="3681" y="3358"/>
                      </a:lnTo>
                      <a:lnTo>
                        <a:pt x="3868" y="3046"/>
                      </a:lnTo>
                      <a:lnTo>
                        <a:pt x="3834" y="3066"/>
                      </a:lnTo>
                      <a:lnTo>
                        <a:pt x="3796" y="3080"/>
                      </a:lnTo>
                      <a:lnTo>
                        <a:pt x="3755" y="3084"/>
                      </a:lnTo>
                      <a:lnTo>
                        <a:pt x="1088" y="3084"/>
                      </a:lnTo>
                      <a:lnTo>
                        <a:pt x="1045" y="3078"/>
                      </a:lnTo>
                      <a:lnTo>
                        <a:pt x="1003" y="3064"/>
                      </a:lnTo>
                      <a:lnTo>
                        <a:pt x="967" y="3042"/>
                      </a:lnTo>
                      <a:lnTo>
                        <a:pt x="939" y="3012"/>
                      </a:lnTo>
                      <a:lnTo>
                        <a:pt x="915" y="2977"/>
                      </a:lnTo>
                      <a:lnTo>
                        <a:pt x="901" y="2937"/>
                      </a:lnTo>
                      <a:lnTo>
                        <a:pt x="897" y="2893"/>
                      </a:lnTo>
                      <a:lnTo>
                        <a:pt x="901" y="2849"/>
                      </a:lnTo>
                      <a:lnTo>
                        <a:pt x="915" y="2808"/>
                      </a:lnTo>
                      <a:lnTo>
                        <a:pt x="939" y="2774"/>
                      </a:lnTo>
                      <a:lnTo>
                        <a:pt x="967" y="2744"/>
                      </a:lnTo>
                      <a:lnTo>
                        <a:pt x="1003" y="2720"/>
                      </a:lnTo>
                      <a:lnTo>
                        <a:pt x="1045" y="2706"/>
                      </a:lnTo>
                      <a:lnTo>
                        <a:pt x="1088" y="2702"/>
                      </a:lnTo>
                      <a:lnTo>
                        <a:pt x="3755" y="2702"/>
                      </a:lnTo>
                      <a:lnTo>
                        <a:pt x="3798" y="2706"/>
                      </a:lnTo>
                      <a:lnTo>
                        <a:pt x="3838" y="2720"/>
                      </a:lnTo>
                      <a:lnTo>
                        <a:pt x="3874" y="2744"/>
                      </a:lnTo>
                      <a:lnTo>
                        <a:pt x="3904" y="2774"/>
                      </a:lnTo>
                      <a:lnTo>
                        <a:pt x="3926" y="2808"/>
                      </a:lnTo>
                      <a:lnTo>
                        <a:pt x="3942" y="2849"/>
                      </a:lnTo>
                      <a:lnTo>
                        <a:pt x="3946" y="2893"/>
                      </a:lnTo>
                      <a:lnTo>
                        <a:pt x="3946" y="2907"/>
                      </a:lnTo>
                      <a:lnTo>
                        <a:pt x="3944" y="2921"/>
                      </a:lnTo>
                      <a:lnTo>
                        <a:pt x="4282" y="2359"/>
                      </a:lnTo>
                      <a:lnTo>
                        <a:pt x="4282" y="759"/>
                      </a:lnTo>
                      <a:lnTo>
                        <a:pt x="382" y="759"/>
                      </a:lnTo>
                      <a:close/>
                      <a:moveTo>
                        <a:pt x="5872" y="453"/>
                      </a:moveTo>
                      <a:lnTo>
                        <a:pt x="5794" y="582"/>
                      </a:lnTo>
                      <a:lnTo>
                        <a:pt x="6029" y="723"/>
                      </a:lnTo>
                      <a:lnTo>
                        <a:pt x="6106" y="594"/>
                      </a:lnTo>
                      <a:lnTo>
                        <a:pt x="5872" y="453"/>
                      </a:lnTo>
                      <a:close/>
                      <a:moveTo>
                        <a:pt x="5798" y="0"/>
                      </a:moveTo>
                      <a:lnTo>
                        <a:pt x="5834" y="2"/>
                      </a:lnTo>
                      <a:lnTo>
                        <a:pt x="5872" y="12"/>
                      </a:lnTo>
                      <a:lnTo>
                        <a:pt x="5905" y="28"/>
                      </a:lnTo>
                      <a:lnTo>
                        <a:pt x="6467" y="364"/>
                      </a:lnTo>
                      <a:lnTo>
                        <a:pt x="6502" y="391"/>
                      </a:lnTo>
                      <a:lnTo>
                        <a:pt x="6528" y="425"/>
                      </a:lnTo>
                      <a:lnTo>
                        <a:pt x="6548" y="461"/>
                      </a:lnTo>
                      <a:lnTo>
                        <a:pt x="6558" y="503"/>
                      </a:lnTo>
                      <a:lnTo>
                        <a:pt x="6558" y="544"/>
                      </a:lnTo>
                      <a:lnTo>
                        <a:pt x="6550" y="586"/>
                      </a:lnTo>
                      <a:lnTo>
                        <a:pt x="6532" y="626"/>
                      </a:lnTo>
                      <a:lnTo>
                        <a:pt x="4664" y="3736"/>
                      </a:lnTo>
                      <a:lnTo>
                        <a:pt x="4664" y="5947"/>
                      </a:lnTo>
                      <a:lnTo>
                        <a:pt x="4658" y="5991"/>
                      </a:lnTo>
                      <a:lnTo>
                        <a:pt x="4644" y="6031"/>
                      </a:lnTo>
                      <a:lnTo>
                        <a:pt x="4622" y="6067"/>
                      </a:lnTo>
                      <a:lnTo>
                        <a:pt x="4592" y="6096"/>
                      </a:lnTo>
                      <a:lnTo>
                        <a:pt x="4556" y="6120"/>
                      </a:lnTo>
                      <a:lnTo>
                        <a:pt x="4517" y="6134"/>
                      </a:lnTo>
                      <a:lnTo>
                        <a:pt x="4473" y="6138"/>
                      </a:lnTo>
                      <a:lnTo>
                        <a:pt x="191" y="6138"/>
                      </a:lnTo>
                      <a:lnTo>
                        <a:pt x="147" y="6134"/>
                      </a:lnTo>
                      <a:lnTo>
                        <a:pt x="107" y="6120"/>
                      </a:lnTo>
                      <a:lnTo>
                        <a:pt x="72" y="6096"/>
                      </a:lnTo>
                      <a:lnTo>
                        <a:pt x="42" y="6067"/>
                      </a:lnTo>
                      <a:lnTo>
                        <a:pt x="20" y="6031"/>
                      </a:lnTo>
                      <a:lnTo>
                        <a:pt x="6" y="5991"/>
                      </a:lnTo>
                      <a:lnTo>
                        <a:pt x="0" y="5947"/>
                      </a:lnTo>
                      <a:lnTo>
                        <a:pt x="0" y="568"/>
                      </a:lnTo>
                      <a:lnTo>
                        <a:pt x="6" y="525"/>
                      </a:lnTo>
                      <a:lnTo>
                        <a:pt x="20" y="483"/>
                      </a:lnTo>
                      <a:lnTo>
                        <a:pt x="42" y="449"/>
                      </a:lnTo>
                      <a:lnTo>
                        <a:pt x="72" y="419"/>
                      </a:lnTo>
                      <a:lnTo>
                        <a:pt x="107" y="395"/>
                      </a:lnTo>
                      <a:lnTo>
                        <a:pt x="147" y="382"/>
                      </a:lnTo>
                      <a:lnTo>
                        <a:pt x="191" y="378"/>
                      </a:lnTo>
                      <a:lnTo>
                        <a:pt x="4473" y="378"/>
                      </a:lnTo>
                      <a:lnTo>
                        <a:pt x="4517" y="382"/>
                      </a:lnTo>
                      <a:lnTo>
                        <a:pt x="4556" y="395"/>
                      </a:lnTo>
                      <a:lnTo>
                        <a:pt x="4592" y="419"/>
                      </a:lnTo>
                      <a:lnTo>
                        <a:pt x="4622" y="449"/>
                      </a:lnTo>
                      <a:lnTo>
                        <a:pt x="4644" y="483"/>
                      </a:lnTo>
                      <a:lnTo>
                        <a:pt x="4658" y="525"/>
                      </a:lnTo>
                      <a:lnTo>
                        <a:pt x="4664" y="568"/>
                      </a:lnTo>
                      <a:lnTo>
                        <a:pt x="4664" y="1723"/>
                      </a:lnTo>
                      <a:lnTo>
                        <a:pt x="5643" y="93"/>
                      </a:lnTo>
                      <a:lnTo>
                        <a:pt x="5665" y="64"/>
                      </a:lnTo>
                      <a:lnTo>
                        <a:pt x="5693" y="38"/>
                      </a:lnTo>
                      <a:lnTo>
                        <a:pt x="5724" y="18"/>
                      </a:lnTo>
                      <a:lnTo>
                        <a:pt x="5760" y="6"/>
                      </a:lnTo>
                      <a:lnTo>
                        <a:pt x="5798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dirty="0"/>
                </a:p>
              </p:txBody>
            </p:sp>
          </p:grpSp>
        </p:grpSp>
        <p:sp>
          <p:nvSpPr>
            <p:cNvPr id="44" name="TextBox 9">
              <a:extLst>
                <a:ext uri="{FF2B5EF4-FFF2-40B4-BE49-F238E27FC236}">
                  <a16:creationId xmlns:a16="http://schemas.microsoft.com/office/drawing/2014/main" id="{0C86ED7C-4700-4DC5-83AE-0DE9E533A95C}"/>
                </a:ext>
              </a:extLst>
            </p:cNvPr>
            <p:cNvSpPr txBox="1"/>
            <p:nvPr/>
          </p:nvSpPr>
          <p:spPr>
            <a:xfrm>
              <a:off x="10567520" y="5044068"/>
              <a:ext cx="293542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s-GT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Impactos año 2018</a:t>
              </a:r>
            </a:p>
          </p:txBody>
        </p:sp>
      </p:grpSp>
      <p:sp>
        <p:nvSpPr>
          <p:cNvPr id="59" name="58 CuadroTexto"/>
          <p:cNvSpPr txBox="1"/>
          <p:nvPr/>
        </p:nvSpPr>
        <p:spPr>
          <a:xfrm>
            <a:off x="8254652" y="1162687"/>
            <a:ext cx="359594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Apoyo en la disminución de la inseguridad alimentaria en 1,231,842</a:t>
            </a:r>
            <a:r>
              <a:rPr lang="es-ES" sz="1400" dirty="0">
                <a:solidFill>
                  <a:srgbClr val="FF0000"/>
                </a:solidFill>
              </a:rPr>
              <a:t> </a:t>
            </a:r>
            <a:r>
              <a:rPr lang="es-ES" sz="1400" dirty="0"/>
              <a:t>personas con asistencia alimentaria, capacitación en buenas prácticas para el hogar y subvención de alimentos.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Fortalecimiento de las capacidades  de producción a 11,335 agricultores de infra y subsistencia para autoconsumo.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47,844 </a:t>
            </a:r>
            <a:r>
              <a:rPr lang="es-ES" sz="1400" dirty="0">
                <a:solidFill>
                  <a:srgbClr val="FF0000"/>
                </a:solidFill>
              </a:rPr>
              <a:t> </a:t>
            </a:r>
            <a:r>
              <a:rPr lang="es-ES" sz="1400" dirty="0"/>
              <a:t>familias atendidas dentro de la Estrategia Nacional para la Prevención de la Desnutrición Crónica.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Incremento de áreas de producción agrícola bajo riego, rehabilitación y mantenimiento a las unidades de riego existentes beneficiando a 3,155 familias (15,775 personas)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220,254 promotores y agricultores de infra y subsistencia con servicios de extensión rural para mejorar sus sistemas productivos (asistencia técnica , bienes e insumos agropecuarios, subvención)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/>
              <a:t>298,801 documentos emitidos a usuarios por servicios de sanidad agropecuaria para la protección del patrimonio productivo agropecuario</a:t>
            </a:r>
          </a:p>
        </p:txBody>
      </p:sp>
      <p:graphicFrame>
        <p:nvGraphicFramePr>
          <p:cNvPr id="51" name="50 Diagrama"/>
          <p:cNvGraphicFramePr/>
          <p:nvPr>
            <p:extLst>
              <p:ext uri="{D42A27DB-BD31-4B8C-83A1-F6EECF244321}">
                <p14:modId xmlns:p14="http://schemas.microsoft.com/office/powerpoint/2010/main" val="1151555144"/>
              </p:ext>
            </p:extLst>
          </p:nvPr>
        </p:nvGraphicFramePr>
        <p:xfrm>
          <a:off x="889635" y="1146104"/>
          <a:ext cx="7148993" cy="525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2782044" y="3005643"/>
            <a:ext cx="158417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RIEGO</a:t>
            </a:r>
          </a:p>
          <a:p>
            <a:r>
              <a:rPr lang="es-E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es-ES" sz="1400" b="1" dirty="0"/>
              <a:t> Áreas con sistemas de riego</a:t>
            </a:r>
          </a:p>
          <a:p>
            <a:r>
              <a:rPr lang="es-ES" sz="1400" b="1" dirty="0"/>
              <a:t>2, Rehabilitación de unidades de riego</a:t>
            </a:r>
          </a:p>
          <a:p>
            <a:r>
              <a:rPr lang="es-ES" sz="1400" b="1" dirty="0"/>
              <a:t>3. Cupón de subvención para adquisición de insumos para riego </a:t>
            </a:r>
            <a:endParaRPr lang="es-ES" sz="1200" b="1" dirty="0"/>
          </a:p>
        </p:txBody>
      </p:sp>
      <p:pic>
        <p:nvPicPr>
          <p:cNvPr id="54" name="53 Imagen" descr="Resultado de imagen para ministerio de agricultura ganaderÃ­a y alimentaciÃ³n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80" y="188640"/>
            <a:ext cx="1434326" cy="936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71362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28541" y="170032"/>
            <a:ext cx="2501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 Light" panose="020F0302020204030204" pitchFamily="34" charset="0"/>
              </a:rPr>
              <a:t>Simple Project Manager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5DC0C3-BCDA-48C0-A49A-2FF6F4CBF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7079" y="339309"/>
            <a:ext cx="5181113" cy="522664"/>
          </a:xfrm>
        </p:spPr>
        <p:txBody>
          <a:bodyPr/>
          <a:lstStyle/>
          <a:p>
            <a:pPr algn="ctr"/>
            <a:r>
              <a:rPr lang="es-GT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III. Población proyectada 2019</a:t>
            </a:r>
            <a:endParaRPr lang="en-US" sz="2000" dirty="0"/>
          </a:p>
        </p:txBody>
      </p:sp>
      <p:sp>
        <p:nvSpPr>
          <p:cNvPr id="7" name="AutoShape 2" descr="Resultado de imagen para construcciÃ³n de portal de datos abier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 dirty="0"/>
          </a:p>
        </p:txBody>
      </p:sp>
      <p:pic>
        <p:nvPicPr>
          <p:cNvPr id="17" name="16 Imagen" descr="C:\Users\dtpusu04\AppData\Local\Microsoft\Windows\Temporary Internet Files\Content.Word\Imagen 2018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4" b="17347"/>
          <a:stretch/>
        </p:blipFill>
        <p:spPr bwMode="auto">
          <a:xfrm>
            <a:off x="307975" y="101868"/>
            <a:ext cx="1163320" cy="8134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8" name="Freeform 8">
            <a:extLst>
              <a:ext uri="{FF2B5EF4-FFF2-40B4-BE49-F238E27FC236}">
                <a16:creationId xmlns:a16="http://schemas.microsoft.com/office/drawing/2014/main" id="{2B695D25-3F05-45E5-83CA-79B45A60A415}"/>
              </a:ext>
            </a:extLst>
          </p:cNvPr>
          <p:cNvSpPr>
            <a:spLocks/>
          </p:cNvSpPr>
          <p:nvPr/>
        </p:nvSpPr>
        <p:spPr bwMode="auto">
          <a:xfrm>
            <a:off x="6958508" y="2584617"/>
            <a:ext cx="76265" cy="16257"/>
          </a:xfrm>
          <a:custGeom>
            <a:avLst/>
            <a:gdLst>
              <a:gd name="T0" fmla="*/ 191 w 1793"/>
              <a:gd name="T1" fmla="*/ 0 h 381"/>
              <a:gd name="T2" fmla="*/ 1602 w 1793"/>
              <a:gd name="T3" fmla="*/ 0 h 381"/>
              <a:gd name="T4" fmla="*/ 1646 w 1793"/>
              <a:gd name="T5" fmla="*/ 6 h 381"/>
              <a:gd name="T6" fmla="*/ 1686 w 1793"/>
              <a:gd name="T7" fmla="*/ 20 h 381"/>
              <a:gd name="T8" fmla="*/ 1721 w 1793"/>
              <a:gd name="T9" fmla="*/ 41 h 381"/>
              <a:gd name="T10" fmla="*/ 1751 w 1793"/>
              <a:gd name="T11" fmla="*/ 71 h 381"/>
              <a:gd name="T12" fmla="*/ 1773 w 1793"/>
              <a:gd name="T13" fmla="*/ 107 h 381"/>
              <a:gd name="T14" fmla="*/ 1787 w 1793"/>
              <a:gd name="T15" fmla="*/ 147 h 381"/>
              <a:gd name="T16" fmla="*/ 1793 w 1793"/>
              <a:gd name="T17" fmla="*/ 190 h 381"/>
              <a:gd name="T18" fmla="*/ 1787 w 1793"/>
              <a:gd name="T19" fmla="*/ 234 h 381"/>
              <a:gd name="T20" fmla="*/ 1773 w 1793"/>
              <a:gd name="T21" fmla="*/ 274 h 381"/>
              <a:gd name="T22" fmla="*/ 1751 w 1793"/>
              <a:gd name="T23" fmla="*/ 310 h 381"/>
              <a:gd name="T24" fmla="*/ 1721 w 1793"/>
              <a:gd name="T25" fmla="*/ 339 h 381"/>
              <a:gd name="T26" fmla="*/ 1686 w 1793"/>
              <a:gd name="T27" fmla="*/ 361 h 381"/>
              <a:gd name="T28" fmla="*/ 1646 w 1793"/>
              <a:gd name="T29" fmla="*/ 377 h 381"/>
              <a:gd name="T30" fmla="*/ 1602 w 1793"/>
              <a:gd name="T31" fmla="*/ 381 h 381"/>
              <a:gd name="T32" fmla="*/ 191 w 1793"/>
              <a:gd name="T33" fmla="*/ 381 h 381"/>
              <a:gd name="T34" fmla="*/ 148 w 1793"/>
              <a:gd name="T35" fmla="*/ 377 h 381"/>
              <a:gd name="T36" fmla="*/ 106 w 1793"/>
              <a:gd name="T37" fmla="*/ 361 h 381"/>
              <a:gd name="T38" fmla="*/ 70 w 1793"/>
              <a:gd name="T39" fmla="*/ 339 h 381"/>
              <a:gd name="T40" fmla="*/ 42 w 1793"/>
              <a:gd name="T41" fmla="*/ 310 h 381"/>
              <a:gd name="T42" fmla="*/ 18 w 1793"/>
              <a:gd name="T43" fmla="*/ 274 h 381"/>
              <a:gd name="T44" fmla="*/ 4 w 1793"/>
              <a:gd name="T45" fmla="*/ 234 h 381"/>
              <a:gd name="T46" fmla="*/ 0 w 1793"/>
              <a:gd name="T47" fmla="*/ 190 h 381"/>
              <a:gd name="T48" fmla="*/ 4 w 1793"/>
              <a:gd name="T49" fmla="*/ 147 h 381"/>
              <a:gd name="T50" fmla="*/ 18 w 1793"/>
              <a:gd name="T51" fmla="*/ 107 h 381"/>
              <a:gd name="T52" fmla="*/ 42 w 1793"/>
              <a:gd name="T53" fmla="*/ 71 h 381"/>
              <a:gd name="T54" fmla="*/ 70 w 1793"/>
              <a:gd name="T55" fmla="*/ 41 h 381"/>
              <a:gd name="T56" fmla="*/ 106 w 1793"/>
              <a:gd name="T57" fmla="*/ 20 h 381"/>
              <a:gd name="T58" fmla="*/ 148 w 1793"/>
              <a:gd name="T59" fmla="*/ 6 h 381"/>
              <a:gd name="T60" fmla="*/ 191 w 1793"/>
              <a:gd name="T61" fmla="*/ 0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793" h="381">
                <a:moveTo>
                  <a:pt x="191" y="0"/>
                </a:moveTo>
                <a:lnTo>
                  <a:pt x="1602" y="0"/>
                </a:lnTo>
                <a:lnTo>
                  <a:pt x="1646" y="6"/>
                </a:lnTo>
                <a:lnTo>
                  <a:pt x="1686" y="20"/>
                </a:lnTo>
                <a:lnTo>
                  <a:pt x="1721" y="41"/>
                </a:lnTo>
                <a:lnTo>
                  <a:pt x="1751" y="71"/>
                </a:lnTo>
                <a:lnTo>
                  <a:pt x="1773" y="107"/>
                </a:lnTo>
                <a:lnTo>
                  <a:pt x="1787" y="147"/>
                </a:lnTo>
                <a:lnTo>
                  <a:pt x="1793" y="190"/>
                </a:lnTo>
                <a:lnTo>
                  <a:pt x="1787" y="234"/>
                </a:lnTo>
                <a:lnTo>
                  <a:pt x="1773" y="274"/>
                </a:lnTo>
                <a:lnTo>
                  <a:pt x="1751" y="310"/>
                </a:lnTo>
                <a:lnTo>
                  <a:pt x="1721" y="339"/>
                </a:lnTo>
                <a:lnTo>
                  <a:pt x="1686" y="361"/>
                </a:lnTo>
                <a:lnTo>
                  <a:pt x="1646" y="377"/>
                </a:lnTo>
                <a:lnTo>
                  <a:pt x="1602" y="381"/>
                </a:lnTo>
                <a:lnTo>
                  <a:pt x="191" y="381"/>
                </a:lnTo>
                <a:lnTo>
                  <a:pt x="148" y="377"/>
                </a:lnTo>
                <a:lnTo>
                  <a:pt x="106" y="361"/>
                </a:lnTo>
                <a:lnTo>
                  <a:pt x="70" y="339"/>
                </a:lnTo>
                <a:lnTo>
                  <a:pt x="42" y="310"/>
                </a:lnTo>
                <a:lnTo>
                  <a:pt x="18" y="274"/>
                </a:lnTo>
                <a:lnTo>
                  <a:pt x="4" y="234"/>
                </a:lnTo>
                <a:lnTo>
                  <a:pt x="0" y="190"/>
                </a:lnTo>
                <a:lnTo>
                  <a:pt x="4" y="147"/>
                </a:lnTo>
                <a:lnTo>
                  <a:pt x="18" y="107"/>
                </a:lnTo>
                <a:lnTo>
                  <a:pt x="42" y="71"/>
                </a:lnTo>
                <a:lnTo>
                  <a:pt x="70" y="41"/>
                </a:lnTo>
                <a:lnTo>
                  <a:pt x="106" y="20"/>
                </a:lnTo>
                <a:lnTo>
                  <a:pt x="148" y="6"/>
                </a:lnTo>
                <a:lnTo>
                  <a:pt x="19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grpSp>
        <p:nvGrpSpPr>
          <p:cNvPr id="12" name="11 Grupo"/>
          <p:cNvGrpSpPr/>
          <p:nvPr/>
        </p:nvGrpSpPr>
        <p:grpSpPr>
          <a:xfrm>
            <a:off x="7479682" y="1338816"/>
            <a:ext cx="3545465" cy="531730"/>
            <a:chOff x="9957480" y="5044187"/>
            <a:chExt cx="3545465" cy="531730"/>
          </a:xfrm>
        </p:grpSpPr>
        <p:grpSp>
          <p:nvGrpSpPr>
            <p:cNvPr id="13" name="Group 3">
              <a:extLst>
                <a:ext uri="{FF2B5EF4-FFF2-40B4-BE49-F238E27FC236}">
                  <a16:creationId xmlns:a16="http://schemas.microsoft.com/office/drawing/2014/main" id="{DB3D41A9-A874-4198-92E2-BF9FFA2BEB4C}"/>
                </a:ext>
              </a:extLst>
            </p:cNvPr>
            <p:cNvGrpSpPr/>
            <p:nvPr/>
          </p:nvGrpSpPr>
          <p:grpSpPr>
            <a:xfrm>
              <a:off x="9957480" y="5044187"/>
              <a:ext cx="531730" cy="531730"/>
              <a:chOff x="1060566" y="1943691"/>
              <a:chExt cx="531730" cy="531730"/>
            </a:xfrm>
          </p:grpSpPr>
          <p:sp>
            <p:nvSpPr>
              <p:cNvPr id="15" name="Oval 193">
                <a:extLst>
                  <a:ext uri="{FF2B5EF4-FFF2-40B4-BE49-F238E27FC236}">
                    <a16:creationId xmlns:a16="http://schemas.microsoft.com/office/drawing/2014/main" id="{6AB737CD-69F1-4F41-A636-435FC3EB25C0}"/>
                  </a:ext>
                </a:extLst>
              </p:cNvPr>
              <p:cNvSpPr/>
              <p:nvPr/>
            </p:nvSpPr>
            <p:spPr>
              <a:xfrm>
                <a:off x="1060566" y="1943691"/>
                <a:ext cx="531730" cy="531730"/>
              </a:xfrm>
              <a:prstGeom prst="ellipse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grpSp>
            <p:nvGrpSpPr>
              <p:cNvPr id="16" name="Group 194">
                <a:extLst>
                  <a:ext uri="{FF2B5EF4-FFF2-40B4-BE49-F238E27FC236}">
                    <a16:creationId xmlns:a16="http://schemas.microsoft.com/office/drawing/2014/main" id="{58CF0266-3813-4A5C-93C7-7C7A51683CAE}"/>
                  </a:ext>
                </a:extLst>
              </p:cNvPr>
              <p:cNvGrpSpPr/>
              <p:nvPr/>
            </p:nvGrpSpPr>
            <p:grpSpPr>
              <a:xfrm>
                <a:off x="1211844" y="2078944"/>
                <a:ext cx="279100" cy="261224"/>
                <a:chOff x="765175" y="1228726"/>
                <a:chExt cx="5205413" cy="4872038"/>
              </a:xfrm>
              <a:solidFill>
                <a:schemeClr val="bg1"/>
              </a:solidFill>
            </p:grpSpPr>
            <p:sp>
              <p:nvSpPr>
                <p:cNvPr id="20" name="Freeform 6">
                  <a:extLst>
                    <a:ext uri="{FF2B5EF4-FFF2-40B4-BE49-F238E27FC236}">
                      <a16:creationId xmlns:a16="http://schemas.microsoft.com/office/drawing/2014/main" id="{68F53266-562F-460E-BA12-BE60306913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7963" y="2330451"/>
                  <a:ext cx="2419350" cy="304800"/>
                </a:xfrm>
                <a:custGeom>
                  <a:avLst/>
                  <a:gdLst>
                    <a:gd name="T0" fmla="*/ 191 w 3049"/>
                    <a:gd name="T1" fmla="*/ 0 h 383"/>
                    <a:gd name="T2" fmla="*/ 2858 w 3049"/>
                    <a:gd name="T3" fmla="*/ 0 h 383"/>
                    <a:gd name="T4" fmla="*/ 2901 w 3049"/>
                    <a:gd name="T5" fmla="*/ 6 h 383"/>
                    <a:gd name="T6" fmla="*/ 2941 w 3049"/>
                    <a:gd name="T7" fmla="*/ 20 h 383"/>
                    <a:gd name="T8" fmla="*/ 2977 w 3049"/>
                    <a:gd name="T9" fmla="*/ 42 h 383"/>
                    <a:gd name="T10" fmla="*/ 3007 w 3049"/>
                    <a:gd name="T11" fmla="*/ 71 h 383"/>
                    <a:gd name="T12" fmla="*/ 3029 w 3049"/>
                    <a:gd name="T13" fmla="*/ 107 h 383"/>
                    <a:gd name="T14" fmla="*/ 3045 w 3049"/>
                    <a:gd name="T15" fmla="*/ 147 h 383"/>
                    <a:gd name="T16" fmla="*/ 3049 w 3049"/>
                    <a:gd name="T17" fmla="*/ 191 h 383"/>
                    <a:gd name="T18" fmla="*/ 3045 w 3049"/>
                    <a:gd name="T19" fmla="*/ 236 h 383"/>
                    <a:gd name="T20" fmla="*/ 3029 w 3049"/>
                    <a:gd name="T21" fmla="*/ 276 h 383"/>
                    <a:gd name="T22" fmla="*/ 3007 w 3049"/>
                    <a:gd name="T23" fmla="*/ 312 h 383"/>
                    <a:gd name="T24" fmla="*/ 2977 w 3049"/>
                    <a:gd name="T25" fmla="*/ 340 h 383"/>
                    <a:gd name="T26" fmla="*/ 2941 w 3049"/>
                    <a:gd name="T27" fmla="*/ 364 h 383"/>
                    <a:gd name="T28" fmla="*/ 2901 w 3049"/>
                    <a:gd name="T29" fmla="*/ 378 h 383"/>
                    <a:gd name="T30" fmla="*/ 2858 w 3049"/>
                    <a:gd name="T31" fmla="*/ 383 h 383"/>
                    <a:gd name="T32" fmla="*/ 191 w 3049"/>
                    <a:gd name="T33" fmla="*/ 383 h 383"/>
                    <a:gd name="T34" fmla="*/ 148 w 3049"/>
                    <a:gd name="T35" fmla="*/ 378 h 383"/>
                    <a:gd name="T36" fmla="*/ 106 w 3049"/>
                    <a:gd name="T37" fmla="*/ 364 h 383"/>
                    <a:gd name="T38" fmla="*/ 70 w 3049"/>
                    <a:gd name="T39" fmla="*/ 340 h 383"/>
                    <a:gd name="T40" fmla="*/ 42 w 3049"/>
                    <a:gd name="T41" fmla="*/ 312 h 383"/>
                    <a:gd name="T42" fmla="*/ 18 w 3049"/>
                    <a:gd name="T43" fmla="*/ 276 h 383"/>
                    <a:gd name="T44" fmla="*/ 4 w 3049"/>
                    <a:gd name="T45" fmla="*/ 236 h 383"/>
                    <a:gd name="T46" fmla="*/ 0 w 3049"/>
                    <a:gd name="T47" fmla="*/ 191 h 383"/>
                    <a:gd name="T48" fmla="*/ 4 w 3049"/>
                    <a:gd name="T49" fmla="*/ 147 h 383"/>
                    <a:gd name="T50" fmla="*/ 18 w 3049"/>
                    <a:gd name="T51" fmla="*/ 107 h 383"/>
                    <a:gd name="T52" fmla="*/ 42 w 3049"/>
                    <a:gd name="T53" fmla="*/ 71 h 383"/>
                    <a:gd name="T54" fmla="*/ 70 w 3049"/>
                    <a:gd name="T55" fmla="*/ 42 h 383"/>
                    <a:gd name="T56" fmla="*/ 106 w 3049"/>
                    <a:gd name="T57" fmla="*/ 20 h 383"/>
                    <a:gd name="T58" fmla="*/ 148 w 3049"/>
                    <a:gd name="T59" fmla="*/ 6 h 383"/>
                    <a:gd name="T60" fmla="*/ 191 w 3049"/>
                    <a:gd name="T61" fmla="*/ 0 h 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3049" h="383">
                      <a:moveTo>
                        <a:pt x="191" y="0"/>
                      </a:moveTo>
                      <a:lnTo>
                        <a:pt x="2858" y="0"/>
                      </a:lnTo>
                      <a:lnTo>
                        <a:pt x="2901" y="6"/>
                      </a:lnTo>
                      <a:lnTo>
                        <a:pt x="2941" y="20"/>
                      </a:lnTo>
                      <a:lnTo>
                        <a:pt x="2977" y="42"/>
                      </a:lnTo>
                      <a:lnTo>
                        <a:pt x="3007" y="71"/>
                      </a:lnTo>
                      <a:lnTo>
                        <a:pt x="3029" y="107"/>
                      </a:lnTo>
                      <a:lnTo>
                        <a:pt x="3045" y="147"/>
                      </a:lnTo>
                      <a:lnTo>
                        <a:pt x="3049" y="191"/>
                      </a:lnTo>
                      <a:lnTo>
                        <a:pt x="3045" y="236"/>
                      </a:lnTo>
                      <a:lnTo>
                        <a:pt x="3029" y="276"/>
                      </a:lnTo>
                      <a:lnTo>
                        <a:pt x="3007" y="312"/>
                      </a:lnTo>
                      <a:lnTo>
                        <a:pt x="2977" y="340"/>
                      </a:lnTo>
                      <a:lnTo>
                        <a:pt x="2941" y="364"/>
                      </a:lnTo>
                      <a:lnTo>
                        <a:pt x="2901" y="378"/>
                      </a:lnTo>
                      <a:lnTo>
                        <a:pt x="2858" y="383"/>
                      </a:lnTo>
                      <a:lnTo>
                        <a:pt x="191" y="383"/>
                      </a:lnTo>
                      <a:lnTo>
                        <a:pt x="148" y="378"/>
                      </a:lnTo>
                      <a:lnTo>
                        <a:pt x="106" y="364"/>
                      </a:lnTo>
                      <a:lnTo>
                        <a:pt x="70" y="340"/>
                      </a:lnTo>
                      <a:lnTo>
                        <a:pt x="42" y="312"/>
                      </a:lnTo>
                      <a:lnTo>
                        <a:pt x="18" y="276"/>
                      </a:lnTo>
                      <a:lnTo>
                        <a:pt x="4" y="236"/>
                      </a:lnTo>
                      <a:lnTo>
                        <a:pt x="0" y="191"/>
                      </a:lnTo>
                      <a:lnTo>
                        <a:pt x="4" y="147"/>
                      </a:lnTo>
                      <a:lnTo>
                        <a:pt x="18" y="107"/>
                      </a:lnTo>
                      <a:lnTo>
                        <a:pt x="42" y="71"/>
                      </a:lnTo>
                      <a:lnTo>
                        <a:pt x="70" y="42"/>
                      </a:lnTo>
                      <a:lnTo>
                        <a:pt x="106" y="20"/>
                      </a:lnTo>
                      <a:lnTo>
                        <a:pt x="148" y="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dirty="0"/>
                </a:p>
              </p:txBody>
            </p:sp>
            <p:sp>
              <p:nvSpPr>
                <p:cNvPr id="21" name="Freeform 7">
                  <a:extLst>
                    <a:ext uri="{FF2B5EF4-FFF2-40B4-BE49-F238E27FC236}">
                      <a16:creationId xmlns:a16="http://schemas.microsoft.com/office/drawing/2014/main" id="{DA1BCFC9-EC7F-4775-84A4-3547B780EF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7963" y="2851151"/>
                  <a:ext cx="2419350" cy="304800"/>
                </a:xfrm>
                <a:custGeom>
                  <a:avLst/>
                  <a:gdLst>
                    <a:gd name="T0" fmla="*/ 191 w 3049"/>
                    <a:gd name="T1" fmla="*/ 0 h 383"/>
                    <a:gd name="T2" fmla="*/ 2858 w 3049"/>
                    <a:gd name="T3" fmla="*/ 0 h 383"/>
                    <a:gd name="T4" fmla="*/ 2901 w 3049"/>
                    <a:gd name="T5" fmla="*/ 6 h 383"/>
                    <a:gd name="T6" fmla="*/ 2941 w 3049"/>
                    <a:gd name="T7" fmla="*/ 20 h 383"/>
                    <a:gd name="T8" fmla="*/ 2977 w 3049"/>
                    <a:gd name="T9" fmla="*/ 43 h 383"/>
                    <a:gd name="T10" fmla="*/ 3007 w 3049"/>
                    <a:gd name="T11" fmla="*/ 71 h 383"/>
                    <a:gd name="T12" fmla="*/ 3029 w 3049"/>
                    <a:gd name="T13" fmla="*/ 107 h 383"/>
                    <a:gd name="T14" fmla="*/ 3045 w 3049"/>
                    <a:gd name="T15" fmla="*/ 149 h 383"/>
                    <a:gd name="T16" fmla="*/ 3049 w 3049"/>
                    <a:gd name="T17" fmla="*/ 192 h 383"/>
                    <a:gd name="T18" fmla="*/ 3045 w 3049"/>
                    <a:gd name="T19" fmla="*/ 236 h 383"/>
                    <a:gd name="T20" fmla="*/ 3029 w 3049"/>
                    <a:gd name="T21" fmla="*/ 276 h 383"/>
                    <a:gd name="T22" fmla="*/ 3007 w 3049"/>
                    <a:gd name="T23" fmla="*/ 312 h 383"/>
                    <a:gd name="T24" fmla="*/ 2977 w 3049"/>
                    <a:gd name="T25" fmla="*/ 341 h 383"/>
                    <a:gd name="T26" fmla="*/ 2941 w 3049"/>
                    <a:gd name="T27" fmla="*/ 363 h 383"/>
                    <a:gd name="T28" fmla="*/ 2901 w 3049"/>
                    <a:gd name="T29" fmla="*/ 377 h 383"/>
                    <a:gd name="T30" fmla="*/ 2858 w 3049"/>
                    <a:gd name="T31" fmla="*/ 383 h 383"/>
                    <a:gd name="T32" fmla="*/ 191 w 3049"/>
                    <a:gd name="T33" fmla="*/ 383 h 383"/>
                    <a:gd name="T34" fmla="*/ 148 w 3049"/>
                    <a:gd name="T35" fmla="*/ 377 h 383"/>
                    <a:gd name="T36" fmla="*/ 106 w 3049"/>
                    <a:gd name="T37" fmla="*/ 363 h 383"/>
                    <a:gd name="T38" fmla="*/ 70 w 3049"/>
                    <a:gd name="T39" fmla="*/ 341 h 383"/>
                    <a:gd name="T40" fmla="*/ 42 w 3049"/>
                    <a:gd name="T41" fmla="*/ 312 h 383"/>
                    <a:gd name="T42" fmla="*/ 18 w 3049"/>
                    <a:gd name="T43" fmla="*/ 276 h 383"/>
                    <a:gd name="T44" fmla="*/ 4 w 3049"/>
                    <a:gd name="T45" fmla="*/ 236 h 383"/>
                    <a:gd name="T46" fmla="*/ 0 w 3049"/>
                    <a:gd name="T47" fmla="*/ 192 h 383"/>
                    <a:gd name="T48" fmla="*/ 4 w 3049"/>
                    <a:gd name="T49" fmla="*/ 149 h 383"/>
                    <a:gd name="T50" fmla="*/ 18 w 3049"/>
                    <a:gd name="T51" fmla="*/ 107 h 383"/>
                    <a:gd name="T52" fmla="*/ 42 w 3049"/>
                    <a:gd name="T53" fmla="*/ 71 h 383"/>
                    <a:gd name="T54" fmla="*/ 70 w 3049"/>
                    <a:gd name="T55" fmla="*/ 43 h 383"/>
                    <a:gd name="T56" fmla="*/ 106 w 3049"/>
                    <a:gd name="T57" fmla="*/ 20 h 383"/>
                    <a:gd name="T58" fmla="*/ 148 w 3049"/>
                    <a:gd name="T59" fmla="*/ 6 h 383"/>
                    <a:gd name="T60" fmla="*/ 191 w 3049"/>
                    <a:gd name="T61" fmla="*/ 0 h 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3049" h="383">
                      <a:moveTo>
                        <a:pt x="191" y="0"/>
                      </a:moveTo>
                      <a:lnTo>
                        <a:pt x="2858" y="0"/>
                      </a:lnTo>
                      <a:lnTo>
                        <a:pt x="2901" y="6"/>
                      </a:lnTo>
                      <a:lnTo>
                        <a:pt x="2941" y="20"/>
                      </a:lnTo>
                      <a:lnTo>
                        <a:pt x="2977" y="43"/>
                      </a:lnTo>
                      <a:lnTo>
                        <a:pt x="3007" y="71"/>
                      </a:lnTo>
                      <a:lnTo>
                        <a:pt x="3029" y="107"/>
                      </a:lnTo>
                      <a:lnTo>
                        <a:pt x="3045" y="149"/>
                      </a:lnTo>
                      <a:lnTo>
                        <a:pt x="3049" y="192"/>
                      </a:lnTo>
                      <a:lnTo>
                        <a:pt x="3045" y="236"/>
                      </a:lnTo>
                      <a:lnTo>
                        <a:pt x="3029" y="276"/>
                      </a:lnTo>
                      <a:lnTo>
                        <a:pt x="3007" y="312"/>
                      </a:lnTo>
                      <a:lnTo>
                        <a:pt x="2977" y="341"/>
                      </a:lnTo>
                      <a:lnTo>
                        <a:pt x="2941" y="363"/>
                      </a:lnTo>
                      <a:lnTo>
                        <a:pt x="2901" y="377"/>
                      </a:lnTo>
                      <a:lnTo>
                        <a:pt x="2858" y="383"/>
                      </a:lnTo>
                      <a:lnTo>
                        <a:pt x="191" y="383"/>
                      </a:lnTo>
                      <a:lnTo>
                        <a:pt x="148" y="377"/>
                      </a:lnTo>
                      <a:lnTo>
                        <a:pt x="106" y="363"/>
                      </a:lnTo>
                      <a:lnTo>
                        <a:pt x="70" y="341"/>
                      </a:lnTo>
                      <a:lnTo>
                        <a:pt x="42" y="312"/>
                      </a:lnTo>
                      <a:lnTo>
                        <a:pt x="18" y="276"/>
                      </a:lnTo>
                      <a:lnTo>
                        <a:pt x="4" y="236"/>
                      </a:lnTo>
                      <a:lnTo>
                        <a:pt x="0" y="192"/>
                      </a:lnTo>
                      <a:lnTo>
                        <a:pt x="4" y="149"/>
                      </a:lnTo>
                      <a:lnTo>
                        <a:pt x="18" y="107"/>
                      </a:lnTo>
                      <a:lnTo>
                        <a:pt x="42" y="71"/>
                      </a:lnTo>
                      <a:lnTo>
                        <a:pt x="70" y="43"/>
                      </a:lnTo>
                      <a:lnTo>
                        <a:pt x="106" y="20"/>
                      </a:lnTo>
                      <a:lnTo>
                        <a:pt x="148" y="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dirty="0"/>
                </a:p>
              </p:txBody>
            </p:sp>
            <p:sp>
              <p:nvSpPr>
                <p:cNvPr id="22" name="Freeform 8">
                  <a:extLst>
                    <a:ext uri="{FF2B5EF4-FFF2-40B4-BE49-F238E27FC236}">
                      <a16:creationId xmlns:a16="http://schemas.microsoft.com/office/drawing/2014/main" id="{2B695D25-3F05-45E5-83CA-79B45A60A4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7963" y="4935538"/>
                  <a:ext cx="1422400" cy="303213"/>
                </a:xfrm>
                <a:custGeom>
                  <a:avLst/>
                  <a:gdLst>
                    <a:gd name="T0" fmla="*/ 191 w 1793"/>
                    <a:gd name="T1" fmla="*/ 0 h 381"/>
                    <a:gd name="T2" fmla="*/ 1602 w 1793"/>
                    <a:gd name="T3" fmla="*/ 0 h 381"/>
                    <a:gd name="T4" fmla="*/ 1646 w 1793"/>
                    <a:gd name="T5" fmla="*/ 6 h 381"/>
                    <a:gd name="T6" fmla="*/ 1686 w 1793"/>
                    <a:gd name="T7" fmla="*/ 20 h 381"/>
                    <a:gd name="T8" fmla="*/ 1721 w 1793"/>
                    <a:gd name="T9" fmla="*/ 41 h 381"/>
                    <a:gd name="T10" fmla="*/ 1751 w 1793"/>
                    <a:gd name="T11" fmla="*/ 71 h 381"/>
                    <a:gd name="T12" fmla="*/ 1773 w 1793"/>
                    <a:gd name="T13" fmla="*/ 107 h 381"/>
                    <a:gd name="T14" fmla="*/ 1787 w 1793"/>
                    <a:gd name="T15" fmla="*/ 147 h 381"/>
                    <a:gd name="T16" fmla="*/ 1793 w 1793"/>
                    <a:gd name="T17" fmla="*/ 190 h 381"/>
                    <a:gd name="T18" fmla="*/ 1787 w 1793"/>
                    <a:gd name="T19" fmla="*/ 234 h 381"/>
                    <a:gd name="T20" fmla="*/ 1773 w 1793"/>
                    <a:gd name="T21" fmla="*/ 274 h 381"/>
                    <a:gd name="T22" fmla="*/ 1751 w 1793"/>
                    <a:gd name="T23" fmla="*/ 310 h 381"/>
                    <a:gd name="T24" fmla="*/ 1721 w 1793"/>
                    <a:gd name="T25" fmla="*/ 339 h 381"/>
                    <a:gd name="T26" fmla="*/ 1686 w 1793"/>
                    <a:gd name="T27" fmla="*/ 361 h 381"/>
                    <a:gd name="T28" fmla="*/ 1646 w 1793"/>
                    <a:gd name="T29" fmla="*/ 377 h 381"/>
                    <a:gd name="T30" fmla="*/ 1602 w 1793"/>
                    <a:gd name="T31" fmla="*/ 381 h 381"/>
                    <a:gd name="T32" fmla="*/ 191 w 1793"/>
                    <a:gd name="T33" fmla="*/ 381 h 381"/>
                    <a:gd name="T34" fmla="*/ 148 w 1793"/>
                    <a:gd name="T35" fmla="*/ 377 h 381"/>
                    <a:gd name="T36" fmla="*/ 106 w 1793"/>
                    <a:gd name="T37" fmla="*/ 361 h 381"/>
                    <a:gd name="T38" fmla="*/ 70 w 1793"/>
                    <a:gd name="T39" fmla="*/ 339 h 381"/>
                    <a:gd name="T40" fmla="*/ 42 w 1793"/>
                    <a:gd name="T41" fmla="*/ 310 h 381"/>
                    <a:gd name="T42" fmla="*/ 18 w 1793"/>
                    <a:gd name="T43" fmla="*/ 274 h 381"/>
                    <a:gd name="T44" fmla="*/ 4 w 1793"/>
                    <a:gd name="T45" fmla="*/ 234 h 381"/>
                    <a:gd name="T46" fmla="*/ 0 w 1793"/>
                    <a:gd name="T47" fmla="*/ 190 h 381"/>
                    <a:gd name="T48" fmla="*/ 4 w 1793"/>
                    <a:gd name="T49" fmla="*/ 147 h 381"/>
                    <a:gd name="T50" fmla="*/ 18 w 1793"/>
                    <a:gd name="T51" fmla="*/ 107 h 381"/>
                    <a:gd name="T52" fmla="*/ 42 w 1793"/>
                    <a:gd name="T53" fmla="*/ 71 h 381"/>
                    <a:gd name="T54" fmla="*/ 70 w 1793"/>
                    <a:gd name="T55" fmla="*/ 41 h 381"/>
                    <a:gd name="T56" fmla="*/ 106 w 1793"/>
                    <a:gd name="T57" fmla="*/ 20 h 381"/>
                    <a:gd name="T58" fmla="*/ 148 w 1793"/>
                    <a:gd name="T59" fmla="*/ 6 h 381"/>
                    <a:gd name="T60" fmla="*/ 191 w 1793"/>
                    <a:gd name="T61" fmla="*/ 0 h 3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793" h="381">
                      <a:moveTo>
                        <a:pt x="191" y="0"/>
                      </a:moveTo>
                      <a:lnTo>
                        <a:pt x="1602" y="0"/>
                      </a:lnTo>
                      <a:lnTo>
                        <a:pt x="1646" y="6"/>
                      </a:lnTo>
                      <a:lnTo>
                        <a:pt x="1686" y="20"/>
                      </a:lnTo>
                      <a:lnTo>
                        <a:pt x="1721" y="41"/>
                      </a:lnTo>
                      <a:lnTo>
                        <a:pt x="1751" y="71"/>
                      </a:lnTo>
                      <a:lnTo>
                        <a:pt x="1773" y="107"/>
                      </a:lnTo>
                      <a:lnTo>
                        <a:pt x="1787" y="147"/>
                      </a:lnTo>
                      <a:lnTo>
                        <a:pt x="1793" y="190"/>
                      </a:lnTo>
                      <a:lnTo>
                        <a:pt x="1787" y="234"/>
                      </a:lnTo>
                      <a:lnTo>
                        <a:pt x="1773" y="274"/>
                      </a:lnTo>
                      <a:lnTo>
                        <a:pt x="1751" y="310"/>
                      </a:lnTo>
                      <a:lnTo>
                        <a:pt x="1721" y="339"/>
                      </a:lnTo>
                      <a:lnTo>
                        <a:pt x="1686" y="361"/>
                      </a:lnTo>
                      <a:lnTo>
                        <a:pt x="1646" y="377"/>
                      </a:lnTo>
                      <a:lnTo>
                        <a:pt x="1602" y="381"/>
                      </a:lnTo>
                      <a:lnTo>
                        <a:pt x="191" y="381"/>
                      </a:lnTo>
                      <a:lnTo>
                        <a:pt x="148" y="377"/>
                      </a:lnTo>
                      <a:lnTo>
                        <a:pt x="106" y="361"/>
                      </a:lnTo>
                      <a:lnTo>
                        <a:pt x="70" y="339"/>
                      </a:lnTo>
                      <a:lnTo>
                        <a:pt x="42" y="310"/>
                      </a:lnTo>
                      <a:lnTo>
                        <a:pt x="18" y="274"/>
                      </a:lnTo>
                      <a:lnTo>
                        <a:pt x="4" y="234"/>
                      </a:lnTo>
                      <a:lnTo>
                        <a:pt x="0" y="190"/>
                      </a:lnTo>
                      <a:lnTo>
                        <a:pt x="4" y="147"/>
                      </a:lnTo>
                      <a:lnTo>
                        <a:pt x="18" y="107"/>
                      </a:lnTo>
                      <a:lnTo>
                        <a:pt x="42" y="71"/>
                      </a:lnTo>
                      <a:lnTo>
                        <a:pt x="70" y="41"/>
                      </a:lnTo>
                      <a:lnTo>
                        <a:pt x="106" y="20"/>
                      </a:lnTo>
                      <a:lnTo>
                        <a:pt x="148" y="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dirty="0"/>
                </a:p>
              </p:txBody>
            </p:sp>
            <p:sp>
              <p:nvSpPr>
                <p:cNvPr id="23" name="Freeform 9">
                  <a:extLst>
                    <a:ext uri="{FF2B5EF4-FFF2-40B4-BE49-F238E27FC236}">
                      <a16:creationId xmlns:a16="http://schemas.microsoft.com/office/drawing/2014/main" id="{E796B5FD-7A81-47A2-84AD-B91A05387FA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65175" y="1228726"/>
                  <a:ext cx="5205413" cy="4872038"/>
                </a:xfrm>
                <a:custGeom>
                  <a:avLst/>
                  <a:gdLst>
                    <a:gd name="T0" fmla="*/ 3681 w 6558"/>
                    <a:gd name="T1" fmla="*/ 4366 h 6138"/>
                    <a:gd name="T2" fmla="*/ 5597 w 6558"/>
                    <a:gd name="T3" fmla="*/ 910 h 6138"/>
                    <a:gd name="T4" fmla="*/ 4282 w 6558"/>
                    <a:gd name="T5" fmla="*/ 5757 h 6138"/>
                    <a:gd name="T6" fmla="*/ 4268 w 6558"/>
                    <a:gd name="T7" fmla="*/ 4376 h 6138"/>
                    <a:gd name="T8" fmla="*/ 3426 w 6558"/>
                    <a:gd name="T9" fmla="*/ 5047 h 6138"/>
                    <a:gd name="T10" fmla="*/ 3317 w 6558"/>
                    <a:gd name="T11" fmla="*/ 5039 h 6138"/>
                    <a:gd name="T12" fmla="*/ 3227 w 6558"/>
                    <a:gd name="T13" fmla="*/ 4972 h 6138"/>
                    <a:gd name="T14" fmla="*/ 3191 w 6558"/>
                    <a:gd name="T15" fmla="*/ 4862 h 6138"/>
                    <a:gd name="T16" fmla="*/ 1088 w 6558"/>
                    <a:gd name="T17" fmla="*/ 4395 h 6138"/>
                    <a:gd name="T18" fmla="*/ 967 w 6558"/>
                    <a:gd name="T19" fmla="*/ 4354 h 6138"/>
                    <a:gd name="T20" fmla="*/ 901 w 6558"/>
                    <a:gd name="T21" fmla="*/ 4248 h 6138"/>
                    <a:gd name="T22" fmla="*/ 915 w 6558"/>
                    <a:gd name="T23" fmla="*/ 4121 h 6138"/>
                    <a:gd name="T24" fmla="*/ 1003 w 6558"/>
                    <a:gd name="T25" fmla="*/ 4034 h 6138"/>
                    <a:gd name="T26" fmla="*/ 3363 w 6558"/>
                    <a:gd name="T27" fmla="*/ 4014 h 6138"/>
                    <a:gd name="T28" fmla="*/ 3418 w 6558"/>
                    <a:gd name="T29" fmla="*/ 3793 h 6138"/>
                    <a:gd name="T30" fmla="*/ 1045 w 6558"/>
                    <a:gd name="T31" fmla="*/ 3734 h 6138"/>
                    <a:gd name="T32" fmla="*/ 939 w 6558"/>
                    <a:gd name="T33" fmla="*/ 3668 h 6138"/>
                    <a:gd name="T34" fmla="*/ 897 w 6558"/>
                    <a:gd name="T35" fmla="*/ 3549 h 6138"/>
                    <a:gd name="T36" fmla="*/ 939 w 6558"/>
                    <a:gd name="T37" fmla="*/ 3430 h 6138"/>
                    <a:gd name="T38" fmla="*/ 1045 w 6558"/>
                    <a:gd name="T39" fmla="*/ 3362 h 6138"/>
                    <a:gd name="T40" fmla="*/ 3868 w 6558"/>
                    <a:gd name="T41" fmla="*/ 3046 h 6138"/>
                    <a:gd name="T42" fmla="*/ 3755 w 6558"/>
                    <a:gd name="T43" fmla="*/ 3084 h 6138"/>
                    <a:gd name="T44" fmla="*/ 1003 w 6558"/>
                    <a:gd name="T45" fmla="*/ 3064 h 6138"/>
                    <a:gd name="T46" fmla="*/ 915 w 6558"/>
                    <a:gd name="T47" fmla="*/ 2977 h 6138"/>
                    <a:gd name="T48" fmla="*/ 901 w 6558"/>
                    <a:gd name="T49" fmla="*/ 2849 h 6138"/>
                    <a:gd name="T50" fmla="*/ 967 w 6558"/>
                    <a:gd name="T51" fmla="*/ 2744 h 6138"/>
                    <a:gd name="T52" fmla="*/ 1088 w 6558"/>
                    <a:gd name="T53" fmla="*/ 2702 h 6138"/>
                    <a:gd name="T54" fmla="*/ 3838 w 6558"/>
                    <a:gd name="T55" fmla="*/ 2720 h 6138"/>
                    <a:gd name="T56" fmla="*/ 3926 w 6558"/>
                    <a:gd name="T57" fmla="*/ 2808 h 6138"/>
                    <a:gd name="T58" fmla="*/ 3946 w 6558"/>
                    <a:gd name="T59" fmla="*/ 2907 h 6138"/>
                    <a:gd name="T60" fmla="*/ 4282 w 6558"/>
                    <a:gd name="T61" fmla="*/ 759 h 6138"/>
                    <a:gd name="T62" fmla="*/ 5794 w 6558"/>
                    <a:gd name="T63" fmla="*/ 582 h 6138"/>
                    <a:gd name="T64" fmla="*/ 5872 w 6558"/>
                    <a:gd name="T65" fmla="*/ 453 h 6138"/>
                    <a:gd name="T66" fmla="*/ 5872 w 6558"/>
                    <a:gd name="T67" fmla="*/ 12 h 6138"/>
                    <a:gd name="T68" fmla="*/ 6502 w 6558"/>
                    <a:gd name="T69" fmla="*/ 391 h 6138"/>
                    <a:gd name="T70" fmla="*/ 6558 w 6558"/>
                    <a:gd name="T71" fmla="*/ 503 h 6138"/>
                    <a:gd name="T72" fmla="*/ 6532 w 6558"/>
                    <a:gd name="T73" fmla="*/ 626 h 6138"/>
                    <a:gd name="T74" fmla="*/ 4658 w 6558"/>
                    <a:gd name="T75" fmla="*/ 5991 h 6138"/>
                    <a:gd name="T76" fmla="*/ 4592 w 6558"/>
                    <a:gd name="T77" fmla="*/ 6096 h 6138"/>
                    <a:gd name="T78" fmla="*/ 4473 w 6558"/>
                    <a:gd name="T79" fmla="*/ 6138 h 6138"/>
                    <a:gd name="T80" fmla="*/ 107 w 6558"/>
                    <a:gd name="T81" fmla="*/ 6120 h 6138"/>
                    <a:gd name="T82" fmla="*/ 20 w 6558"/>
                    <a:gd name="T83" fmla="*/ 6031 h 6138"/>
                    <a:gd name="T84" fmla="*/ 0 w 6558"/>
                    <a:gd name="T85" fmla="*/ 568 h 6138"/>
                    <a:gd name="T86" fmla="*/ 42 w 6558"/>
                    <a:gd name="T87" fmla="*/ 449 h 6138"/>
                    <a:gd name="T88" fmla="*/ 147 w 6558"/>
                    <a:gd name="T89" fmla="*/ 382 h 6138"/>
                    <a:gd name="T90" fmla="*/ 4517 w 6558"/>
                    <a:gd name="T91" fmla="*/ 382 h 6138"/>
                    <a:gd name="T92" fmla="*/ 4622 w 6558"/>
                    <a:gd name="T93" fmla="*/ 449 h 6138"/>
                    <a:gd name="T94" fmla="*/ 4664 w 6558"/>
                    <a:gd name="T95" fmla="*/ 568 h 6138"/>
                    <a:gd name="T96" fmla="*/ 5665 w 6558"/>
                    <a:gd name="T97" fmla="*/ 64 h 6138"/>
                    <a:gd name="T98" fmla="*/ 5760 w 6558"/>
                    <a:gd name="T99" fmla="*/ 6 h 6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6558" h="6138">
                      <a:moveTo>
                        <a:pt x="5597" y="910"/>
                      </a:moveTo>
                      <a:lnTo>
                        <a:pt x="3763" y="3962"/>
                      </a:lnTo>
                      <a:lnTo>
                        <a:pt x="3681" y="4366"/>
                      </a:lnTo>
                      <a:lnTo>
                        <a:pt x="3997" y="4103"/>
                      </a:lnTo>
                      <a:lnTo>
                        <a:pt x="5832" y="1051"/>
                      </a:lnTo>
                      <a:lnTo>
                        <a:pt x="5597" y="910"/>
                      </a:lnTo>
                      <a:close/>
                      <a:moveTo>
                        <a:pt x="382" y="759"/>
                      </a:moveTo>
                      <a:lnTo>
                        <a:pt x="382" y="5757"/>
                      </a:lnTo>
                      <a:lnTo>
                        <a:pt x="4282" y="5757"/>
                      </a:lnTo>
                      <a:lnTo>
                        <a:pt x="4282" y="4362"/>
                      </a:lnTo>
                      <a:lnTo>
                        <a:pt x="4274" y="4370"/>
                      </a:lnTo>
                      <a:lnTo>
                        <a:pt x="4268" y="4376"/>
                      </a:lnTo>
                      <a:lnTo>
                        <a:pt x="3506" y="5007"/>
                      </a:lnTo>
                      <a:lnTo>
                        <a:pt x="3468" y="5031"/>
                      </a:lnTo>
                      <a:lnTo>
                        <a:pt x="3426" y="5047"/>
                      </a:lnTo>
                      <a:lnTo>
                        <a:pt x="3382" y="5051"/>
                      </a:lnTo>
                      <a:lnTo>
                        <a:pt x="3349" y="5049"/>
                      </a:lnTo>
                      <a:lnTo>
                        <a:pt x="3317" y="5039"/>
                      </a:lnTo>
                      <a:lnTo>
                        <a:pt x="3285" y="5025"/>
                      </a:lnTo>
                      <a:lnTo>
                        <a:pt x="3253" y="5000"/>
                      </a:lnTo>
                      <a:lnTo>
                        <a:pt x="3227" y="4972"/>
                      </a:lnTo>
                      <a:lnTo>
                        <a:pt x="3207" y="4938"/>
                      </a:lnTo>
                      <a:lnTo>
                        <a:pt x="3195" y="4900"/>
                      </a:lnTo>
                      <a:lnTo>
                        <a:pt x="3191" y="4862"/>
                      </a:lnTo>
                      <a:lnTo>
                        <a:pt x="3195" y="4823"/>
                      </a:lnTo>
                      <a:lnTo>
                        <a:pt x="3283" y="4395"/>
                      </a:lnTo>
                      <a:lnTo>
                        <a:pt x="1088" y="4395"/>
                      </a:lnTo>
                      <a:lnTo>
                        <a:pt x="1045" y="4391"/>
                      </a:lnTo>
                      <a:lnTo>
                        <a:pt x="1003" y="4376"/>
                      </a:lnTo>
                      <a:lnTo>
                        <a:pt x="967" y="4354"/>
                      </a:lnTo>
                      <a:lnTo>
                        <a:pt x="939" y="4324"/>
                      </a:lnTo>
                      <a:lnTo>
                        <a:pt x="915" y="4288"/>
                      </a:lnTo>
                      <a:lnTo>
                        <a:pt x="901" y="4248"/>
                      </a:lnTo>
                      <a:lnTo>
                        <a:pt x="897" y="4205"/>
                      </a:lnTo>
                      <a:lnTo>
                        <a:pt x="901" y="4161"/>
                      </a:lnTo>
                      <a:lnTo>
                        <a:pt x="915" y="4121"/>
                      </a:lnTo>
                      <a:lnTo>
                        <a:pt x="939" y="4085"/>
                      </a:lnTo>
                      <a:lnTo>
                        <a:pt x="967" y="4056"/>
                      </a:lnTo>
                      <a:lnTo>
                        <a:pt x="1003" y="4034"/>
                      </a:lnTo>
                      <a:lnTo>
                        <a:pt x="1045" y="4018"/>
                      </a:lnTo>
                      <a:lnTo>
                        <a:pt x="1088" y="4014"/>
                      </a:lnTo>
                      <a:lnTo>
                        <a:pt x="3363" y="4014"/>
                      </a:lnTo>
                      <a:lnTo>
                        <a:pt x="3394" y="3855"/>
                      </a:lnTo>
                      <a:lnTo>
                        <a:pt x="3404" y="3823"/>
                      </a:lnTo>
                      <a:lnTo>
                        <a:pt x="3418" y="3793"/>
                      </a:lnTo>
                      <a:lnTo>
                        <a:pt x="3452" y="3740"/>
                      </a:lnTo>
                      <a:lnTo>
                        <a:pt x="1088" y="3740"/>
                      </a:lnTo>
                      <a:lnTo>
                        <a:pt x="1045" y="3734"/>
                      </a:lnTo>
                      <a:lnTo>
                        <a:pt x="1003" y="3720"/>
                      </a:lnTo>
                      <a:lnTo>
                        <a:pt x="967" y="3698"/>
                      </a:lnTo>
                      <a:lnTo>
                        <a:pt x="939" y="3668"/>
                      </a:lnTo>
                      <a:lnTo>
                        <a:pt x="915" y="3632"/>
                      </a:lnTo>
                      <a:lnTo>
                        <a:pt x="901" y="3593"/>
                      </a:lnTo>
                      <a:lnTo>
                        <a:pt x="897" y="3549"/>
                      </a:lnTo>
                      <a:lnTo>
                        <a:pt x="901" y="3505"/>
                      </a:lnTo>
                      <a:lnTo>
                        <a:pt x="915" y="3465"/>
                      </a:lnTo>
                      <a:lnTo>
                        <a:pt x="939" y="3430"/>
                      </a:lnTo>
                      <a:lnTo>
                        <a:pt x="967" y="3400"/>
                      </a:lnTo>
                      <a:lnTo>
                        <a:pt x="1003" y="3378"/>
                      </a:lnTo>
                      <a:lnTo>
                        <a:pt x="1045" y="3362"/>
                      </a:lnTo>
                      <a:lnTo>
                        <a:pt x="1088" y="3358"/>
                      </a:lnTo>
                      <a:lnTo>
                        <a:pt x="3681" y="3358"/>
                      </a:lnTo>
                      <a:lnTo>
                        <a:pt x="3868" y="3046"/>
                      </a:lnTo>
                      <a:lnTo>
                        <a:pt x="3834" y="3066"/>
                      </a:lnTo>
                      <a:lnTo>
                        <a:pt x="3796" y="3080"/>
                      </a:lnTo>
                      <a:lnTo>
                        <a:pt x="3755" y="3084"/>
                      </a:lnTo>
                      <a:lnTo>
                        <a:pt x="1088" y="3084"/>
                      </a:lnTo>
                      <a:lnTo>
                        <a:pt x="1045" y="3078"/>
                      </a:lnTo>
                      <a:lnTo>
                        <a:pt x="1003" y="3064"/>
                      </a:lnTo>
                      <a:lnTo>
                        <a:pt x="967" y="3042"/>
                      </a:lnTo>
                      <a:lnTo>
                        <a:pt x="939" y="3012"/>
                      </a:lnTo>
                      <a:lnTo>
                        <a:pt x="915" y="2977"/>
                      </a:lnTo>
                      <a:lnTo>
                        <a:pt x="901" y="2937"/>
                      </a:lnTo>
                      <a:lnTo>
                        <a:pt x="897" y="2893"/>
                      </a:lnTo>
                      <a:lnTo>
                        <a:pt x="901" y="2849"/>
                      </a:lnTo>
                      <a:lnTo>
                        <a:pt x="915" y="2808"/>
                      </a:lnTo>
                      <a:lnTo>
                        <a:pt x="939" y="2774"/>
                      </a:lnTo>
                      <a:lnTo>
                        <a:pt x="967" y="2744"/>
                      </a:lnTo>
                      <a:lnTo>
                        <a:pt x="1003" y="2720"/>
                      </a:lnTo>
                      <a:lnTo>
                        <a:pt x="1045" y="2706"/>
                      </a:lnTo>
                      <a:lnTo>
                        <a:pt x="1088" y="2702"/>
                      </a:lnTo>
                      <a:lnTo>
                        <a:pt x="3755" y="2702"/>
                      </a:lnTo>
                      <a:lnTo>
                        <a:pt x="3798" y="2706"/>
                      </a:lnTo>
                      <a:lnTo>
                        <a:pt x="3838" y="2720"/>
                      </a:lnTo>
                      <a:lnTo>
                        <a:pt x="3874" y="2744"/>
                      </a:lnTo>
                      <a:lnTo>
                        <a:pt x="3904" y="2774"/>
                      </a:lnTo>
                      <a:lnTo>
                        <a:pt x="3926" y="2808"/>
                      </a:lnTo>
                      <a:lnTo>
                        <a:pt x="3942" y="2849"/>
                      </a:lnTo>
                      <a:lnTo>
                        <a:pt x="3946" y="2893"/>
                      </a:lnTo>
                      <a:lnTo>
                        <a:pt x="3946" y="2907"/>
                      </a:lnTo>
                      <a:lnTo>
                        <a:pt x="3944" y="2921"/>
                      </a:lnTo>
                      <a:lnTo>
                        <a:pt x="4282" y="2359"/>
                      </a:lnTo>
                      <a:lnTo>
                        <a:pt x="4282" y="759"/>
                      </a:lnTo>
                      <a:lnTo>
                        <a:pt x="382" y="759"/>
                      </a:lnTo>
                      <a:close/>
                      <a:moveTo>
                        <a:pt x="5872" y="453"/>
                      </a:moveTo>
                      <a:lnTo>
                        <a:pt x="5794" y="582"/>
                      </a:lnTo>
                      <a:lnTo>
                        <a:pt x="6029" y="723"/>
                      </a:lnTo>
                      <a:lnTo>
                        <a:pt x="6106" y="594"/>
                      </a:lnTo>
                      <a:lnTo>
                        <a:pt x="5872" y="453"/>
                      </a:lnTo>
                      <a:close/>
                      <a:moveTo>
                        <a:pt x="5798" y="0"/>
                      </a:moveTo>
                      <a:lnTo>
                        <a:pt x="5834" y="2"/>
                      </a:lnTo>
                      <a:lnTo>
                        <a:pt x="5872" y="12"/>
                      </a:lnTo>
                      <a:lnTo>
                        <a:pt x="5905" y="28"/>
                      </a:lnTo>
                      <a:lnTo>
                        <a:pt x="6467" y="364"/>
                      </a:lnTo>
                      <a:lnTo>
                        <a:pt x="6502" y="391"/>
                      </a:lnTo>
                      <a:lnTo>
                        <a:pt x="6528" y="425"/>
                      </a:lnTo>
                      <a:lnTo>
                        <a:pt x="6548" y="461"/>
                      </a:lnTo>
                      <a:lnTo>
                        <a:pt x="6558" y="503"/>
                      </a:lnTo>
                      <a:lnTo>
                        <a:pt x="6558" y="544"/>
                      </a:lnTo>
                      <a:lnTo>
                        <a:pt x="6550" y="586"/>
                      </a:lnTo>
                      <a:lnTo>
                        <a:pt x="6532" y="626"/>
                      </a:lnTo>
                      <a:lnTo>
                        <a:pt x="4664" y="3736"/>
                      </a:lnTo>
                      <a:lnTo>
                        <a:pt x="4664" y="5947"/>
                      </a:lnTo>
                      <a:lnTo>
                        <a:pt x="4658" y="5991"/>
                      </a:lnTo>
                      <a:lnTo>
                        <a:pt x="4644" y="6031"/>
                      </a:lnTo>
                      <a:lnTo>
                        <a:pt x="4622" y="6067"/>
                      </a:lnTo>
                      <a:lnTo>
                        <a:pt x="4592" y="6096"/>
                      </a:lnTo>
                      <a:lnTo>
                        <a:pt x="4556" y="6120"/>
                      </a:lnTo>
                      <a:lnTo>
                        <a:pt x="4517" y="6134"/>
                      </a:lnTo>
                      <a:lnTo>
                        <a:pt x="4473" y="6138"/>
                      </a:lnTo>
                      <a:lnTo>
                        <a:pt x="191" y="6138"/>
                      </a:lnTo>
                      <a:lnTo>
                        <a:pt x="147" y="6134"/>
                      </a:lnTo>
                      <a:lnTo>
                        <a:pt x="107" y="6120"/>
                      </a:lnTo>
                      <a:lnTo>
                        <a:pt x="72" y="6096"/>
                      </a:lnTo>
                      <a:lnTo>
                        <a:pt x="42" y="6067"/>
                      </a:lnTo>
                      <a:lnTo>
                        <a:pt x="20" y="6031"/>
                      </a:lnTo>
                      <a:lnTo>
                        <a:pt x="6" y="5991"/>
                      </a:lnTo>
                      <a:lnTo>
                        <a:pt x="0" y="5947"/>
                      </a:lnTo>
                      <a:lnTo>
                        <a:pt x="0" y="568"/>
                      </a:lnTo>
                      <a:lnTo>
                        <a:pt x="6" y="525"/>
                      </a:lnTo>
                      <a:lnTo>
                        <a:pt x="20" y="483"/>
                      </a:lnTo>
                      <a:lnTo>
                        <a:pt x="42" y="449"/>
                      </a:lnTo>
                      <a:lnTo>
                        <a:pt x="72" y="419"/>
                      </a:lnTo>
                      <a:lnTo>
                        <a:pt x="107" y="395"/>
                      </a:lnTo>
                      <a:lnTo>
                        <a:pt x="147" y="382"/>
                      </a:lnTo>
                      <a:lnTo>
                        <a:pt x="191" y="378"/>
                      </a:lnTo>
                      <a:lnTo>
                        <a:pt x="4473" y="378"/>
                      </a:lnTo>
                      <a:lnTo>
                        <a:pt x="4517" y="382"/>
                      </a:lnTo>
                      <a:lnTo>
                        <a:pt x="4556" y="395"/>
                      </a:lnTo>
                      <a:lnTo>
                        <a:pt x="4592" y="419"/>
                      </a:lnTo>
                      <a:lnTo>
                        <a:pt x="4622" y="449"/>
                      </a:lnTo>
                      <a:lnTo>
                        <a:pt x="4644" y="483"/>
                      </a:lnTo>
                      <a:lnTo>
                        <a:pt x="4658" y="525"/>
                      </a:lnTo>
                      <a:lnTo>
                        <a:pt x="4664" y="568"/>
                      </a:lnTo>
                      <a:lnTo>
                        <a:pt x="4664" y="1723"/>
                      </a:lnTo>
                      <a:lnTo>
                        <a:pt x="5643" y="93"/>
                      </a:lnTo>
                      <a:lnTo>
                        <a:pt x="5665" y="64"/>
                      </a:lnTo>
                      <a:lnTo>
                        <a:pt x="5693" y="38"/>
                      </a:lnTo>
                      <a:lnTo>
                        <a:pt x="5724" y="18"/>
                      </a:lnTo>
                      <a:lnTo>
                        <a:pt x="5760" y="6"/>
                      </a:lnTo>
                      <a:lnTo>
                        <a:pt x="5798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dirty="0"/>
                </a:p>
              </p:txBody>
            </p:sp>
          </p:grpSp>
        </p:grpSp>
        <p:sp>
          <p:nvSpPr>
            <p:cNvPr id="14" name="TextBox 9">
              <a:extLst>
                <a:ext uri="{FF2B5EF4-FFF2-40B4-BE49-F238E27FC236}">
                  <a16:creationId xmlns:a16="http://schemas.microsoft.com/office/drawing/2014/main" id="{0C86ED7C-4700-4DC5-83AE-0DE9E533A95C}"/>
                </a:ext>
              </a:extLst>
            </p:cNvPr>
            <p:cNvSpPr txBox="1"/>
            <p:nvPr/>
          </p:nvSpPr>
          <p:spPr>
            <a:xfrm>
              <a:off x="10567520" y="5171552"/>
              <a:ext cx="293542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s-GT" sz="1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Análisis</a:t>
              </a:r>
            </a:p>
          </p:txBody>
        </p:sp>
      </p:grpSp>
      <p:sp>
        <p:nvSpPr>
          <p:cNvPr id="24" name="23 CuadroTexto"/>
          <p:cNvSpPr txBox="1"/>
          <p:nvPr/>
        </p:nvSpPr>
        <p:spPr>
          <a:xfrm>
            <a:off x="8902724" y="1875883"/>
            <a:ext cx="2964082" cy="3546396"/>
          </a:xfrm>
          <a:prstGeom prst="round2DiagRect">
            <a:avLst/>
          </a:prstGeom>
          <a:noFill/>
          <a:ln w="28575">
            <a:solidFill>
              <a:schemeClr val="tx2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GT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Del total de la población proyectada a atender en el año 2019  (145,446 personas), la mayor atención se concentra en el Depto. de Huehuetenango (14,232 personas), lo que representa el 10% </a:t>
            </a:r>
            <a:r>
              <a:rPr lang="es-E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 la población beneficiada con bienes, insumos agropecuarios y/o servicios de capacitación y asistencia técnica</a:t>
            </a:r>
            <a:r>
              <a:rPr lang="es-GT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</a:p>
          <a:p>
            <a:endParaRPr lang="es-GT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8932188" y="5575080"/>
            <a:ext cx="2934618" cy="817245"/>
          </a:xfrm>
          <a:prstGeom prst="round2DiagRect">
            <a:avLst/>
          </a:prstGeom>
          <a:noFill/>
          <a:ln w="28575">
            <a:solidFill>
              <a:schemeClr val="tx2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GT" sz="1400" b="1" dirty="0">
                <a:cs typeface="Arial" pitchFamily="34" charset="0"/>
              </a:rPr>
              <a:t>Los servicios son consistentes para la atención a la población rural del país.</a:t>
            </a:r>
          </a:p>
        </p:txBody>
      </p:sp>
      <p:pic>
        <p:nvPicPr>
          <p:cNvPr id="29" name="28 Imagen" descr="C:\Users\agrajeda.AGRO.000\Downloads\2019 (1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26" y="61126"/>
            <a:ext cx="6099638" cy="6796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29 Imagen" descr="Resultado de imagen para huehuetenango mapa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413" y="2033669"/>
            <a:ext cx="2874295" cy="38436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60803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28541" y="170032"/>
            <a:ext cx="2501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 Light" panose="020F0302020204030204" pitchFamily="34" charset="0"/>
              </a:rPr>
              <a:t>Simple Project Manager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5DC0C3-BCDA-48C0-A49A-2FF6F4CBF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3856" y="386055"/>
            <a:ext cx="5181113" cy="650287"/>
          </a:xfrm>
        </p:spPr>
        <p:txBody>
          <a:bodyPr/>
          <a:lstStyle/>
          <a:p>
            <a:pPr algn="ctr"/>
            <a:r>
              <a:rPr lang="es-GT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IV. Vinculación con la política pública (</a:t>
            </a:r>
            <a:r>
              <a:rPr lang="es-GT" sz="20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ODS</a:t>
            </a:r>
            <a:r>
              <a:rPr lang="es-GT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</a:t>
            </a:r>
            <a:endParaRPr lang="en-US" sz="2000" dirty="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A4A16D0-5A9C-4B45-A8BB-59850E859C99}"/>
              </a:ext>
            </a:extLst>
          </p:cNvPr>
          <p:cNvGrpSpPr/>
          <p:nvPr/>
        </p:nvGrpSpPr>
        <p:grpSpPr>
          <a:xfrm>
            <a:off x="3578218" y="3714025"/>
            <a:ext cx="228976" cy="228977"/>
            <a:chOff x="3398838" y="3616326"/>
            <a:chExt cx="346075" cy="346076"/>
          </a:xfrm>
        </p:grpSpPr>
        <p:sp>
          <p:nvSpPr>
            <p:cNvPr id="73" name="Rectangle 94">
              <a:extLst>
                <a:ext uri="{FF2B5EF4-FFF2-40B4-BE49-F238E27FC236}">
                  <a16:creationId xmlns:a16="http://schemas.microsoft.com/office/drawing/2014/main" id="{5E7F0A8F-8544-44A6-BCF8-0A11E6955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9163" y="3616326"/>
              <a:ext cx="90488" cy="34607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5" name="Rectangle 95">
              <a:extLst>
                <a:ext uri="{FF2B5EF4-FFF2-40B4-BE49-F238E27FC236}">
                  <a16:creationId xmlns:a16="http://schemas.microsoft.com/office/drawing/2014/main" id="{0A038215-BE4E-4123-8DCB-8AA85592A9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9651" y="3736976"/>
              <a:ext cx="90488" cy="2254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6" name="Line 96">
              <a:extLst>
                <a:ext uri="{FF2B5EF4-FFF2-40B4-BE49-F238E27FC236}">
                  <a16:creationId xmlns:a16="http://schemas.microsoft.com/office/drawing/2014/main" id="{AFF25812-199C-45A3-BA3A-F2CB1E0A60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9813" y="3933826"/>
              <a:ext cx="3016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7" name="Line 97">
              <a:extLst>
                <a:ext uri="{FF2B5EF4-FFF2-40B4-BE49-F238E27FC236}">
                  <a16:creationId xmlns:a16="http://schemas.microsoft.com/office/drawing/2014/main" id="{B2A1C214-1C4A-4BE4-8B9E-2971BED013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3613" y="3646489"/>
              <a:ext cx="0" cy="19685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8" name="Rectangle 98">
              <a:extLst>
                <a:ext uri="{FF2B5EF4-FFF2-40B4-BE49-F238E27FC236}">
                  <a16:creationId xmlns:a16="http://schemas.microsoft.com/office/drawing/2014/main" id="{B8529BB1-A46D-47EB-A314-F20A5521E2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9326" y="3873501"/>
              <a:ext cx="30163" cy="603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" name="Line 99">
              <a:extLst>
                <a:ext uri="{FF2B5EF4-FFF2-40B4-BE49-F238E27FC236}">
                  <a16:creationId xmlns:a16="http://schemas.microsoft.com/office/drawing/2014/main" id="{1DB15AB5-7252-484C-90F8-A6B513FB9E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4101" y="3767139"/>
              <a:ext cx="0" cy="136525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" name="Line 100">
              <a:extLst>
                <a:ext uri="{FF2B5EF4-FFF2-40B4-BE49-F238E27FC236}">
                  <a16:creationId xmlns:a16="http://schemas.microsoft.com/office/drawing/2014/main" id="{A7D03B7C-A6B5-4A62-AD5E-625D076C6A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9001" y="3706814"/>
              <a:ext cx="0" cy="211138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3" name="Rectangle 101">
              <a:extLst>
                <a:ext uri="{FF2B5EF4-FFF2-40B4-BE49-F238E27FC236}">
                  <a16:creationId xmlns:a16="http://schemas.microsoft.com/office/drawing/2014/main" id="{0839DEE7-A9F5-4A8E-B729-222359398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8838" y="3662364"/>
              <a:ext cx="60325" cy="300038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4" name="Freeform 102">
              <a:extLst>
                <a:ext uri="{FF2B5EF4-FFF2-40B4-BE49-F238E27FC236}">
                  <a16:creationId xmlns:a16="http://schemas.microsoft.com/office/drawing/2014/main" id="{CF97EB3E-8D3C-41B9-81B9-4A8166975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263" y="3662364"/>
              <a:ext cx="120650" cy="300038"/>
            </a:xfrm>
            <a:custGeom>
              <a:avLst/>
              <a:gdLst>
                <a:gd name="T0" fmla="*/ 76 w 76"/>
                <a:gd name="T1" fmla="*/ 182 h 189"/>
                <a:gd name="T2" fmla="*/ 47 w 76"/>
                <a:gd name="T3" fmla="*/ 189 h 189"/>
                <a:gd name="T4" fmla="*/ 0 w 76"/>
                <a:gd name="T5" fmla="*/ 7 h 189"/>
                <a:gd name="T6" fmla="*/ 29 w 76"/>
                <a:gd name="T7" fmla="*/ 0 h 189"/>
                <a:gd name="T8" fmla="*/ 76 w 76"/>
                <a:gd name="T9" fmla="*/ 18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89">
                  <a:moveTo>
                    <a:pt x="76" y="182"/>
                  </a:moveTo>
                  <a:lnTo>
                    <a:pt x="47" y="189"/>
                  </a:lnTo>
                  <a:lnTo>
                    <a:pt x="0" y="7"/>
                  </a:lnTo>
                  <a:lnTo>
                    <a:pt x="29" y="0"/>
                  </a:lnTo>
                  <a:lnTo>
                    <a:pt x="76" y="182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B85DED6-B069-4A37-B375-10AF5FA9F06F}"/>
              </a:ext>
            </a:extLst>
          </p:cNvPr>
          <p:cNvGrpSpPr/>
          <p:nvPr/>
        </p:nvGrpSpPr>
        <p:grpSpPr>
          <a:xfrm>
            <a:off x="11520109" y="1036343"/>
            <a:ext cx="228976" cy="228976"/>
            <a:chOff x="8447088" y="5060951"/>
            <a:chExt cx="346075" cy="346075"/>
          </a:xfrm>
        </p:grpSpPr>
        <p:sp>
          <p:nvSpPr>
            <p:cNvPr id="104" name="Freeform 365">
              <a:extLst>
                <a:ext uri="{FF2B5EF4-FFF2-40B4-BE49-F238E27FC236}">
                  <a16:creationId xmlns:a16="http://schemas.microsoft.com/office/drawing/2014/main" id="{493FE6A8-C2BF-4EF9-AD83-D92FD6682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3288" y="5121276"/>
              <a:ext cx="195263" cy="150813"/>
            </a:xfrm>
            <a:custGeom>
              <a:avLst/>
              <a:gdLst>
                <a:gd name="T0" fmla="*/ 123 w 123"/>
                <a:gd name="T1" fmla="*/ 95 h 95"/>
                <a:gd name="T2" fmla="*/ 123 w 123"/>
                <a:gd name="T3" fmla="*/ 19 h 95"/>
                <a:gd name="T4" fmla="*/ 52 w 123"/>
                <a:gd name="T5" fmla="*/ 19 h 95"/>
                <a:gd name="T6" fmla="*/ 42 w 123"/>
                <a:gd name="T7" fmla="*/ 0 h 95"/>
                <a:gd name="T8" fmla="*/ 0 w 123"/>
                <a:gd name="T9" fmla="*/ 0 h 95"/>
                <a:gd name="T10" fmla="*/ 0 w 123"/>
                <a:gd name="T1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" h="95">
                  <a:moveTo>
                    <a:pt x="123" y="95"/>
                  </a:moveTo>
                  <a:lnTo>
                    <a:pt x="123" y="19"/>
                  </a:lnTo>
                  <a:lnTo>
                    <a:pt x="52" y="19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95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5" name="Freeform 366">
              <a:extLst>
                <a:ext uri="{FF2B5EF4-FFF2-40B4-BE49-F238E27FC236}">
                  <a16:creationId xmlns:a16="http://schemas.microsoft.com/office/drawing/2014/main" id="{A02FA930-89AC-4CB8-B9ED-D53FF5249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7575" y="5091113"/>
              <a:ext cx="165100" cy="30163"/>
            </a:xfrm>
            <a:custGeom>
              <a:avLst/>
              <a:gdLst>
                <a:gd name="T0" fmla="*/ 104 w 104"/>
                <a:gd name="T1" fmla="*/ 19 h 19"/>
                <a:gd name="T2" fmla="*/ 52 w 104"/>
                <a:gd name="T3" fmla="*/ 19 h 19"/>
                <a:gd name="T4" fmla="*/ 43 w 104"/>
                <a:gd name="T5" fmla="*/ 0 h 19"/>
                <a:gd name="T6" fmla="*/ 0 w 104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9">
                  <a:moveTo>
                    <a:pt x="104" y="19"/>
                  </a:moveTo>
                  <a:lnTo>
                    <a:pt x="52" y="19"/>
                  </a:lnTo>
                  <a:lnTo>
                    <a:pt x="43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6" name="Freeform 367">
              <a:extLst>
                <a:ext uri="{FF2B5EF4-FFF2-40B4-BE49-F238E27FC236}">
                  <a16:creationId xmlns:a16="http://schemas.microsoft.com/office/drawing/2014/main" id="{55CC26BA-27C9-44E7-AE5D-31FBC7E4B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3450" y="5060951"/>
              <a:ext cx="134938" cy="30163"/>
            </a:xfrm>
            <a:custGeom>
              <a:avLst/>
              <a:gdLst>
                <a:gd name="T0" fmla="*/ 85 w 85"/>
                <a:gd name="T1" fmla="*/ 19 h 19"/>
                <a:gd name="T2" fmla="*/ 52 w 85"/>
                <a:gd name="T3" fmla="*/ 19 h 19"/>
                <a:gd name="T4" fmla="*/ 42 w 85"/>
                <a:gd name="T5" fmla="*/ 0 h 19"/>
                <a:gd name="T6" fmla="*/ 0 w 85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19">
                  <a:moveTo>
                    <a:pt x="85" y="19"/>
                  </a:moveTo>
                  <a:lnTo>
                    <a:pt x="52" y="19"/>
                  </a:lnTo>
                  <a:lnTo>
                    <a:pt x="42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7" name="Freeform 368">
              <a:extLst>
                <a:ext uri="{FF2B5EF4-FFF2-40B4-BE49-F238E27FC236}">
                  <a16:creationId xmlns:a16="http://schemas.microsoft.com/office/drawing/2014/main" id="{E1F523BB-7165-42B8-805A-0D5ED8161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7088" y="5302251"/>
              <a:ext cx="346075" cy="104775"/>
            </a:xfrm>
            <a:custGeom>
              <a:avLst/>
              <a:gdLst>
                <a:gd name="T0" fmla="*/ 92 w 92"/>
                <a:gd name="T1" fmla="*/ 28 h 28"/>
                <a:gd name="T2" fmla="*/ 0 w 92"/>
                <a:gd name="T3" fmla="*/ 28 h 28"/>
                <a:gd name="T4" fmla="*/ 0 w 92"/>
                <a:gd name="T5" fmla="*/ 0 h 28"/>
                <a:gd name="T6" fmla="*/ 30 w 92"/>
                <a:gd name="T7" fmla="*/ 0 h 28"/>
                <a:gd name="T8" fmla="*/ 30 w 92"/>
                <a:gd name="T9" fmla="*/ 4 h 28"/>
                <a:gd name="T10" fmla="*/ 38 w 92"/>
                <a:gd name="T11" fmla="*/ 12 h 28"/>
                <a:gd name="T12" fmla="*/ 56 w 92"/>
                <a:gd name="T13" fmla="*/ 12 h 28"/>
                <a:gd name="T14" fmla="*/ 64 w 92"/>
                <a:gd name="T15" fmla="*/ 4 h 28"/>
                <a:gd name="T16" fmla="*/ 64 w 92"/>
                <a:gd name="T17" fmla="*/ 0 h 28"/>
                <a:gd name="T18" fmla="*/ 92 w 92"/>
                <a:gd name="T19" fmla="*/ 0 h 28"/>
                <a:gd name="T20" fmla="*/ 92 w 92"/>
                <a:gd name="T2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28">
                  <a:moveTo>
                    <a:pt x="92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8"/>
                    <a:pt x="34" y="12"/>
                    <a:pt x="38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60" y="12"/>
                    <a:pt x="64" y="8"/>
                    <a:pt x="64" y="4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92" y="0"/>
                    <a:pt x="92" y="0"/>
                    <a:pt x="92" y="0"/>
                  </a:cubicBezTo>
                  <a:lnTo>
                    <a:pt x="92" y="28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8" name="Freeform 369">
              <a:extLst>
                <a:ext uri="{FF2B5EF4-FFF2-40B4-BE49-F238E27FC236}">
                  <a16:creationId xmlns:a16="http://schemas.microsoft.com/office/drawing/2014/main" id="{83AEFE35-0942-4699-ADD5-1FF2EB83F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7088" y="5211763"/>
              <a:ext cx="76200" cy="90488"/>
            </a:xfrm>
            <a:custGeom>
              <a:avLst/>
              <a:gdLst>
                <a:gd name="T0" fmla="*/ 0 w 48"/>
                <a:gd name="T1" fmla="*/ 57 h 57"/>
                <a:gd name="T2" fmla="*/ 33 w 48"/>
                <a:gd name="T3" fmla="*/ 0 h 57"/>
                <a:gd name="T4" fmla="*/ 48 w 48"/>
                <a:gd name="T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57">
                  <a:moveTo>
                    <a:pt x="0" y="57"/>
                  </a:moveTo>
                  <a:lnTo>
                    <a:pt x="33" y="0"/>
                  </a:lnTo>
                  <a:lnTo>
                    <a:pt x="48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9" name="Freeform 370">
              <a:extLst>
                <a:ext uri="{FF2B5EF4-FFF2-40B4-BE49-F238E27FC236}">
                  <a16:creationId xmlns:a16="http://schemas.microsoft.com/office/drawing/2014/main" id="{33CDBE5D-A7CA-4BA6-9B57-5101140EC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8550" y="5211763"/>
              <a:ext cx="74613" cy="90488"/>
            </a:xfrm>
            <a:custGeom>
              <a:avLst/>
              <a:gdLst>
                <a:gd name="T0" fmla="*/ 0 w 47"/>
                <a:gd name="T1" fmla="*/ 0 h 57"/>
                <a:gd name="T2" fmla="*/ 14 w 47"/>
                <a:gd name="T3" fmla="*/ 0 h 57"/>
                <a:gd name="T4" fmla="*/ 47 w 47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57">
                  <a:moveTo>
                    <a:pt x="0" y="0"/>
                  </a:moveTo>
                  <a:lnTo>
                    <a:pt x="14" y="0"/>
                  </a:lnTo>
                  <a:lnTo>
                    <a:pt x="47" y="57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0" name="Freeform 371">
              <a:extLst>
                <a:ext uri="{FF2B5EF4-FFF2-40B4-BE49-F238E27FC236}">
                  <a16:creationId xmlns:a16="http://schemas.microsoft.com/office/drawing/2014/main" id="{4AC57021-72F1-4BFB-86B0-E34369649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3613" y="5181601"/>
              <a:ext cx="88900" cy="90488"/>
            </a:xfrm>
            <a:custGeom>
              <a:avLst/>
              <a:gdLst>
                <a:gd name="T0" fmla="*/ 16 w 24"/>
                <a:gd name="T1" fmla="*/ 13 h 24"/>
                <a:gd name="T2" fmla="*/ 19 w 24"/>
                <a:gd name="T3" fmla="*/ 7 h 24"/>
                <a:gd name="T4" fmla="*/ 12 w 24"/>
                <a:gd name="T5" fmla="*/ 0 h 24"/>
                <a:gd name="T6" fmla="*/ 5 w 24"/>
                <a:gd name="T7" fmla="*/ 7 h 24"/>
                <a:gd name="T8" fmla="*/ 8 w 24"/>
                <a:gd name="T9" fmla="*/ 13 h 24"/>
                <a:gd name="T10" fmla="*/ 0 w 24"/>
                <a:gd name="T11" fmla="*/ 24 h 24"/>
                <a:gd name="T12" fmla="*/ 24 w 24"/>
                <a:gd name="T13" fmla="*/ 24 h 24"/>
                <a:gd name="T14" fmla="*/ 16 w 24"/>
                <a:gd name="T15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4">
                  <a:moveTo>
                    <a:pt x="16" y="13"/>
                  </a:moveTo>
                  <a:cubicBezTo>
                    <a:pt x="18" y="11"/>
                    <a:pt x="19" y="9"/>
                    <a:pt x="19" y="7"/>
                  </a:cubicBezTo>
                  <a:cubicBezTo>
                    <a:pt x="19" y="3"/>
                    <a:pt x="16" y="0"/>
                    <a:pt x="12" y="0"/>
                  </a:cubicBezTo>
                  <a:cubicBezTo>
                    <a:pt x="8" y="0"/>
                    <a:pt x="5" y="3"/>
                    <a:pt x="5" y="7"/>
                  </a:cubicBezTo>
                  <a:cubicBezTo>
                    <a:pt x="5" y="9"/>
                    <a:pt x="6" y="11"/>
                    <a:pt x="8" y="13"/>
                  </a:cubicBezTo>
                  <a:cubicBezTo>
                    <a:pt x="3" y="14"/>
                    <a:pt x="0" y="17"/>
                    <a:pt x="0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17"/>
                    <a:pt x="21" y="14"/>
                    <a:pt x="16" y="13"/>
                  </a:cubicBez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7" name="AutoShape 2" descr="Resultado de imagen para construcciÃ³n de portal de datos abier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444" y="4653136"/>
            <a:ext cx="1080000" cy="1080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08" y="4329160"/>
            <a:ext cx="1080000" cy="1080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444" y="5432794"/>
            <a:ext cx="1080000" cy="1080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444" y="4509120"/>
            <a:ext cx="1080000" cy="1080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194" y="5409160"/>
            <a:ext cx="1080000" cy="1080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4" name="23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052" y="1938816"/>
            <a:ext cx="1080000" cy="1080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" name="25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218" y="858816"/>
            <a:ext cx="1080000" cy="1080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247" y="1146104"/>
            <a:ext cx="1080000" cy="1080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7" name="26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228" y="1398816"/>
            <a:ext cx="1080000" cy="1080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8" name="27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228" y="1876156"/>
            <a:ext cx="1080000" cy="1080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9" name="28 Imagen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08" y="2653982"/>
            <a:ext cx="1080000" cy="1080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" name="29 Imagen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816" y="3744485"/>
            <a:ext cx="1080000" cy="1080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605" y="4253646"/>
            <a:ext cx="1080000" cy="1080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218" y="4653442"/>
            <a:ext cx="1080000" cy="1080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3" name="32 Imagen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295" y="2178816"/>
            <a:ext cx="1080000" cy="1080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4" name="33 Imagen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402" y="1638816"/>
            <a:ext cx="1080000" cy="1080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5" name="34 Imagen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052" y="1840551"/>
            <a:ext cx="1080000" cy="1080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6" name="35 Cheurón"/>
          <p:cNvSpPr/>
          <p:nvPr/>
        </p:nvSpPr>
        <p:spPr>
          <a:xfrm>
            <a:off x="7924357" y="2748351"/>
            <a:ext cx="576064" cy="135343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>
              <a:solidFill>
                <a:schemeClr val="tx1"/>
              </a:solidFill>
            </a:endParaRPr>
          </a:p>
        </p:txBody>
      </p:sp>
      <p:sp>
        <p:nvSpPr>
          <p:cNvPr id="68" name="67 Cheurón"/>
          <p:cNvSpPr/>
          <p:nvPr/>
        </p:nvSpPr>
        <p:spPr>
          <a:xfrm>
            <a:off x="8718232" y="2740452"/>
            <a:ext cx="576064" cy="135343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>
              <a:solidFill>
                <a:schemeClr val="tx1"/>
              </a:solidFill>
            </a:endParaRPr>
          </a:p>
        </p:txBody>
      </p:sp>
      <p:sp>
        <p:nvSpPr>
          <p:cNvPr id="37" name="36 Hexágono"/>
          <p:cNvSpPr/>
          <p:nvPr/>
        </p:nvSpPr>
        <p:spPr>
          <a:xfrm>
            <a:off x="9550796" y="2357124"/>
            <a:ext cx="2400300" cy="2151996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000" b="1" dirty="0"/>
              <a:t>Producción del MAGA</a:t>
            </a:r>
          </a:p>
        </p:txBody>
      </p:sp>
      <p:pic>
        <p:nvPicPr>
          <p:cNvPr id="44" name="43 Imagen" descr="Resultado de imagen para ministerio de agricultura ganaderÃ­a y alimentaciÃ³n"/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80" y="188640"/>
            <a:ext cx="1434326" cy="936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3698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59 Elipse"/>
          <p:cNvSpPr/>
          <p:nvPr/>
        </p:nvSpPr>
        <p:spPr>
          <a:xfrm>
            <a:off x="3934171" y="3861048"/>
            <a:ext cx="2723991" cy="2776781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TextBox 18"/>
          <p:cNvSpPr txBox="1"/>
          <p:nvPr/>
        </p:nvSpPr>
        <p:spPr>
          <a:xfrm>
            <a:off x="228541" y="170032"/>
            <a:ext cx="2501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 Light" panose="020F0302020204030204" pitchFamily="34" charset="0"/>
              </a:rPr>
              <a:t>Simple Project Manager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5DC0C3-BCDA-48C0-A49A-2FF6F4CBF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3856" y="258433"/>
            <a:ext cx="6046940" cy="650287"/>
          </a:xfrm>
        </p:spPr>
        <p:txBody>
          <a:bodyPr/>
          <a:lstStyle/>
          <a:p>
            <a:pPr algn="ctr"/>
            <a:r>
              <a:rPr lang="es-GT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IV. Vinculación con la política pública (</a:t>
            </a:r>
            <a:r>
              <a:rPr lang="es-GT" sz="20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ODS</a:t>
            </a:r>
            <a:r>
              <a:rPr lang="es-GT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</a:t>
            </a:r>
            <a:endParaRPr lang="en-US" sz="2000" dirty="0"/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B85DED6-B069-4A37-B375-10AF5FA9F06F}"/>
              </a:ext>
            </a:extLst>
          </p:cNvPr>
          <p:cNvGrpSpPr/>
          <p:nvPr/>
        </p:nvGrpSpPr>
        <p:grpSpPr>
          <a:xfrm>
            <a:off x="11520109" y="1036343"/>
            <a:ext cx="228976" cy="228976"/>
            <a:chOff x="8447088" y="5060951"/>
            <a:chExt cx="346075" cy="346075"/>
          </a:xfrm>
        </p:grpSpPr>
        <p:sp>
          <p:nvSpPr>
            <p:cNvPr id="104" name="Freeform 365">
              <a:extLst>
                <a:ext uri="{FF2B5EF4-FFF2-40B4-BE49-F238E27FC236}">
                  <a16:creationId xmlns:a16="http://schemas.microsoft.com/office/drawing/2014/main" id="{493FE6A8-C2BF-4EF9-AD83-D92FD6682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3288" y="5121276"/>
              <a:ext cx="195263" cy="150813"/>
            </a:xfrm>
            <a:custGeom>
              <a:avLst/>
              <a:gdLst>
                <a:gd name="T0" fmla="*/ 123 w 123"/>
                <a:gd name="T1" fmla="*/ 95 h 95"/>
                <a:gd name="T2" fmla="*/ 123 w 123"/>
                <a:gd name="T3" fmla="*/ 19 h 95"/>
                <a:gd name="T4" fmla="*/ 52 w 123"/>
                <a:gd name="T5" fmla="*/ 19 h 95"/>
                <a:gd name="T6" fmla="*/ 42 w 123"/>
                <a:gd name="T7" fmla="*/ 0 h 95"/>
                <a:gd name="T8" fmla="*/ 0 w 123"/>
                <a:gd name="T9" fmla="*/ 0 h 95"/>
                <a:gd name="T10" fmla="*/ 0 w 123"/>
                <a:gd name="T1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" h="95">
                  <a:moveTo>
                    <a:pt x="123" y="95"/>
                  </a:moveTo>
                  <a:lnTo>
                    <a:pt x="123" y="19"/>
                  </a:lnTo>
                  <a:lnTo>
                    <a:pt x="52" y="19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95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5" name="Freeform 366">
              <a:extLst>
                <a:ext uri="{FF2B5EF4-FFF2-40B4-BE49-F238E27FC236}">
                  <a16:creationId xmlns:a16="http://schemas.microsoft.com/office/drawing/2014/main" id="{A02FA930-89AC-4CB8-B9ED-D53FF5249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7575" y="5091113"/>
              <a:ext cx="165100" cy="30163"/>
            </a:xfrm>
            <a:custGeom>
              <a:avLst/>
              <a:gdLst>
                <a:gd name="T0" fmla="*/ 104 w 104"/>
                <a:gd name="T1" fmla="*/ 19 h 19"/>
                <a:gd name="T2" fmla="*/ 52 w 104"/>
                <a:gd name="T3" fmla="*/ 19 h 19"/>
                <a:gd name="T4" fmla="*/ 43 w 104"/>
                <a:gd name="T5" fmla="*/ 0 h 19"/>
                <a:gd name="T6" fmla="*/ 0 w 104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9">
                  <a:moveTo>
                    <a:pt x="104" y="19"/>
                  </a:moveTo>
                  <a:lnTo>
                    <a:pt x="52" y="19"/>
                  </a:lnTo>
                  <a:lnTo>
                    <a:pt x="43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6" name="Freeform 367">
              <a:extLst>
                <a:ext uri="{FF2B5EF4-FFF2-40B4-BE49-F238E27FC236}">
                  <a16:creationId xmlns:a16="http://schemas.microsoft.com/office/drawing/2014/main" id="{55CC26BA-27C9-44E7-AE5D-31FBC7E4B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3450" y="5060951"/>
              <a:ext cx="134938" cy="30163"/>
            </a:xfrm>
            <a:custGeom>
              <a:avLst/>
              <a:gdLst>
                <a:gd name="T0" fmla="*/ 85 w 85"/>
                <a:gd name="T1" fmla="*/ 19 h 19"/>
                <a:gd name="T2" fmla="*/ 52 w 85"/>
                <a:gd name="T3" fmla="*/ 19 h 19"/>
                <a:gd name="T4" fmla="*/ 42 w 85"/>
                <a:gd name="T5" fmla="*/ 0 h 19"/>
                <a:gd name="T6" fmla="*/ 0 w 85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19">
                  <a:moveTo>
                    <a:pt x="85" y="19"/>
                  </a:moveTo>
                  <a:lnTo>
                    <a:pt x="52" y="19"/>
                  </a:lnTo>
                  <a:lnTo>
                    <a:pt x="42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7" name="Freeform 368">
              <a:extLst>
                <a:ext uri="{FF2B5EF4-FFF2-40B4-BE49-F238E27FC236}">
                  <a16:creationId xmlns:a16="http://schemas.microsoft.com/office/drawing/2014/main" id="{E1F523BB-7165-42B8-805A-0D5ED8161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7088" y="5302251"/>
              <a:ext cx="346075" cy="104775"/>
            </a:xfrm>
            <a:custGeom>
              <a:avLst/>
              <a:gdLst>
                <a:gd name="T0" fmla="*/ 92 w 92"/>
                <a:gd name="T1" fmla="*/ 28 h 28"/>
                <a:gd name="T2" fmla="*/ 0 w 92"/>
                <a:gd name="T3" fmla="*/ 28 h 28"/>
                <a:gd name="T4" fmla="*/ 0 w 92"/>
                <a:gd name="T5" fmla="*/ 0 h 28"/>
                <a:gd name="T6" fmla="*/ 30 w 92"/>
                <a:gd name="T7" fmla="*/ 0 h 28"/>
                <a:gd name="T8" fmla="*/ 30 w 92"/>
                <a:gd name="T9" fmla="*/ 4 h 28"/>
                <a:gd name="T10" fmla="*/ 38 w 92"/>
                <a:gd name="T11" fmla="*/ 12 h 28"/>
                <a:gd name="T12" fmla="*/ 56 w 92"/>
                <a:gd name="T13" fmla="*/ 12 h 28"/>
                <a:gd name="T14" fmla="*/ 64 w 92"/>
                <a:gd name="T15" fmla="*/ 4 h 28"/>
                <a:gd name="T16" fmla="*/ 64 w 92"/>
                <a:gd name="T17" fmla="*/ 0 h 28"/>
                <a:gd name="T18" fmla="*/ 92 w 92"/>
                <a:gd name="T19" fmla="*/ 0 h 28"/>
                <a:gd name="T20" fmla="*/ 92 w 92"/>
                <a:gd name="T2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28">
                  <a:moveTo>
                    <a:pt x="92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8"/>
                    <a:pt x="34" y="12"/>
                    <a:pt x="38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60" y="12"/>
                    <a:pt x="64" y="8"/>
                    <a:pt x="64" y="4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92" y="0"/>
                    <a:pt x="92" y="0"/>
                    <a:pt x="92" y="0"/>
                  </a:cubicBezTo>
                  <a:lnTo>
                    <a:pt x="92" y="28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8" name="Freeform 369">
              <a:extLst>
                <a:ext uri="{FF2B5EF4-FFF2-40B4-BE49-F238E27FC236}">
                  <a16:creationId xmlns:a16="http://schemas.microsoft.com/office/drawing/2014/main" id="{83AEFE35-0942-4699-ADD5-1FF2EB83F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7088" y="5211763"/>
              <a:ext cx="76200" cy="90488"/>
            </a:xfrm>
            <a:custGeom>
              <a:avLst/>
              <a:gdLst>
                <a:gd name="T0" fmla="*/ 0 w 48"/>
                <a:gd name="T1" fmla="*/ 57 h 57"/>
                <a:gd name="T2" fmla="*/ 33 w 48"/>
                <a:gd name="T3" fmla="*/ 0 h 57"/>
                <a:gd name="T4" fmla="*/ 48 w 48"/>
                <a:gd name="T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57">
                  <a:moveTo>
                    <a:pt x="0" y="57"/>
                  </a:moveTo>
                  <a:lnTo>
                    <a:pt x="33" y="0"/>
                  </a:lnTo>
                  <a:lnTo>
                    <a:pt x="48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9" name="Freeform 370">
              <a:extLst>
                <a:ext uri="{FF2B5EF4-FFF2-40B4-BE49-F238E27FC236}">
                  <a16:creationId xmlns:a16="http://schemas.microsoft.com/office/drawing/2014/main" id="{33CDBE5D-A7CA-4BA6-9B57-5101140EC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8550" y="5211763"/>
              <a:ext cx="74613" cy="90488"/>
            </a:xfrm>
            <a:custGeom>
              <a:avLst/>
              <a:gdLst>
                <a:gd name="T0" fmla="*/ 0 w 47"/>
                <a:gd name="T1" fmla="*/ 0 h 57"/>
                <a:gd name="T2" fmla="*/ 14 w 47"/>
                <a:gd name="T3" fmla="*/ 0 h 57"/>
                <a:gd name="T4" fmla="*/ 47 w 47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57">
                  <a:moveTo>
                    <a:pt x="0" y="0"/>
                  </a:moveTo>
                  <a:lnTo>
                    <a:pt x="14" y="0"/>
                  </a:lnTo>
                  <a:lnTo>
                    <a:pt x="47" y="57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0" name="Freeform 371">
              <a:extLst>
                <a:ext uri="{FF2B5EF4-FFF2-40B4-BE49-F238E27FC236}">
                  <a16:creationId xmlns:a16="http://schemas.microsoft.com/office/drawing/2014/main" id="{4AC57021-72F1-4BFB-86B0-E34369649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3613" y="5181601"/>
              <a:ext cx="88900" cy="90488"/>
            </a:xfrm>
            <a:custGeom>
              <a:avLst/>
              <a:gdLst>
                <a:gd name="T0" fmla="*/ 16 w 24"/>
                <a:gd name="T1" fmla="*/ 13 h 24"/>
                <a:gd name="T2" fmla="*/ 19 w 24"/>
                <a:gd name="T3" fmla="*/ 7 h 24"/>
                <a:gd name="T4" fmla="*/ 12 w 24"/>
                <a:gd name="T5" fmla="*/ 0 h 24"/>
                <a:gd name="T6" fmla="*/ 5 w 24"/>
                <a:gd name="T7" fmla="*/ 7 h 24"/>
                <a:gd name="T8" fmla="*/ 8 w 24"/>
                <a:gd name="T9" fmla="*/ 13 h 24"/>
                <a:gd name="T10" fmla="*/ 0 w 24"/>
                <a:gd name="T11" fmla="*/ 24 h 24"/>
                <a:gd name="T12" fmla="*/ 24 w 24"/>
                <a:gd name="T13" fmla="*/ 24 h 24"/>
                <a:gd name="T14" fmla="*/ 16 w 24"/>
                <a:gd name="T15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4">
                  <a:moveTo>
                    <a:pt x="16" y="13"/>
                  </a:moveTo>
                  <a:cubicBezTo>
                    <a:pt x="18" y="11"/>
                    <a:pt x="19" y="9"/>
                    <a:pt x="19" y="7"/>
                  </a:cubicBezTo>
                  <a:cubicBezTo>
                    <a:pt x="19" y="3"/>
                    <a:pt x="16" y="0"/>
                    <a:pt x="12" y="0"/>
                  </a:cubicBezTo>
                  <a:cubicBezTo>
                    <a:pt x="8" y="0"/>
                    <a:pt x="5" y="3"/>
                    <a:pt x="5" y="7"/>
                  </a:cubicBezTo>
                  <a:cubicBezTo>
                    <a:pt x="5" y="9"/>
                    <a:pt x="6" y="11"/>
                    <a:pt x="8" y="13"/>
                  </a:cubicBezTo>
                  <a:cubicBezTo>
                    <a:pt x="3" y="14"/>
                    <a:pt x="0" y="17"/>
                    <a:pt x="0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17"/>
                    <a:pt x="21" y="14"/>
                    <a:pt x="16" y="13"/>
                  </a:cubicBez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7" name="AutoShape 2" descr="Resultado de imagen para construcciÃ³n de portal de datos abier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 dirty="0"/>
          </a:p>
        </p:txBody>
      </p:sp>
      <p:sp>
        <p:nvSpPr>
          <p:cNvPr id="14" name="13 CuadroTexto"/>
          <p:cNvSpPr txBox="1"/>
          <p:nvPr/>
        </p:nvSpPr>
        <p:spPr>
          <a:xfrm>
            <a:off x="981844" y="1115282"/>
            <a:ext cx="6326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Prioridad 1. Reducción de la pobreza y protección social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7914417" y="1031002"/>
            <a:ext cx="394086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s-ES" sz="1600" dirty="0"/>
              <a:t>Entrega de raciones de alimentos a población vulnerable</a:t>
            </a:r>
          </a:p>
          <a:p>
            <a:pPr marL="457200" indent="-457200">
              <a:buAutoNum type="arabicPeriod"/>
            </a:pPr>
            <a:r>
              <a:rPr lang="es-ES" sz="1600" dirty="0"/>
              <a:t>Cupón de subvención para adquirir alimentos</a:t>
            </a:r>
          </a:p>
          <a:p>
            <a:pPr marL="457200" indent="-457200">
              <a:buAutoNum type="arabicPeriod"/>
            </a:pPr>
            <a:r>
              <a:rPr lang="es-ES" sz="1600" dirty="0"/>
              <a:t>Capacitación, asistencia técnica, bienes e insumos agropecuarios para producción de alimentos</a:t>
            </a:r>
          </a:p>
          <a:p>
            <a:pPr marL="457200" indent="-457200">
              <a:buAutoNum type="arabicPeriod"/>
            </a:pPr>
            <a:r>
              <a:rPr lang="es-ES" sz="1600" dirty="0"/>
              <a:t>Capacitación en prácticas adecuadas en el hogar</a:t>
            </a:r>
          </a:p>
          <a:p>
            <a:pPr marL="457200" indent="-457200">
              <a:buAutoNum type="arabicPeriod"/>
            </a:pPr>
            <a:r>
              <a:rPr lang="es-ES" sz="1600" dirty="0"/>
              <a:t>Promotores voluntarios y agricultores de infra y subsistencia con capacitación y asistencia técnica con mejorar sus sistemas productivas en apoyo a la economía familiar</a:t>
            </a:r>
          </a:p>
          <a:p>
            <a:pPr marL="457200" indent="-457200">
              <a:buAutoNum type="arabicPeriod"/>
            </a:pPr>
            <a:r>
              <a:rPr lang="es-ES" sz="1600" dirty="0"/>
              <a:t>Productores (as) agropecuarios organizados apoyados en encadenamientos e implementación de proyectos productivos y de servicios para el desarrollo rural integral</a:t>
            </a:r>
          </a:p>
          <a:p>
            <a:pPr marL="457200" indent="-457200">
              <a:buAutoNum type="arabicPeriod"/>
            </a:pPr>
            <a:r>
              <a:rPr lang="es-ES" sz="1600" dirty="0"/>
              <a:t>Agricultores de infra, subsistencia y excedentarios apoyados para el desarrollo de agricultura alternativa</a:t>
            </a:r>
          </a:p>
        </p:txBody>
      </p:sp>
      <p:sp>
        <p:nvSpPr>
          <p:cNvPr id="57" name="56 Cheurón"/>
          <p:cNvSpPr/>
          <p:nvPr/>
        </p:nvSpPr>
        <p:spPr>
          <a:xfrm>
            <a:off x="5518348" y="2296898"/>
            <a:ext cx="576064" cy="135343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>
              <a:solidFill>
                <a:schemeClr val="tx1"/>
              </a:solidFill>
            </a:endParaRPr>
          </a:p>
        </p:txBody>
      </p:sp>
      <p:sp>
        <p:nvSpPr>
          <p:cNvPr id="58" name="57 Cheurón"/>
          <p:cNvSpPr/>
          <p:nvPr/>
        </p:nvSpPr>
        <p:spPr>
          <a:xfrm>
            <a:off x="6639368" y="2276872"/>
            <a:ext cx="576064" cy="135343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>
              <a:solidFill>
                <a:schemeClr val="tx1"/>
              </a:solidFill>
            </a:endParaRPr>
          </a:p>
        </p:txBody>
      </p:sp>
      <p:pic>
        <p:nvPicPr>
          <p:cNvPr id="20" name="19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6" y="1979183"/>
            <a:ext cx="3295183" cy="329518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20 Imagen" descr="Resultado de imagen para ministerio de agricultura ganaderÃ­a y alimentaciÃ³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80" y="188640"/>
            <a:ext cx="1434326" cy="936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81280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59 Elipse"/>
          <p:cNvSpPr/>
          <p:nvPr/>
        </p:nvSpPr>
        <p:spPr>
          <a:xfrm>
            <a:off x="3934171" y="3861048"/>
            <a:ext cx="2723991" cy="2776781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TextBox 18"/>
          <p:cNvSpPr txBox="1"/>
          <p:nvPr/>
        </p:nvSpPr>
        <p:spPr>
          <a:xfrm>
            <a:off x="228541" y="170032"/>
            <a:ext cx="2501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 Light" panose="020F0302020204030204" pitchFamily="34" charset="0"/>
              </a:rPr>
              <a:t>Simple Project Manager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5DC0C3-BCDA-48C0-A49A-2FF6F4CBF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964" y="348516"/>
            <a:ext cx="6046940" cy="650287"/>
          </a:xfrm>
        </p:spPr>
        <p:txBody>
          <a:bodyPr/>
          <a:lstStyle/>
          <a:p>
            <a:pPr algn="ctr"/>
            <a:r>
              <a:rPr lang="es-GT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IV. Vinculación con la política pública (</a:t>
            </a:r>
            <a:r>
              <a:rPr lang="es-GT" sz="20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ODS</a:t>
            </a:r>
            <a:r>
              <a:rPr lang="es-GT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</a:t>
            </a:r>
            <a:endParaRPr lang="en-US" sz="2000" dirty="0"/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B85DED6-B069-4A37-B375-10AF5FA9F06F}"/>
              </a:ext>
            </a:extLst>
          </p:cNvPr>
          <p:cNvGrpSpPr/>
          <p:nvPr/>
        </p:nvGrpSpPr>
        <p:grpSpPr>
          <a:xfrm>
            <a:off x="11520109" y="1036343"/>
            <a:ext cx="228976" cy="228976"/>
            <a:chOff x="8447088" y="5060951"/>
            <a:chExt cx="346075" cy="346075"/>
          </a:xfrm>
        </p:grpSpPr>
        <p:sp>
          <p:nvSpPr>
            <p:cNvPr id="104" name="Freeform 365">
              <a:extLst>
                <a:ext uri="{FF2B5EF4-FFF2-40B4-BE49-F238E27FC236}">
                  <a16:creationId xmlns:a16="http://schemas.microsoft.com/office/drawing/2014/main" id="{493FE6A8-C2BF-4EF9-AD83-D92FD6682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3288" y="5121276"/>
              <a:ext cx="195263" cy="150813"/>
            </a:xfrm>
            <a:custGeom>
              <a:avLst/>
              <a:gdLst>
                <a:gd name="T0" fmla="*/ 123 w 123"/>
                <a:gd name="T1" fmla="*/ 95 h 95"/>
                <a:gd name="T2" fmla="*/ 123 w 123"/>
                <a:gd name="T3" fmla="*/ 19 h 95"/>
                <a:gd name="T4" fmla="*/ 52 w 123"/>
                <a:gd name="T5" fmla="*/ 19 h 95"/>
                <a:gd name="T6" fmla="*/ 42 w 123"/>
                <a:gd name="T7" fmla="*/ 0 h 95"/>
                <a:gd name="T8" fmla="*/ 0 w 123"/>
                <a:gd name="T9" fmla="*/ 0 h 95"/>
                <a:gd name="T10" fmla="*/ 0 w 123"/>
                <a:gd name="T1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" h="95">
                  <a:moveTo>
                    <a:pt x="123" y="95"/>
                  </a:moveTo>
                  <a:lnTo>
                    <a:pt x="123" y="19"/>
                  </a:lnTo>
                  <a:lnTo>
                    <a:pt x="52" y="19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95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5" name="Freeform 366">
              <a:extLst>
                <a:ext uri="{FF2B5EF4-FFF2-40B4-BE49-F238E27FC236}">
                  <a16:creationId xmlns:a16="http://schemas.microsoft.com/office/drawing/2014/main" id="{A02FA930-89AC-4CB8-B9ED-D53FF5249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7575" y="5091113"/>
              <a:ext cx="165100" cy="30163"/>
            </a:xfrm>
            <a:custGeom>
              <a:avLst/>
              <a:gdLst>
                <a:gd name="T0" fmla="*/ 104 w 104"/>
                <a:gd name="T1" fmla="*/ 19 h 19"/>
                <a:gd name="T2" fmla="*/ 52 w 104"/>
                <a:gd name="T3" fmla="*/ 19 h 19"/>
                <a:gd name="T4" fmla="*/ 43 w 104"/>
                <a:gd name="T5" fmla="*/ 0 h 19"/>
                <a:gd name="T6" fmla="*/ 0 w 104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9">
                  <a:moveTo>
                    <a:pt x="104" y="19"/>
                  </a:moveTo>
                  <a:lnTo>
                    <a:pt x="52" y="19"/>
                  </a:lnTo>
                  <a:lnTo>
                    <a:pt x="43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6" name="Freeform 367">
              <a:extLst>
                <a:ext uri="{FF2B5EF4-FFF2-40B4-BE49-F238E27FC236}">
                  <a16:creationId xmlns:a16="http://schemas.microsoft.com/office/drawing/2014/main" id="{55CC26BA-27C9-44E7-AE5D-31FBC7E4B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3450" y="5060951"/>
              <a:ext cx="134938" cy="30163"/>
            </a:xfrm>
            <a:custGeom>
              <a:avLst/>
              <a:gdLst>
                <a:gd name="T0" fmla="*/ 85 w 85"/>
                <a:gd name="T1" fmla="*/ 19 h 19"/>
                <a:gd name="T2" fmla="*/ 52 w 85"/>
                <a:gd name="T3" fmla="*/ 19 h 19"/>
                <a:gd name="T4" fmla="*/ 42 w 85"/>
                <a:gd name="T5" fmla="*/ 0 h 19"/>
                <a:gd name="T6" fmla="*/ 0 w 85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19">
                  <a:moveTo>
                    <a:pt x="85" y="19"/>
                  </a:moveTo>
                  <a:lnTo>
                    <a:pt x="52" y="19"/>
                  </a:lnTo>
                  <a:lnTo>
                    <a:pt x="42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7" name="Freeform 368">
              <a:extLst>
                <a:ext uri="{FF2B5EF4-FFF2-40B4-BE49-F238E27FC236}">
                  <a16:creationId xmlns:a16="http://schemas.microsoft.com/office/drawing/2014/main" id="{E1F523BB-7165-42B8-805A-0D5ED8161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7088" y="5302251"/>
              <a:ext cx="346075" cy="104775"/>
            </a:xfrm>
            <a:custGeom>
              <a:avLst/>
              <a:gdLst>
                <a:gd name="T0" fmla="*/ 92 w 92"/>
                <a:gd name="T1" fmla="*/ 28 h 28"/>
                <a:gd name="T2" fmla="*/ 0 w 92"/>
                <a:gd name="T3" fmla="*/ 28 h 28"/>
                <a:gd name="T4" fmla="*/ 0 w 92"/>
                <a:gd name="T5" fmla="*/ 0 h 28"/>
                <a:gd name="T6" fmla="*/ 30 w 92"/>
                <a:gd name="T7" fmla="*/ 0 h 28"/>
                <a:gd name="T8" fmla="*/ 30 w 92"/>
                <a:gd name="T9" fmla="*/ 4 h 28"/>
                <a:gd name="T10" fmla="*/ 38 w 92"/>
                <a:gd name="T11" fmla="*/ 12 h 28"/>
                <a:gd name="T12" fmla="*/ 56 w 92"/>
                <a:gd name="T13" fmla="*/ 12 h 28"/>
                <a:gd name="T14" fmla="*/ 64 w 92"/>
                <a:gd name="T15" fmla="*/ 4 h 28"/>
                <a:gd name="T16" fmla="*/ 64 w 92"/>
                <a:gd name="T17" fmla="*/ 0 h 28"/>
                <a:gd name="T18" fmla="*/ 92 w 92"/>
                <a:gd name="T19" fmla="*/ 0 h 28"/>
                <a:gd name="T20" fmla="*/ 92 w 92"/>
                <a:gd name="T2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28">
                  <a:moveTo>
                    <a:pt x="92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8"/>
                    <a:pt x="34" y="12"/>
                    <a:pt x="38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60" y="12"/>
                    <a:pt x="64" y="8"/>
                    <a:pt x="64" y="4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92" y="0"/>
                    <a:pt x="92" y="0"/>
                    <a:pt x="92" y="0"/>
                  </a:cubicBezTo>
                  <a:lnTo>
                    <a:pt x="92" y="28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8" name="Freeform 369">
              <a:extLst>
                <a:ext uri="{FF2B5EF4-FFF2-40B4-BE49-F238E27FC236}">
                  <a16:creationId xmlns:a16="http://schemas.microsoft.com/office/drawing/2014/main" id="{83AEFE35-0942-4699-ADD5-1FF2EB83F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7088" y="5211763"/>
              <a:ext cx="76200" cy="90488"/>
            </a:xfrm>
            <a:custGeom>
              <a:avLst/>
              <a:gdLst>
                <a:gd name="T0" fmla="*/ 0 w 48"/>
                <a:gd name="T1" fmla="*/ 57 h 57"/>
                <a:gd name="T2" fmla="*/ 33 w 48"/>
                <a:gd name="T3" fmla="*/ 0 h 57"/>
                <a:gd name="T4" fmla="*/ 48 w 48"/>
                <a:gd name="T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57">
                  <a:moveTo>
                    <a:pt x="0" y="57"/>
                  </a:moveTo>
                  <a:lnTo>
                    <a:pt x="33" y="0"/>
                  </a:lnTo>
                  <a:lnTo>
                    <a:pt x="48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9" name="Freeform 370">
              <a:extLst>
                <a:ext uri="{FF2B5EF4-FFF2-40B4-BE49-F238E27FC236}">
                  <a16:creationId xmlns:a16="http://schemas.microsoft.com/office/drawing/2014/main" id="{33CDBE5D-A7CA-4BA6-9B57-5101140EC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8550" y="5211763"/>
              <a:ext cx="74613" cy="90488"/>
            </a:xfrm>
            <a:custGeom>
              <a:avLst/>
              <a:gdLst>
                <a:gd name="T0" fmla="*/ 0 w 47"/>
                <a:gd name="T1" fmla="*/ 0 h 57"/>
                <a:gd name="T2" fmla="*/ 14 w 47"/>
                <a:gd name="T3" fmla="*/ 0 h 57"/>
                <a:gd name="T4" fmla="*/ 47 w 47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57">
                  <a:moveTo>
                    <a:pt x="0" y="0"/>
                  </a:moveTo>
                  <a:lnTo>
                    <a:pt x="14" y="0"/>
                  </a:lnTo>
                  <a:lnTo>
                    <a:pt x="47" y="57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0" name="Freeform 371">
              <a:extLst>
                <a:ext uri="{FF2B5EF4-FFF2-40B4-BE49-F238E27FC236}">
                  <a16:creationId xmlns:a16="http://schemas.microsoft.com/office/drawing/2014/main" id="{4AC57021-72F1-4BFB-86B0-E34369649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3613" y="5181601"/>
              <a:ext cx="88900" cy="90488"/>
            </a:xfrm>
            <a:custGeom>
              <a:avLst/>
              <a:gdLst>
                <a:gd name="T0" fmla="*/ 16 w 24"/>
                <a:gd name="T1" fmla="*/ 13 h 24"/>
                <a:gd name="T2" fmla="*/ 19 w 24"/>
                <a:gd name="T3" fmla="*/ 7 h 24"/>
                <a:gd name="T4" fmla="*/ 12 w 24"/>
                <a:gd name="T5" fmla="*/ 0 h 24"/>
                <a:gd name="T6" fmla="*/ 5 w 24"/>
                <a:gd name="T7" fmla="*/ 7 h 24"/>
                <a:gd name="T8" fmla="*/ 8 w 24"/>
                <a:gd name="T9" fmla="*/ 13 h 24"/>
                <a:gd name="T10" fmla="*/ 0 w 24"/>
                <a:gd name="T11" fmla="*/ 24 h 24"/>
                <a:gd name="T12" fmla="*/ 24 w 24"/>
                <a:gd name="T13" fmla="*/ 24 h 24"/>
                <a:gd name="T14" fmla="*/ 16 w 24"/>
                <a:gd name="T15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4">
                  <a:moveTo>
                    <a:pt x="16" y="13"/>
                  </a:moveTo>
                  <a:cubicBezTo>
                    <a:pt x="18" y="11"/>
                    <a:pt x="19" y="9"/>
                    <a:pt x="19" y="7"/>
                  </a:cubicBezTo>
                  <a:cubicBezTo>
                    <a:pt x="19" y="3"/>
                    <a:pt x="16" y="0"/>
                    <a:pt x="12" y="0"/>
                  </a:cubicBezTo>
                  <a:cubicBezTo>
                    <a:pt x="8" y="0"/>
                    <a:pt x="5" y="3"/>
                    <a:pt x="5" y="7"/>
                  </a:cubicBezTo>
                  <a:cubicBezTo>
                    <a:pt x="5" y="9"/>
                    <a:pt x="6" y="11"/>
                    <a:pt x="8" y="13"/>
                  </a:cubicBezTo>
                  <a:cubicBezTo>
                    <a:pt x="3" y="14"/>
                    <a:pt x="0" y="17"/>
                    <a:pt x="0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17"/>
                    <a:pt x="21" y="14"/>
                    <a:pt x="16" y="13"/>
                  </a:cubicBez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7" name="AutoShape 2" descr="Resultado de imagen para construcciÃ³n de portal de datos abier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 dirty="0"/>
          </a:p>
        </p:txBody>
      </p:sp>
      <p:sp>
        <p:nvSpPr>
          <p:cNvPr id="14" name="13 CuadroTexto"/>
          <p:cNvSpPr txBox="1"/>
          <p:nvPr/>
        </p:nvSpPr>
        <p:spPr>
          <a:xfrm>
            <a:off x="981844" y="1115282"/>
            <a:ext cx="6326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Prioridad 5. Seguridad alimentaria y nutricional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7932611" y="1942169"/>
            <a:ext cx="37946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s-ES" sz="1800" dirty="0"/>
              <a:t>Familias de agricultura familiar con niños menores de dos años de edad incrementan su disponibilidad y consumo de alimentos para la prevención de la desnutrición crónica</a:t>
            </a:r>
          </a:p>
          <a:p>
            <a:pPr marL="457200" indent="-457200">
              <a:buAutoNum type="arabicPeriod"/>
            </a:pPr>
            <a:r>
              <a:rPr lang="es-ES" sz="1800" dirty="0"/>
              <a:t>Familias de agricultura familiar con niños menores de dos años de edad incrementan sus ingresos familiares para la prevención de la desnutrición crónica </a:t>
            </a:r>
          </a:p>
        </p:txBody>
      </p:sp>
      <p:sp>
        <p:nvSpPr>
          <p:cNvPr id="56" name="55 Elipse"/>
          <p:cNvSpPr/>
          <p:nvPr/>
        </p:nvSpPr>
        <p:spPr>
          <a:xfrm>
            <a:off x="460375" y="1574940"/>
            <a:ext cx="3764617" cy="3742951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7" name="56 Cheurón"/>
          <p:cNvSpPr/>
          <p:nvPr/>
        </p:nvSpPr>
        <p:spPr>
          <a:xfrm>
            <a:off x="5518348" y="2296898"/>
            <a:ext cx="576064" cy="135343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>
              <a:solidFill>
                <a:schemeClr val="tx1"/>
              </a:solidFill>
            </a:endParaRPr>
          </a:p>
        </p:txBody>
      </p:sp>
      <p:sp>
        <p:nvSpPr>
          <p:cNvPr id="58" name="57 Cheurón"/>
          <p:cNvSpPr/>
          <p:nvPr/>
        </p:nvSpPr>
        <p:spPr>
          <a:xfrm>
            <a:off x="6639368" y="2276872"/>
            <a:ext cx="576064" cy="135343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>
              <a:solidFill>
                <a:schemeClr val="tx1"/>
              </a:solidFill>
            </a:endParaRPr>
          </a:p>
        </p:txBody>
      </p:sp>
      <p:pic>
        <p:nvPicPr>
          <p:cNvPr id="20" name="19 Imagen" descr="Resultado de imagen para ministerio de agricultura ganaderÃ­a y alimentaciÃ³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80" y="188640"/>
            <a:ext cx="1434326" cy="936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26113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59 Elipse"/>
          <p:cNvSpPr/>
          <p:nvPr/>
        </p:nvSpPr>
        <p:spPr>
          <a:xfrm>
            <a:off x="3934171" y="3861048"/>
            <a:ext cx="2723991" cy="2776781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TextBox 18"/>
          <p:cNvSpPr txBox="1"/>
          <p:nvPr/>
        </p:nvSpPr>
        <p:spPr>
          <a:xfrm>
            <a:off x="228541" y="170032"/>
            <a:ext cx="2501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 Light" panose="020F0302020204030204" pitchFamily="34" charset="0"/>
              </a:rPr>
              <a:t>Simple Project Manager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5DC0C3-BCDA-48C0-A49A-2FF6F4CBF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3856" y="258433"/>
            <a:ext cx="6046940" cy="650287"/>
          </a:xfrm>
        </p:spPr>
        <p:txBody>
          <a:bodyPr/>
          <a:lstStyle/>
          <a:p>
            <a:pPr algn="ctr"/>
            <a:r>
              <a:rPr lang="es-GT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IV. Vinculación con la política pública (</a:t>
            </a:r>
            <a:r>
              <a:rPr lang="es-GT" sz="20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ODS</a:t>
            </a:r>
            <a:r>
              <a:rPr lang="es-GT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</a:t>
            </a:r>
            <a:endParaRPr lang="en-US" sz="2000" dirty="0"/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B85DED6-B069-4A37-B375-10AF5FA9F06F}"/>
              </a:ext>
            </a:extLst>
          </p:cNvPr>
          <p:cNvGrpSpPr/>
          <p:nvPr/>
        </p:nvGrpSpPr>
        <p:grpSpPr>
          <a:xfrm>
            <a:off x="11520109" y="1036343"/>
            <a:ext cx="228976" cy="228976"/>
            <a:chOff x="8447088" y="5060951"/>
            <a:chExt cx="346075" cy="346075"/>
          </a:xfrm>
        </p:grpSpPr>
        <p:sp>
          <p:nvSpPr>
            <p:cNvPr id="104" name="Freeform 365">
              <a:extLst>
                <a:ext uri="{FF2B5EF4-FFF2-40B4-BE49-F238E27FC236}">
                  <a16:creationId xmlns:a16="http://schemas.microsoft.com/office/drawing/2014/main" id="{493FE6A8-C2BF-4EF9-AD83-D92FD6682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3288" y="5121276"/>
              <a:ext cx="195263" cy="150813"/>
            </a:xfrm>
            <a:custGeom>
              <a:avLst/>
              <a:gdLst>
                <a:gd name="T0" fmla="*/ 123 w 123"/>
                <a:gd name="T1" fmla="*/ 95 h 95"/>
                <a:gd name="T2" fmla="*/ 123 w 123"/>
                <a:gd name="T3" fmla="*/ 19 h 95"/>
                <a:gd name="T4" fmla="*/ 52 w 123"/>
                <a:gd name="T5" fmla="*/ 19 h 95"/>
                <a:gd name="T6" fmla="*/ 42 w 123"/>
                <a:gd name="T7" fmla="*/ 0 h 95"/>
                <a:gd name="T8" fmla="*/ 0 w 123"/>
                <a:gd name="T9" fmla="*/ 0 h 95"/>
                <a:gd name="T10" fmla="*/ 0 w 123"/>
                <a:gd name="T1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" h="95">
                  <a:moveTo>
                    <a:pt x="123" y="95"/>
                  </a:moveTo>
                  <a:lnTo>
                    <a:pt x="123" y="19"/>
                  </a:lnTo>
                  <a:lnTo>
                    <a:pt x="52" y="19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95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5" name="Freeform 366">
              <a:extLst>
                <a:ext uri="{FF2B5EF4-FFF2-40B4-BE49-F238E27FC236}">
                  <a16:creationId xmlns:a16="http://schemas.microsoft.com/office/drawing/2014/main" id="{A02FA930-89AC-4CB8-B9ED-D53FF5249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7575" y="5091113"/>
              <a:ext cx="165100" cy="30163"/>
            </a:xfrm>
            <a:custGeom>
              <a:avLst/>
              <a:gdLst>
                <a:gd name="T0" fmla="*/ 104 w 104"/>
                <a:gd name="T1" fmla="*/ 19 h 19"/>
                <a:gd name="T2" fmla="*/ 52 w 104"/>
                <a:gd name="T3" fmla="*/ 19 h 19"/>
                <a:gd name="T4" fmla="*/ 43 w 104"/>
                <a:gd name="T5" fmla="*/ 0 h 19"/>
                <a:gd name="T6" fmla="*/ 0 w 104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9">
                  <a:moveTo>
                    <a:pt x="104" y="19"/>
                  </a:moveTo>
                  <a:lnTo>
                    <a:pt x="52" y="19"/>
                  </a:lnTo>
                  <a:lnTo>
                    <a:pt x="43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6" name="Freeform 367">
              <a:extLst>
                <a:ext uri="{FF2B5EF4-FFF2-40B4-BE49-F238E27FC236}">
                  <a16:creationId xmlns:a16="http://schemas.microsoft.com/office/drawing/2014/main" id="{55CC26BA-27C9-44E7-AE5D-31FBC7E4B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3450" y="5060951"/>
              <a:ext cx="134938" cy="30163"/>
            </a:xfrm>
            <a:custGeom>
              <a:avLst/>
              <a:gdLst>
                <a:gd name="T0" fmla="*/ 85 w 85"/>
                <a:gd name="T1" fmla="*/ 19 h 19"/>
                <a:gd name="T2" fmla="*/ 52 w 85"/>
                <a:gd name="T3" fmla="*/ 19 h 19"/>
                <a:gd name="T4" fmla="*/ 42 w 85"/>
                <a:gd name="T5" fmla="*/ 0 h 19"/>
                <a:gd name="T6" fmla="*/ 0 w 85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19">
                  <a:moveTo>
                    <a:pt x="85" y="19"/>
                  </a:moveTo>
                  <a:lnTo>
                    <a:pt x="52" y="19"/>
                  </a:lnTo>
                  <a:lnTo>
                    <a:pt x="42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7" name="Freeform 368">
              <a:extLst>
                <a:ext uri="{FF2B5EF4-FFF2-40B4-BE49-F238E27FC236}">
                  <a16:creationId xmlns:a16="http://schemas.microsoft.com/office/drawing/2014/main" id="{E1F523BB-7165-42B8-805A-0D5ED8161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7088" y="5302251"/>
              <a:ext cx="346075" cy="104775"/>
            </a:xfrm>
            <a:custGeom>
              <a:avLst/>
              <a:gdLst>
                <a:gd name="T0" fmla="*/ 92 w 92"/>
                <a:gd name="T1" fmla="*/ 28 h 28"/>
                <a:gd name="T2" fmla="*/ 0 w 92"/>
                <a:gd name="T3" fmla="*/ 28 h 28"/>
                <a:gd name="T4" fmla="*/ 0 w 92"/>
                <a:gd name="T5" fmla="*/ 0 h 28"/>
                <a:gd name="T6" fmla="*/ 30 w 92"/>
                <a:gd name="T7" fmla="*/ 0 h 28"/>
                <a:gd name="T8" fmla="*/ 30 w 92"/>
                <a:gd name="T9" fmla="*/ 4 h 28"/>
                <a:gd name="T10" fmla="*/ 38 w 92"/>
                <a:gd name="T11" fmla="*/ 12 h 28"/>
                <a:gd name="T12" fmla="*/ 56 w 92"/>
                <a:gd name="T13" fmla="*/ 12 h 28"/>
                <a:gd name="T14" fmla="*/ 64 w 92"/>
                <a:gd name="T15" fmla="*/ 4 h 28"/>
                <a:gd name="T16" fmla="*/ 64 w 92"/>
                <a:gd name="T17" fmla="*/ 0 h 28"/>
                <a:gd name="T18" fmla="*/ 92 w 92"/>
                <a:gd name="T19" fmla="*/ 0 h 28"/>
                <a:gd name="T20" fmla="*/ 92 w 92"/>
                <a:gd name="T2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28">
                  <a:moveTo>
                    <a:pt x="92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8"/>
                    <a:pt x="34" y="12"/>
                    <a:pt x="38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60" y="12"/>
                    <a:pt x="64" y="8"/>
                    <a:pt x="64" y="4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92" y="0"/>
                    <a:pt x="92" y="0"/>
                    <a:pt x="92" y="0"/>
                  </a:cubicBezTo>
                  <a:lnTo>
                    <a:pt x="92" y="28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8" name="Freeform 369">
              <a:extLst>
                <a:ext uri="{FF2B5EF4-FFF2-40B4-BE49-F238E27FC236}">
                  <a16:creationId xmlns:a16="http://schemas.microsoft.com/office/drawing/2014/main" id="{83AEFE35-0942-4699-ADD5-1FF2EB83F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7088" y="5211763"/>
              <a:ext cx="76200" cy="90488"/>
            </a:xfrm>
            <a:custGeom>
              <a:avLst/>
              <a:gdLst>
                <a:gd name="T0" fmla="*/ 0 w 48"/>
                <a:gd name="T1" fmla="*/ 57 h 57"/>
                <a:gd name="T2" fmla="*/ 33 w 48"/>
                <a:gd name="T3" fmla="*/ 0 h 57"/>
                <a:gd name="T4" fmla="*/ 48 w 48"/>
                <a:gd name="T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57">
                  <a:moveTo>
                    <a:pt x="0" y="57"/>
                  </a:moveTo>
                  <a:lnTo>
                    <a:pt x="33" y="0"/>
                  </a:lnTo>
                  <a:lnTo>
                    <a:pt x="48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9" name="Freeform 370">
              <a:extLst>
                <a:ext uri="{FF2B5EF4-FFF2-40B4-BE49-F238E27FC236}">
                  <a16:creationId xmlns:a16="http://schemas.microsoft.com/office/drawing/2014/main" id="{33CDBE5D-A7CA-4BA6-9B57-5101140EC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8550" y="5211763"/>
              <a:ext cx="74613" cy="90488"/>
            </a:xfrm>
            <a:custGeom>
              <a:avLst/>
              <a:gdLst>
                <a:gd name="T0" fmla="*/ 0 w 47"/>
                <a:gd name="T1" fmla="*/ 0 h 57"/>
                <a:gd name="T2" fmla="*/ 14 w 47"/>
                <a:gd name="T3" fmla="*/ 0 h 57"/>
                <a:gd name="T4" fmla="*/ 47 w 47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57">
                  <a:moveTo>
                    <a:pt x="0" y="0"/>
                  </a:moveTo>
                  <a:lnTo>
                    <a:pt x="14" y="0"/>
                  </a:lnTo>
                  <a:lnTo>
                    <a:pt x="47" y="57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0" name="Freeform 371">
              <a:extLst>
                <a:ext uri="{FF2B5EF4-FFF2-40B4-BE49-F238E27FC236}">
                  <a16:creationId xmlns:a16="http://schemas.microsoft.com/office/drawing/2014/main" id="{4AC57021-72F1-4BFB-86B0-E34369649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3613" y="5181601"/>
              <a:ext cx="88900" cy="90488"/>
            </a:xfrm>
            <a:custGeom>
              <a:avLst/>
              <a:gdLst>
                <a:gd name="T0" fmla="*/ 16 w 24"/>
                <a:gd name="T1" fmla="*/ 13 h 24"/>
                <a:gd name="T2" fmla="*/ 19 w 24"/>
                <a:gd name="T3" fmla="*/ 7 h 24"/>
                <a:gd name="T4" fmla="*/ 12 w 24"/>
                <a:gd name="T5" fmla="*/ 0 h 24"/>
                <a:gd name="T6" fmla="*/ 5 w 24"/>
                <a:gd name="T7" fmla="*/ 7 h 24"/>
                <a:gd name="T8" fmla="*/ 8 w 24"/>
                <a:gd name="T9" fmla="*/ 13 h 24"/>
                <a:gd name="T10" fmla="*/ 0 w 24"/>
                <a:gd name="T11" fmla="*/ 24 h 24"/>
                <a:gd name="T12" fmla="*/ 24 w 24"/>
                <a:gd name="T13" fmla="*/ 24 h 24"/>
                <a:gd name="T14" fmla="*/ 16 w 24"/>
                <a:gd name="T15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4">
                  <a:moveTo>
                    <a:pt x="16" y="13"/>
                  </a:moveTo>
                  <a:cubicBezTo>
                    <a:pt x="18" y="11"/>
                    <a:pt x="19" y="9"/>
                    <a:pt x="19" y="7"/>
                  </a:cubicBezTo>
                  <a:cubicBezTo>
                    <a:pt x="19" y="3"/>
                    <a:pt x="16" y="0"/>
                    <a:pt x="12" y="0"/>
                  </a:cubicBezTo>
                  <a:cubicBezTo>
                    <a:pt x="8" y="0"/>
                    <a:pt x="5" y="3"/>
                    <a:pt x="5" y="7"/>
                  </a:cubicBezTo>
                  <a:cubicBezTo>
                    <a:pt x="5" y="9"/>
                    <a:pt x="6" y="11"/>
                    <a:pt x="8" y="13"/>
                  </a:cubicBezTo>
                  <a:cubicBezTo>
                    <a:pt x="3" y="14"/>
                    <a:pt x="0" y="17"/>
                    <a:pt x="0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17"/>
                    <a:pt x="21" y="14"/>
                    <a:pt x="16" y="13"/>
                  </a:cubicBez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7" name="AutoShape 2" descr="Resultado de imagen para construcciÃ³n de portal de datos abier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 dirty="0"/>
          </a:p>
        </p:txBody>
      </p:sp>
      <p:sp>
        <p:nvSpPr>
          <p:cNvPr id="14" name="13 CuadroTexto"/>
          <p:cNvSpPr txBox="1"/>
          <p:nvPr/>
        </p:nvSpPr>
        <p:spPr>
          <a:xfrm>
            <a:off x="981844" y="1115282"/>
            <a:ext cx="6326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Prioridad 3. Disponibilidad y acceso al agua y gestión de los recursos naturales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7894612" y="2276872"/>
            <a:ext cx="36254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endParaRPr lang="es-ES" sz="2000" dirty="0"/>
          </a:p>
          <a:p>
            <a:pPr marL="457200" indent="-457200">
              <a:buAutoNum type="arabicPeriod"/>
            </a:pPr>
            <a:r>
              <a:rPr lang="es-ES" sz="2000" dirty="0"/>
              <a:t>Agricultores con áreas incorporadas a sistemas de riego o mini riego</a:t>
            </a:r>
          </a:p>
          <a:p>
            <a:pPr marL="457200" indent="-457200">
              <a:buAutoNum type="arabicPeriod"/>
            </a:pPr>
            <a:r>
              <a:rPr lang="es-ES" sz="2000" dirty="0"/>
              <a:t>Rehabilitación y mejoramiento de unidades de riego</a:t>
            </a:r>
          </a:p>
        </p:txBody>
      </p:sp>
      <p:sp>
        <p:nvSpPr>
          <p:cNvPr id="57" name="56 Cheurón"/>
          <p:cNvSpPr/>
          <p:nvPr/>
        </p:nvSpPr>
        <p:spPr>
          <a:xfrm>
            <a:off x="5518348" y="2296898"/>
            <a:ext cx="576064" cy="135343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>
              <a:solidFill>
                <a:schemeClr val="tx1"/>
              </a:solidFill>
            </a:endParaRPr>
          </a:p>
        </p:txBody>
      </p:sp>
      <p:sp>
        <p:nvSpPr>
          <p:cNvPr id="58" name="57 Cheurón"/>
          <p:cNvSpPr/>
          <p:nvPr/>
        </p:nvSpPr>
        <p:spPr>
          <a:xfrm>
            <a:off x="6639368" y="2276872"/>
            <a:ext cx="576064" cy="135343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>
              <a:solidFill>
                <a:schemeClr val="tx1"/>
              </a:solidFill>
            </a:endParaRPr>
          </a:p>
        </p:txBody>
      </p:sp>
      <p:pic>
        <p:nvPicPr>
          <p:cNvPr id="20" name="19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12" y="2060848"/>
            <a:ext cx="2952327" cy="295232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20 Imagen" descr="Resultado de imagen para ministerio de agricultura ganaderÃ­a y alimentaciÃ³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80" y="188640"/>
            <a:ext cx="1434326" cy="936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8429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59 Elipse"/>
          <p:cNvSpPr/>
          <p:nvPr/>
        </p:nvSpPr>
        <p:spPr>
          <a:xfrm>
            <a:off x="3934171" y="3861048"/>
            <a:ext cx="2723991" cy="2776781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TextBox 18"/>
          <p:cNvSpPr txBox="1"/>
          <p:nvPr/>
        </p:nvSpPr>
        <p:spPr>
          <a:xfrm>
            <a:off x="228541" y="170032"/>
            <a:ext cx="2501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 Light" panose="020F0302020204030204" pitchFamily="34" charset="0"/>
              </a:rPr>
              <a:t>Simple Project Manager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5DC0C3-BCDA-48C0-A49A-2FF6F4CBF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3856" y="258433"/>
            <a:ext cx="6046940" cy="650287"/>
          </a:xfrm>
        </p:spPr>
        <p:txBody>
          <a:bodyPr/>
          <a:lstStyle/>
          <a:p>
            <a:pPr algn="ctr"/>
            <a:r>
              <a:rPr lang="es-GT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IV. Vinculación con la política pública (</a:t>
            </a:r>
            <a:r>
              <a:rPr lang="es-GT" sz="20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ODS</a:t>
            </a:r>
            <a:r>
              <a:rPr lang="es-GT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</a:t>
            </a:r>
            <a:endParaRPr lang="en-US" sz="2000" dirty="0"/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B85DED6-B069-4A37-B375-10AF5FA9F06F}"/>
              </a:ext>
            </a:extLst>
          </p:cNvPr>
          <p:cNvGrpSpPr/>
          <p:nvPr/>
        </p:nvGrpSpPr>
        <p:grpSpPr>
          <a:xfrm>
            <a:off x="11520109" y="1036343"/>
            <a:ext cx="228976" cy="228976"/>
            <a:chOff x="8447088" y="5060951"/>
            <a:chExt cx="346075" cy="346075"/>
          </a:xfrm>
        </p:grpSpPr>
        <p:sp>
          <p:nvSpPr>
            <p:cNvPr id="104" name="Freeform 365">
              <a:extLst>
                <a:ext uri="{FF2B5EF4-FFF2-40B4-BE49-F238E27FC236}">
                  <a16:creationId xmlns:a16="http://schemas.microsoft.com/office/drawing/2014/main" id="{493FE6A8-C2BF-4EF9-AD83-D92FD6682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3288" y="5121276"/>
              <a:ext cx="195263" cy="150813"/>
            </a:xfrm>
            <a:custGeom>
              <a:avLst/>
              <a:gdLst>
                <a:gd name="T0" fmla="*/ 123 w 123"/>
                <a:gd name="T1" fmla="*/ 95 h 95"/>
                <a:gd name="T2" fmla="*/ 123 w 123"/>
                <a:gd name="T3" fmla="*/ 19 h 95"/>
                <a:gd name="T4" fmla="*/ 52 w 123"/>
                <a:gd name="T5" fmla="*/ 19 h 95"/>
                <a:gd name="T6" fmla="*/ 42 w 123"/>
                <a:gd name="T7" fmla="*/ 0 h 95"/>
                <a:gd name="T8" fmla="*/ 0 w 123"/>
                <a:gd name="T9" fmla="*/ 0 h 95"/>
                <a:gd name="T10" fmla="*/ 0 w 123"/>
                <a:gd name="T1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" h="95">
                  <a:moveTo>
                    <a:pt x="123" y="95"/>
                  </a:moveTo>
                  <a:lnTo>
                    <a:pt x="123" y="19"/>
                  </a:lnTo>
                  <a:lnTo>
                    <a:pt x="52" y="19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95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5" name="Freeform 366">
              <a:extLst>
                <a:ext uri="{FF2B5EF4-FFF2-40B4-BE49-F238E27FC236}">
                  <a16:creationId xmlns:a16="http://schemas.microsoft.com/office/drawing/2014/main" id="{A02FA930-89AC-4CB8-B9ED-D53FF5249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7575" y="5091113"/>
              <a:ext cx="165100" cy="30163"/>
            </a:xfrm>
            <a:custGeom>
              <a:avLst/>
              <a:gdLst>
                <a:gd name="T0" fmla="*/ 104 w 104"/>
                <a:gd name="T1" fmla="*/ 19 h 19"/>
                <a:gd name="T2" fmla="*/ 52 w 104"/>
                <a:gd name="T3" fmla="*/ 19 h 19"/>
                <a:gd name="T4" fmla="*/ 43 w 104"/>
                <a:gd name="T5" fmla="*/ 0 h 19"/>
                <a:gd name="T6" fmla="*/ 0 w 104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9">
                  <a:moveTo>
                    <a:pt x="104" y="19"/>
                  </a:moveTo>
                  <a:lnTo>
                    <a:pt x="52" y="19"/>
                  </a:lnTo>
                  <a:lnTo>
                    <a:pt x="43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6" name="Freeform 367">
              <a:extLst>
                <a:ext uri="{FF2B5EF4-FFF2-40B4-BE49-F238E27FC236}">
                  <a16:creationId xmlns:a16="http://schemas.microsoft.com/office/drawing/2014/main" id="{55CC26BA-27C9-44E7-AE5D-31FBC7E4B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3450" y="5060951"/>
              <a:ext cx="134938" cy="30163"/>
            </a:xfrm>
            <a:custGeom>
              <a:avLst/>
              <a:gdLst>
                <a:gd name="T0" fmla="*/ 85 w 85"/>
                <a:gd name="T1" fmla="*/ 19 h 19"/>
                <a:gd name="T2" fmla="*/ 52 w 85"/>
                <a:gd name="T3" fmla="*/ 19 h 19"/>
                <a:gd name="T4" fmla="*/ 42 w 85"/>
                <a:gd name="T5" fmla="*/ 0 h 19"/>
                <a:gd name="T6" fmla="*/ 0 w 85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19">
                  <a:moveTo>
                    <a:pt x="85" y="19"/>
                  </a:moveTo>
                  <a:lnTo>
                    <a:pt x="52" y="19"/>
                  </a:lnTo>
                  <a:lnTo>
                    <a:pt x="42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7" name="Freeform 368">
              <a:extLst>
                <a:ext uri="{FF2B5EF4-FFF2-40B4-BE49-F238E27FC236}">
                  <a16:creationId xmlns:a16="http://schemas.microsoft.com/office/drawing/2014/main" id="{E1F523BB-7165-42B8-805A-0D5ED8161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7088" y="5302251"/>
              <a:ext cx="346075" cy="104775"/>
            </a:xfrm>
            <a:custGeom>
              <a:avLst/>
              <a:gdLst>
                <a:gd name="T0" fmla="*/ 92 w 92"/>
                <a:gd name="T1" fmla="*/ 28 h 28"/>
                <a:gd name="T2" fmla="*/ 0 w 92"/>
                <a:gd name="T3" fmla="*/ 28 h 28"/>
                <a:gd name="T4" fmla="*/ 0 w 92"/>
                <a:gd name="T5" fmla="*/ 0 h 28"/>
                <a:gd name="T6" fmla="*/ 30 w 92"/>
                <a:gd name="T7" fmla="*/ 0 h 28"/>
                <a:gd name="T8" fmla="*/ 30 w 92"/>
                <a:gd name="T9" fmla="*/ 4 h 28"/>
                <a:gd name="T10" fmla="*/ 38 w 92"/>
                <a:gd name="T11" fmla="*/ 12 h 28"/>
                <a:gd name="T12" fmla="*/ 56 w 92"/>
                <a:gd name="T13" fmla="*/ 12 h 28"/>
                <a:gd name="T14" fmla="*/ 64 w 92"/>
                <a:gd name="T15" fmla="*/ 4 h 28"/>
                <a:gd name="T16" fmla="*/ 64 w 92"/>
                <a:gd name="T17" fmla="*/ 0 h 28"/>
                <a:gd name="T18" fmla="*/ 92 w 92"/>
                <a:gd name="T19" fmla="*/ 0 h 28"/>
                <a:gd name="T20" fmla="*/ 92 w 92"/>
                <a:gd name="T2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28">
                  <a:moveTo>
                    <a:pt x="92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8"/>
                    <a:pt x="34" y="12"/>
                    <a:pt x="38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60" y="12"/>
                    <a:pt x="64" y="8"/>
                    <a:pt x="64" y="4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92" y="0"/>
                    <a:pt x="92" y="0"/>
                    <a:pt x="92" y="0"/>
                  </a:cubicBezTo>
                  <a:lnTo>
                    <a:pt x="92" y="28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8" name="Freeform 369">
              <a:extLst>
                <a:ext uri="{FF2B5EF4-FFF2-40B4-BE49-F238E27FC236}">
                  <a16:creationId xmlns:a16="http://schemas.microsoft.com/office/drawing/2014/main" id="{83AEFE35-0942-4699-ADD5-1FF2EB83F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7088" y="5211763"/>
              <a:ext cx="76200" cy="90488"/>
            </a:xfrm>
            <a:custGeom>
              <a:avLst/>
              <a:gdLst>
                <a:gd name="T0" fmla="*/ 0 w 48"/>
                <a:gd name="T1" fmla="*/ 57 h 57"/>
                <a:gd name="T2" fmla="*/ 33 w 48"/>
                <a:gd name="T3" fmla="*/ 0 h 57"/>
                <a:gd name="T4" fmla="*/ 48 w 48"/>
                <a:gd name="T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57">
                  <a:moveTo>
                    <a:pt x="0" y="57"/>
                  </a:moveTo>
                  <a:lnTo>
                    <a:pt x="33" y="0"/>
                  </a:lnTo>
                  <a:lnTo>
                    <a:pt x="48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9" name="Freeform 370">
              <a:extLst>
                <a:ext uri="{FF2B5EF4-FFF2-40B4-BE49-F238E27FC236}">
                  <a16:creationId xmlns:a16="http://schemas.microsoft.com/office/drawing/2014/main" id="{33CDBE5D-A7CA-4BA6-9B57-5101140EC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8550" y="5211763"/>
              <a:ext cx="74613" cy="90488"/>
            </a:xfrm>
            <a:custGeom>
              <a:avLst/>
              <a:gdLst>
                <a:gd name="T0" fmla="*/ 0 w 47"/>
                <a:gd name="T1" fmla="*/ 0 h 57"/>
                <a:gd name="T2" fmla="*/ 14 w 47"/>
                <a:gd name="T3" fmla="*/ 0 h 57"/>
                <a:gd name="T4" fmla="*/ 47 w 47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57">
                  <a:moveTo>
                    <a:pt x="0" y="0"/>
                  </a:moveTo>
                  <a:lnTo>
                    <a:pt x="14" y="0"/>
                  </a:lnTo>
                  <a:lnTo>
                    <a:pt x="47" y="57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0" name="Freeform 371">
              <a:extLst>
                <a:ext uri="{FF2B5EF4-FFF2-40B4-BE49-F238E27FC236}">
                  <a16:creationId xmlns:a16="http://schemas.microsoft.com/office/drawing/2014/main" id="{4AC57021-72F1-4BFB-86B0-E34369649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3613" y="5181601"/>
              <a:ext cx="88900" cy="90488"/>
            </a:xfrm>
            <a:custGeom>
              <a:avLst/>
              <a:gdLst>
                <a:gd name="T0" fmla="*/ 16 w 24"/>
                <a:gd name="T1" fmla="*/ 13 h 24"/>
                <a:gd name="T2" fmla="*/ 19 w 24"/>
                <a:gd name="T3" fmla="*/ 7 h 24"/>
                <a:gd name="T4" fmla="*/ 12 w 24"/>
                <a:gd name="T5" fmla="*/ 0 h 24"/>
                <a:gd name="T6" fmla="*/ 5 w 24"/>
                <a:gd name="T7" fmla="*/ 7 h 24"/>
                <a:gd name="T8" fmla="*/ 8 w 24"/>
                <a:gd name="T9" fmla="*/ 13 h 24"/>
                <a:gd name="T10" fmla="*/ 0 w 24"/>
                <a:gd name="T11" fmla="*/ 24 h 24"/>
                <a:gd name="T12" fmla="*/ 24 w 24"/>
                <a:gd name="T13" fmla="*/ 24 h 24"/>
                <a:gd name="T14" fmla="*/ 16 w 24"/>
                <a:gd name="T15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4">
                  <a:moveTo>
                    <a:pt x="16" y="13"/>
                  </a:moveTo>
                  <a:cubicBezTo>
                    <a:pt x="18" y="11"/>
                    <a:pt x="19" y="9"/>
                    <a:pt x="19" y="7"/>
                  </a:cubicBezTo>
                  <a:cubicBezTo>
                    <a:pt x="19" y="3"/>
                    <a:pt x="16" y="0"/>
                    <a:pt x="12" y="0"/>
                  </a:cubicBezTo>
                  <a:cubicBezTo>
                    <a:pt x="8" y="0"/>
                    <a:pt x="5" y="3"/>
                    <a:pt x="5" y="7"/>
                  </a:cubicBezTo>
                  <a:cubicBezTo>
                    <a:pt x="5" y="9"/>
                    <a:pt x="6" y="11"/>
                    <a:pt x="8" y="13"/>
                  </a:cubicBezTo>
                  <a:cubicBezTo>
                    <a:pt x="3" y="14"/>
                    <a:pt x="0" y="17"/>
                    <a:pt x="0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17"/>
                    <a:pt x="21" y="14"/>
                    <a:pt x="16" y="13"/>
                  </a:cubicBez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7" name="AutoShape 2" descr="Resultado de imagen para construcciÃ³n de portal de datos abier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 dirty="0"/>
          </a:p>
        </p:txBody>
      </p:sp>
      <p:sp>
        <p:nvSpPr>
          <p:cNvPr id="15" name="14 CuadroTexto"/>
          <p:cNvSpPr txBox="1"/>
          <p:nvPr/>
        </p:nvSpPr>
        <p:spPr>
          <a:xfrm>
            <a:off x="7894612" y="1412776"/>
            <a:ext cx="362549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s-ES" sz="2000" dirty="0"/>
              <a:t>La certificación de pesca comercial artesanal a pescadores artesanales</a:t>
            </a:r>
          </a:p>
          <a:p>
            <a:pPr marL="457200" indent="-457200">
              <a:buAutoNum type="arabicPeriod"/>
            </a:pPr>
            <a:r>
              <a:rPr lang="es-ES" sz="2000" dirty="0"/>
              <a:t>Emisión de licencias para pesca y acuicultura para concesionarios autorizados </a:t>
            </a:r>
          </a:p>
          <a:p>
            <a:pPr marL="457200" indent="-457200">
              <a:buAutoNum type="arabicPeriod"/>
            </a:pPr>
            <a:r>
              <a:rPr lang="es-ES" sz="2000" dirty="0"/>
              <a:t>Emisión de licencias de pesca y certificación a concesionarios para captura y/o de transformación de producto para exportación</a:t>
            </a:r>
          </a:p>
          <a:p>
            <a:pPr marL="457200" indent="-457200">
              <a:buAutoNum type="arabicPeriod"/>
            </a:pPr>
            <a:r>
              <a:rPr lang="es-ES" sz="2000" dirty="0"/>
              <a:t>Capacitación en temas de acuicultura y pesca a usuarios para la protección del patrimonio agropecuario</a:t>
            </a:r>
          </a:p>
        </p:txBody>
      </p:sp>
      <p:sp>
        <p:nvSpPr>
          <p:cNvPr id="57" name="56 Cheurón"/>
          <p:cNvSpPr/>
          <p:nvPr/>
        </p:nvSpPr>
        <p:spPr>
          <a:xfrm>
            <a:off x="5374332" y="2406971"/>
            <a:ext cx="576064" cy="135343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>
              <a:solidFill>
                <a:schemeClr val="tx1"/>
              </a:solidFill>
            </a:endParaRPr>
          </a:p>
        </p:txBody>
      </p:sp>
      <p:sp>
        <p:nvSpPr>
          <p:cNvPr id="58" name="57 Cheurón"/>
          <p:cNvSpPr/>
          <p:nvPr/>
        </p:nvSpPr>
        <p:spPr>
          <a:xfrm>
            <a:off x="6526460" y="2468297"/>
            <a:ext cx="576064" cy="135343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>
              <a:solidFill>
                <a:schemeClr val="tx1"/>
              </a:solidFill>
            </a:endParaRPr>
          </a:p>
        </p:txBody>
      </p:sp>
      <p:sp>
        <p:nvSpPr>
          <p:cNvPr id="21" name="20 Elipse"/>
          <p:cNvSpPr/>
          <p:nvPr/>
        </p:nvSpPr>
        <p:spPr>
          <a:xfrm>
            <a:off x="621804" y="1724105"/>
            <a:ext cx="3523074" cy="3525333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0" name="19 Imagen" descr="Resultado de imagen para ministerio de agricultura ganaderÃ­a y alimentaciÃ³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80" y="188640"/>
            <a:ext cx="1434326" cy="936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20288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295" y="4333137"/>
            <a:ext cx="2304256" cy="2192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28541" y="170032"/>
            <a:ext cx="2501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 Light" panose="020F0302020204030204" pitchFamily="34" charset="0"/>
              </a:rPr>
              <a:t>Simple Project Manager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5DC0C3-BCDA-48C0-A49A-2FF6F4CBF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3856" y="258433"/>
            <a:ext cx="7584396" cy="650287"/>
          </a:xfrm>
        </p:spPr>
        <p:txBody>
          <a:bodyPr/>
          <a:lstStyle/>
          <a:p>
            <a:pPr algn="ctr"/>
            <a:r>
              <a:rPr lang="es-GT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IV. Vinculación con otras políticas públicas, sectoriales y planes</a:t>
            </a:r>
            <a:endParaRPr lang="en-US" sz="2000" dirty="0"/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B85DED6-B069-4A37-B375-10AF5FA9F06F}"/>
              </a:ext>
            </a:extLst>
          </p:cNvPr>
          <p:cNvGrpSpPr/>
          <p:nvPr/>
        </p:nvGrpSpPr>
        <p:grpSpPr>
          <a:xfrm>
            <a:off x="11520109" y="1036343"/>
            <a:ext cx="228976" cy="228976"/>
            <a:chOff x="8447088" y="5060951"/>
            <a:chExt cx="346075" cy="346075"/>
          </a:xfrm>
        </p:grpSpPr>
        <p:sp>
          <p:nvSpPr>
            <p:cNvPr id="104" name="Freeform 365">
              <a:extLst>
                <a:ext uri="{FF2B5EF4-FFF2-40B4-BE49-F238E27FC236}">
                  <a16:creationId xmlns:a16="http://schemas.microsoft.com/office/drawing/2014/main" id="{493FE6A8-C2BF-4EF9-AD83-D92FD6682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3288" y="5121276"/>
              <a:ext cx="195263" cy="150813"/>
            </a:xfrm>
            <a:custGeom>
              <a:avLst/>
              <a:gdLst>
                <a:gd name="T0" fmla="*/ 123 w 123"/>
                <a:gd name="T1" fmla="*/ 95 h 95"/>
                <a:gd name="T2" fmla="*/ 123 w 123"/>
                <a:gd name="T3" fmla="*/ 19 h 95"/>
                <a:gd name="T4" fmla="*/ 52 w 123"/>
                <a:gd name="T5" fmla="*/ 19 h 95"/>
                <a:gd name="T6" fmla="*/ 42 w 123"/>
                <a:gd name="T7" fmla="*/ 0 h 95"/>
                <a:gd name="T8" fmla="*/ 0 w 123"/>
                <a:gd name="T9" fmla="*/ 0 h 95"/>
                <a:gd name="T10" fmla="*/ 0 w 123"/>
                <a:gd name="T1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" h="95">
                  <a:moveTo>
                    <a:pt x="123" y="95"/>
                  </a:moveTo>
                  <a:lnTo>
                    <a:pt x="123" y="19"/>
                  </a:lnTo>
                  <a:lnTo>
                    <a:pt x="52" y="19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95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5" name="Freeform 366">
              <a:extLst>
                <a:ext uri="{FF2B5EF4-FFF2-40B4-BE49-F238E27FC236}">
                  <a16:creationId xmlns:a16="http://schemas.microsoft.com/office/drawing/2014/main" id="{A02FA930-89AC-4CB8-B9ED-D53FF5249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7575" y="5091113"/>
              <a:ext cx="165100" cy="30163"/>
            </a:xfrm>
            <a:custGeom>
              <a:avLst/>
              <a:gdLst>
                <a:gd name="T0" fmla="*/ 104 w 104"/>
                <a:gd name="T1" fmla="*/ 19 h 19"/>
                <a:gd name="T2" fmla="*/ 52 w 104"/>
                <a:gd name="T3" fmla="*/ 19 h 19"/>
                <a:gd name="T4" fmla="*/ 43 w 104"/>
                <a:gd name="T5" fmla="*/ 0 h 19"/>
                <a:gd name="T6" fmla="*/ 0 w 104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9">
                  <a:moveTo>
                    <a:pt x="104" y="19"/>
                  </a:moveTo>
                  <a:lnTo>
                    <a:pt x="52" y="19"/>
                  </a:lnTo>
                  <a:lnTo>
                    <a:pt x="43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6" name="Freeform 367">
              <a:extLst>
                <a:ext uri="{FF2B5EF4-FFF2-40B4-BE49-F238E27FC236}">
                  <a16:creationId xmlns:a16="http://schemas.microsoft.com/office/drawing/2014/main" id="{55CC26BA-27C9-44E7-AE5D-31FBC7E4B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3450" y="5060951"/>
              <a:ext cx="134938" cy="30163"/>
            </a:xfrm>
            <a:custGeom>
              <a:avLst/>
              <a:gdLst>
                <a:gd name="T0" fmla="*/ 85 w 85"/>
                <a:gd name="T1" fmla="*/ 19 h 19"/>
                <a:gd name="T2" fmla="*/ 52 w 85"/>
                <a:gd name="T3" fmla="*/ 19 h 19"/>
                <a:gd name="T4" fmla="*/ 42 w 85"/>
                <a:gd name="T5" fmla="*/ 0 h 19"/>
                <a:gd name="T6" fmla="*/ 0 w 85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19">
                  <a:moveTo>
                    <a:pt x="85" y="19"/>
                  </a:moveTo>
                  <a:lnTo>
                    <a:pt x="52" y="19"/>
                  </a:lnTo>
                  <a:lnTo>
                    <a:pt x="42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7" name="Freeform 368">
              <a:extLst>
                <a:ext uri="{FF2B5EF4-FFF2-40B4-BE49-F238E27FC236}">
                  <a16:creationId xmlns:a16="http://schemas.microsoft.com/office/drawing/2014/main" id="{E1F523BB-7165-42B8-805A-0D5ED8161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7088" y="5302251"/>
              <a:ext cx="346075" cy="104775"/>
            </a:xfrm>
            <a:custGeom>
              <a:avLst/>
              <a:gdLst>
                <a:gd name="T0" fmla="*/ 92 w 92"/>
                <a:gd name="T1" fmla="*/ 28 h 28"/>
                <a:gd name="T2" fmla="*/ 0 w 92"/>
                <a:gd name="T3" fmla="*/ 28 h 28"/>
                <a:gd name="T4" fmla="*/ 0 w 92"/>
                <a:gd name="T5" fmla="*/ 0 h 28"/>
                <a:gd name="T6" fmla="*/ 30 w 92"/>
                <a:gd name="T7" fmla="*/ 0 h 28"/>
                <a:gd name="T8" fmla="*/ 30 w 92"/>
                <a:gd name="T9" fmla="*/ 4 h 28"/>
                <a:gd name="T10" fmla="*/ 38 w 92"/>
                <a:gd name="T11" fmla="*/ 12 h 28"/>
                <a:gd name="T12" fmla="*/ 56 w 92"/>
                <a:gd name="T13" fmla="*/ 12 h 28"/>
                <a:gd name="T14" fmla="*/ 64 w 92"/>
                <a:gd name="T15" fmla="*/ 4 h 28"/>
                <a:gd name="T16" fmla="*/ 64 w 92"/>
                <a:gd name="T17" fmla="*/ 0 h 28"/>
                <a:gd name="T18" fmla="*/ 92 w 92"/>
                <a:gd name="T19" fmla="*/ 0 h 28"/>
                <a:gd name="T20" fmla="*/ 92 w 92"/>
                <a:gd name="T2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28">
                  <a:moveTo>
                    <a:pt x="92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8"/>
                    <a:pt x="34" y="12"/>
                    <a:pt x="38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60" y="12"/>
                    <a:pt x="64" y="8"/>
                    <a:pt x="64" y="4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92" y="0"/>
                    <a:pt x="92" y="0"/>
                    <a:pt x="92" y="0"/>
                  </a:cubicBezTo>
                  <a:lnTo>
                    <a:pt x="92" y="28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8" name="Freeform 369">
              <a:extLst>
                <a:ext uri="{FF2B5EF4-FFF2-40B4-BE49-F238E27FC236}">
                  <a16:creationId xmlns:a16="http://schemas.microsoft.com/office/drawing/2014/main" id="{83AEFE35-0942-4699-ADD5-1FF2EB83F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7088" y="5211763"/>
              <a:ext cx="76200" cy="90488"/>
            </a:xfrm>
            <a:custGeom>
              <a:avLst/>
              <a:gdLst>
                <a:gd name="T0" fmla="*/ 0 w 48"/>
                <a:gd name="T1" fmla="*/ 57 h 57"/>
                <a:gd name="T2" fmla="*/ 33 w 48"/>
                <a:gd name="T3" fmla="*/ 0 h 57"/>
                <a:gd name="T4" fmla="*/ 48 w 48"/>
                <a:gd name="T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57">
                  <a:moveTo>
                    <a:pt x="0" y="57"/>
                  </a:moveTo>
                  <a:lnTo>
                    <a:pt x="33" y="0"/>
                  </a:lnTo>
                  <a:lnTo>
                    <a:pt x="48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9" name="Freeform 370">
              <a:extLst>
                <a:ext uri="{FF2B5EF4-FFF2-40B4-BE49-F238E27FC236}">
                  <a16:creationId xmlns:a16="http://schemas.microsoft.com/office/drawing/2014/main" id="{33CDBE5D-A7CA-4BA6-9B57-5101140EC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8550" y="5211763"/>
              <a:ext cx="74613" cy="90488"/>
            </a:xfrm>
            <a:custGeom>
              <a:avLst/>
              <a:gdLst>
                <a:gd name="T0" fmla="*/ 0 w 47"/>
                <a:gd name="T1" fmla="*/ 0 h 57"/>
                <a:gd name="T2" fmla="*/ 14 w 47"/>
                <a:gd name="T3" fmla="*/ 0 h 57"/>
                <a:gd name="T4" fmla="*/ 47 w 47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57">
                  <a:moveTo>
                    <a:pt x="0" y="0"/>
                  </a:moveTo>
                  <a:lnTo>
                    <a:pt x="14" y="0"/>
                  </a:lnTo>
                  <a:lnTo>
                    <a:pt x="47" y="57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0" name="Freeform 371">
              <a:extLst>
                <a:ext uri="{FF2B5EF4-FFF2-40B4-BE49-F238E27FC236}">
                  <a16:creationId xmlns:a16="http://schemas.microsoft.com/office/drawing/2014/main" id="{4AC57021-72F1-4BFB-86B0-E34369649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3613" y="5181601"/>
              <a:ext cx="88900" cy="90488"/>
            </a:xfrm>
            <a:custGeom>
              <a:avLst/>
              <a:gdLst>
                <a:gd name="T0" fmla="*/ 16 w 24"/>
                <a:gd name="T1" fmla="*/ 13 h 24"/>
                <a:gd name="T2" fmla="*/ 19 w 24"/>
                <a:gd name="T3" fmla="*/ 7 h 24"/>
                <a:gd name="T4" fmla="*/ 12 w 24"/>
                <a:gd name="T5" fmla="*/ 0 h 24"/>
                <a:gd name="T6" fmla="*/ 5 w 24"/>
                <a:gd name="T7" fmla="*/ 7 h 24"/>
                <a:gd name="T8" fmla="*/ 8 w 24"/>
                <a:gd name="T9" fmla="*/ 13 h 24"/>
                <a:gd name="T10" fmla="*/ 0 w 24"/>
                <a:gd name="T11" fmla="*/ 24 h 24"/>
                <a:gd name="T12" fmla="*/ 24 w 24"/>
                <a:gd name="T13" fmla="*/ 24 h 24"/>
                <a:gd name="T14" fmla="*/ 16 w 24"/>
                <a:gd name="T15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4">
                  <a:moveTo>
                    <a:pt x="16" y="13"/>
                  </a:moveTo>
                  <a:cubicBezTo>
                    <a:pt x="18" y="11"/>
                    <a:pt x="19" y="9"/>
                    <a:pt x="19" y="7"/>
                  </a:cubicBezTo>
                  <a:cubicBezTo>
                    <a:pt x="19" y="3"/>
                    <a:pt x="16" y="0"/>
                    <a:pt x="12" y="0"/>
                  </a:cubicBezTo>
                  <a:cubicBezTo>
                    <a:pt x="8" y="0"/>
                    <a:pt x="5" y="3"/>
                    <a:pt x="5" y="7"/>
                  </a:cubicBezTo>
                  <a:cubicBezTo>
                    <a:pt x="5" y="9"/>
                    <a:pt x="6" y="11"/>
                    <a:pt x="8" y="13"/>
                  </a:cubicBezTo>
                  <a:cubicBezTo>
                    <a:pt x="3" y="14"/>
                    <a:pt x="0" y="17"/>
                    <a:pt x="0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17"/>
                    <a:pt x="21" y="14"/>
                    <a:pt x="16" y="13"/>
                  </a:cubicBez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7" name="AutoShape 2" descr="Resultado de imagen para construcciÃ³n de portal de datos abier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 dirty="0"/>
          </a:p>
        </p:txBody>
      </p:sp>
      <p:sp>
        <p:nvSpPr>
          <p:cNvPr id="3" name="AutoShape 2" descr="Resultado de imagen para katun guatemala 203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AutoShape 4" descr="Resultado de imagen para katun guatemala 2032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6" descr="Resultado de imagen para katun guatemala 2032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961745"/>
            <a:ext cx="242887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22 Elipse"/>
          <p:cNvSpPr/>
          <p:nvPr/>
        </p:nvSpPr>
        <p:spPr>
          <a:xfrm>
            <a:off x="3501066" y="940962"/>
            <a:ext cx="2088232" cy="2073499"/>
          </a:xfrm>
          <a:prstGeom prst="ellipse">
            <a:avLst/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7168132"/>
              <a:satOff val="-9405"/>
              <a:lumOff val="-925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23 Elipse"/>
          <p:cNvSpPr/>
          <p:nvPr/>
        </p:nvSpPr>
        <p:spPr>
          <a:xfrm>
            <a:off x="8622956" y="3204015"/>
            <a:ext cx="1800200" cy="1884279"/>
          </a:xfrm>
          <a:prstGeom prst="ellipse">
            <a:avLst/>
          </a:prstGeom>
          <a:blipFill rotWithShape="1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24 Elipse"/>
          <p:cNvSpPr/>
          <p:nvPr/>
        </p:nvSpPr>
        <p:spPr>
          <a:xfrm>
            <a:off x="5950396" y="3171178"/>
            <a:ext cx="2016224" cy="1938836"/>
          </a:xfrm>
          <a:prstGeom prst="ellipse">
            <a:avLst/>
          </a:prstGeom>
          <a:blipFill rotWithShape="1">
            <a:blip r:embed="rId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8064149"/>
              <a:satOff val="-10581"/>
              <a:lumOff val="-104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AutoShape 9" descr="Resultado de imagen para polÃ­tica de promociÃ³n del riego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1" name="30 Elipse"/>
          <p:cNvSpPr/>
          <p:nvPr/>
        </p:nvSpPr>
        <p:spPr>
          <a:xfrm>
            <a:off x="4258208" y="4365104"/>
            <a:ext cx="2086863" cy="2128860"/>
          </a:xfrm>
          <a:prstGeom prst="ellipse">
            <a:avLst/>
          </a:prstGeom>
          <a:blipFill rotWithShape="1">
            <a:blip r:embed="rId8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835" y="4868848"/>
            <a:ext cx="2353223" cy="2009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973" y="807750"/>
            <a:ext cx="2520280" cy="2410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076" y="2724357"/>
            <a:ext cx="2376264" cy="2135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5" y="2838170"/>
            <a:ext cx="2235589" cy="2138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147" y="717110"/>
            <a:ext cx="2565376" cy="2454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303" y="4647974"/>
            <a:ext cx="2202522" cy="2106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29 Imagen" descr="Resultado de imagen para ministerio de agricultura ganaderÃ­a y alimentaciÃ³n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80" y="188640"/>
            <a:ext cx="1434326" cy="936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69389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28541" y="170032"/>
            <a:ext cx="2501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 Light" panose="020F0302020204030204" pitchFamily="34" charset="0"/>
              </a:rPr>
              <a:t>Simple Project Manager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5DC0C3-BCDA-48C0-A49A-2FF6F4CBF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4092" y="940175"/>
            <a:ext cx="7584396" cy="650287"/>
          </a:xfrm>
        </p:spPr>
        <p:txBody>
          <a:bodyPr/>
          <a:lstStyle/>
          <a:p>
            <a:pPr algn="ctr"/>
            <a:r>
              <a:rPr lang="es-GT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IV. Presupuesto requerido 2020 por Programa Presupuestario</a:t>
            </a:r>
            <a:endParaRPr lang="en-US" sz="2000" dirty="0"/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B85DED6-B069-4A37-B375-10AF5FA9F06F}"/>
              </a:ext>
            </a:extLst>
          </p:cNvPr>
          <p:cNvGrpSpPr/>
          <p:nvPr/>
        </p:nvGrpSpPr>
        <p:grpSpPr>
          <a:xfrm>
            <a:off x="11520109" y="1036343"/>
            <a:ext cx="228976" cy="228976"/>
            <a:chOff x="8447088" y="5060951"/>
            <a:chExt cx="346075" cy="346075"/>
          </a:xfrm>
        </p:grpSpPr>
        <p:sp>
          <p:nvSpPr>
            <p:cNvPr id="104" name="Freeform 365">
              <a:extLst>
                <a:ext uri="{FF2B5EF4-FFF2-40B4-BE49-F238E27FC236}">
                  <a16:creationId xmlns:a16="http://schemas.microsoft.com/office/drawing/2014/main" id="{493FE6A8-C2BF-4EF9-AD83-D92FD6682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3288" y="5121276"/>
              <a:ext cx="195263" cy="150813"/>
            </a:xfrm>
            <a:custGeom>
              <a:avLst/>
              <a:gdLst>
                <a:gd name="T0" fmla="*/ 123 w 123"/>
                <a:gd name="T1" fmla="*/ 95 h 95"/>
                <a:gd name="T2" fmla="*/ 123 w 123"/>
                <a:gd name="T3" fmla="*/ 19 h 95"/>
                <a:gd name="T4" fmla="*/ 52 w 123"/>
                <a:gd name="T5" fmla="*/ 19 h 95"/>
                <a:gd name="T6" fmla="*/ 42 w 123"/>
                <a:gd name="T7" fmla="*/ 0 h 95"/>
                <a:gd name="T8" fmla="*/ 0 w 123"/>
                <a:gd name="T9" fmla="*/ 0 h 95"/>
                <a:gd name="T10" fmla="*/ 0 w 123"/>
                <a:gd name="T1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" h="95">
                  <a:moveTo>
                    <a:pt x="123" y="95"/>
                  </a:moveTo>
                  <a:lnTo>
                    <a:pt x="123" y="19"/>
                  </a:lnTo>
                  <a:lnTo>
                    <a:pt x="52" y="19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95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5" name="Freeform 366">
              <a:extLst>
                <a:ext uri="{FF2B5EF4-FFF2-40B4-BE49-F238E27FC236}">
                  <a16:creationId xmlns:a16="http://schemas.microsoft.com/office/drawing/2014/main" id="{A02FA930-89AC-4CB8-B9ED-D53FF5249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7575" y="5091113"/>
              <a:ext cx="165100" cy="30163"/>
            </a:xfrm>
            <a:custGeom>
              <a:avLst/>
              <a:gdLst>
                <a:gd name="T0" fmla="*/ 104 w 104"/>
                <a:gd name="T1" fmla="*/ 19 h 19"/>
                <a:gd name="T2" fmla="*/ 52 w 104"/>
                <a:gd name="T3" fmla="*/ 19 h 19"/>
                <a:gd name="T4" fmla="*/ 43 w 104"/>
                <a:gd name="T5" fmla="*/ 0 h 19"/>
                <a:gd name="T6" fmla="*/ 0 w 104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9">
                  <a:moveTo>
                    <a:pt x="104" y="19"/>
                  </a:moveTo>
                  <a:lnTo>
                    <a:pt x="52" y="19"/>
                  </a:lnTo>
                  <a:lnTo>
                    <a:pt x="43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6" name="Freeform 367">
              <a:extLst>
                <a:ext uri="{FF2B5EF4-FFF2-40B4-BE49-F238E27FC236}">
                  <a16:creationId xmlns:a16="http://schemas.microsoft.com/office/drawing/2014/main" id="{55CC26BA-27C9-44E7-AE5D-31FBC7E4B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3450" y="5060951"/>
              <a:ext cx="134938" cy="30163"/>
            </a:xfrm>
            <a:custGeom>
              <a:avLst/>
              <a:gdLst>
                <a:gd name="T0" fmla="*/ 85 w 85"/>
                <a:gd name="T1" fmla="*/ 19 h 19"/>
                <a:gd name="T2" fmla="*/ 52 w 85"/>
                <a:gd name="T3" fmla="*/ 19 h 19"/>
                <a:gd name="T4" fmla="*/ 42 w 85"/>
                <a:gd name="T5" fmla="*/ 0 h 19"/>
                <a:gd name="T6" fmla="*/ 0 w 85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19">
                  <a:moveTo>
                    <a:pt x="85" y="19"/>
                  </a:moveTo>
                  <a:lnTo>
                    <a:pt x="52" y="19"/>
                  </a:lnTo>
                  <a:lnTo>
                    <a:pt x="42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7" name="Freeform 368">
              <a:extLst>
                <a:ext uri="{FF2B5EF4-FFF2-40B4-BE49-F238E27FC236}">
                  <a16:creationId xmlns:a16="http://schemas.microsoft.com/office/drawing/2014/main" id="{E1F523BB-7165-42B8-805A-0D5ED8161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7088" y="5302251"/>
              <a:ext cx="346075" cy="104775"/>
            </a:xfrm>
            <a:custGeom>
              <a:avLst/>
              <a:gdLst>
                <a:gd name="T0" fmla="*/ 92 w 92"/>
                <a:gd name="T1" fmla="*/ 28 h 28"/>
                <a:gd name="T2" fmla="*/ 0 w 92"/>
                <a:gd name="T3" fmla="*/ 28 h 28"/>
                <a:gd name="T4" fmla="*/ 0 w 92"/>
                <a:gd name="T5" fmla="*/ 0 h 28"/>
                <a:gd name="T6" fmla="*/ 30 w 92"/>
                <a:gd name="T7" fmla="*/ 0 h 28"/>
                <a:gd name="T8" fmla="*/ 30 w 92"/>
                <a:gd name="T9" fmla="*/ 4 h 28"/>
                <a:gd name="T10" fmla="*/ 38 w 92"/>
                <a:gd name="T11" fmla="*/ 12 h 28"/>
                <a:gd name="T12" fmla="*/ 56 w 92"/>
                <a:gd name="T13" fmla="*/ 12 h 28"/>
                <a:gd name="T14" fmla="*/ 64 w 92"/>
                <a:gd name="T15" fmla="*/ 4 h 28"/>
                <a:gd name="T16" fmla="*/ 64 w 92"/>
                <a:gd name="T17" fmla="*/ 0 h 28"/>
                <a:gd name="T18" fmla="*/ 92 w 92"/>
                <a:gd name="T19" fmla="*/ 0 h 28"/>
                <a:gd name="T20" fmla="*/ 92 w 92"/>
                <a:gd name="T2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28">
                  <a:moveTo>
                    <a:pt x="92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8"/>
                    <a:pt x="34" y="12"/>
                    <a:pt x="38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60" y="12"/>
                    <a:pt x="64" y="8"/>
                    <a:pt x="64" y="4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92" y="0"/>
                    <a:pt x="92" y="0"/>
                    <a:pt x="92" y="0"/>
                  </a:cubicBezTo>
                  <a:lnTo>
                    <a:pt x="92" y="28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8" name="Freeform 369">
              <a:extLst>
                <a:ext uri="{FF2B5EF4-FFF2-40B4-BE49-F238E27FC236}">
                  <a16:creationId xmlns:a16="http://schemas.microsoft.com/office/drawing/2014/main" id="{83AEFE35-0942-4699-ADD5-1FF2EB83F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7088" y="5211763"/>
              <a:ext cx="76200" cy="90488"/>
            </a:xfrm>
            <a:custGeom>
              <a:avLst/>
              <a:gdLst>
                <a:gd name="T0" fmla="*/ 0 w 48"/>
                <a:gd name="T1" fmla="*/ 57 h 57"/>
                <a:gd name="T2" fmla="*/ 33 w 48"/>
                <a:gd name="T3" fmla="*/ 0 h 57"/>
                <a:gd name="T4" fmla="*/ 48 w 48"/>
                <a:gd name="T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57">
                  <a:moveTo>
                    <a:pt x="0" y="57"/>
                  </a:moveTo>
                  <a:lnTo>
                    <a:pt x="33" y="0"/>
                  </a:lnTo>
                  <a:lnTo>
                    <a:pt x="48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9" name="Freeform 370">
              <a:extLst>
                <a:ext uri="{FF2B5EF4-FFF2-40B4-BE49-F238E27FC236}">
                  <a16:creationId xmlns:a16="http://schemas.microsoft.com/office/drawing/2014/main" id="{33CDBE5D-A7CA-4BA6-9B57-5101140EC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8550" y="5211763"/>
              <a:ext cx="74613" cy="90488"/>
            </a:xfrm>
            <a:custGeom>
              <a:avLst/>
              <a:gdLst>
                <a:gd name="T0" fmla="*/ 0 w 47"/>
                <a:gd name="T1" fmla="*/ 0 h 57"/>
                <a:gd name="T2" fmla="*/ 14 w 47"/>
                <a:gd name="T3" fmla="*/ 0 h 57"/>
                <a:gd name="T4" fmla="*/ 47 w 47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57">
                  <a:moveTo>
                    <a:pt x="0" y="0"/>
                  </a:moveTo>
                  <a:lnTo>
                    <a:pt x="14" y="0"/>
                  </a:lnTo>
                  <a:lnTo>
                    <a:pt x="47" y="57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0" name="Freeform 371">
              <a:extLst>
                <a:ext uri="{FF2B5EF4-FFF2-40B4-BE49-F238E27FC236}">
                  <a16:creationId xmlns:a16="http://schemas.microsoft.com/office/drawing/2014/main" id="{4AC57021-72F1-4BFB-86B0-E34369649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3613" y="5181601"/>
              <a:ext cx="88900" cy="90488"/>
            </a:xfrm>
            <a:custGeom>
              <a:avLst/>
              <a:gdLst>
                <a:gd name="T0" fmla="*/ 16 w 24"/>
                <a:gd name="T1" fmla="*/ 13 h 24"/>
                <a:gd name="T2" fmla="*/ 19 w 24"/>
                <a:gd name="T3" fmla="*/ 7 h 24"/>
                <a:gd name="T4" fmla="*/ 12 w 24"/>
                <a:gd name="T5" fmla="*/ 0 h 24"/>
                <a:gd name="T6" fmla="*/ 5 w 24"/>
                <a:gd name="T7" fmla="*/ 7 h 24"/>
                <a:gd name="T8" fmla="*/ 8 w 24"/>
                <a:gd name="T9" fmla="*/ 13 h 24"/>
                <a:gd name="T10" fmla="*/ 0 w 24"/>
                <a:gd name="T11" fmla="*/ 24 h 24"/>
                <a:gd name="T12" fmla="*/ 24 w 24"/>
                <a:gd name="T13" fmla="*/ 24 h 24"/>
                <a:gd name="T14" fmla="*/ 16 w 24"/>
                <a:gd name="T15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4">
                  <a:moveTo>
                    <a:pt x="16" y="13"/>
                  </a:moveTo>
                  <a:cubicBezTo>
                    <a:pt x="18" y="11"/>
                    <a:pt x="19" y="9"/>
                    <a:pt x="19" y="7"/>
                  </a:cubicBezTo>
                  <a:cubicBezTo>
                    <a:pt x="19" y="3"/>
                    <a:pt x="16" y="0"/>
                    <a:pt x="12" y="0"/>
                  </a:cubicBezTo>
                  <a:cubicBezTo>
                    <a:pt x="8" y="0"/>
                    <a:pt x="5" y="3"/>
                    <a:pt x="5" y="7"/>
                  </a:cubicBezTo>
                  <a:cubicBezTo>
                    <a:pt x="5" y="9"/>
                    <a:pt x="6" y="11"/>
                    <a:pt x="8" y="13"/>
                  </a:cubicBezTo>
                  <a:cubicBezTo>
                    <a:pt x="3" y="14"/>
                    <a:pt x="0" y="17"/>
                    <a:pt x="0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17"/>
                    <a:pt x="21" y="14"/>
                    <a:pt x="16" y="13"/>
                  </a:cubicBez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7" name="AutoShape 2" descr="Resultado de imagen para construcciÃ³n de portal de datos abier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 dirty="0"/>
          </a:p>
        </p:txBody>
      </p:sp>
      <p:sp>
        <p:nvSpPr>
          <p:cNvPr id="3" name="AutoShape 2" descr="Resultado de imagen para katun guatemala 203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AutoShape 4" descr="Resultado de imagen para katun guatemala 2032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6" descr="Resultado de imagen para katun guatemala 2032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9" descr="Resultado de imagen para polÃ­tica de promociÃ³n del riego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119178"/>
              </p:ext>
            </p:extLst>
          </p:nvPr>
        </p:nvGraphicFramePr>
        <p:xfrm>
          <a:off x="795819" y="1988840"/>
          <a:ext cx="10594206" cy="30547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46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1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03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87705" algn="l"/>
                        </a:tabLst>
                      </a:pPr>
                      <a:r>
                        <a:rPr lang="es-HN" sz="2000" dirty="0">
                          <a:solidFill>
                            <a:schemeClr val="tx1"/>
                          </a:solidFill>
                          <a:effectLst/>
                        </a:rPr>
                        <a:t>Descripción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87705" algn="l"/>
                        </a:tabLst>
                      </a:pPr>
                      <a:r>
                        <a:rPr lang="es-HN" sz="200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es-ES" sz="2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87705" algn="l"/>
                        </a:tabLst>
                      </a:pPr>
                      <a:r>
                        <a:rPr lang="es-HN" sz="2000" dirty="0">
                          <a:solidFill>
                            <a:schemeClr val="tx1"/>
                          </a:solidFill>
                          <a:effectLst/>
                        </a:rPr>
                        <a:t>2020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87705" algn="l"/>
                        </a:tabLst>
                      </a:pPr>
                      <a:r>
                        <a:rPr lang="es-HN" sz="2000">
                          <a:solidFill>
                            <a:schemeClr val="tx1"/>
                          </a:solidFill>
                          <a:effectLst/>
                        </a:rPr>
                        <a:t>2020 MAGA</a:t>
                      </a:r>
                      <a:endParaRPr lang="es-ES" sz="2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87705" algn="l"/>
                        </a:tabLs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</a:rPr>
                        <a:t>01 Actividades Centrales</a:t>
                      </a:r>
                      <a:endParaRPr lang="es-ES" sz="2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87705" algn="l"/>
                        </a:tabLst>
                      </a:pPr>
                      <a:r>
                        <a:rPr lang="es-HN" sz="1800" dirty="0">
                          <a:solidFill>
                            <a:schemeClr val="tx1"/>
                          </a:solidFill>
                          <a:effectLst/>
                        </a:rPr>
                        <a:t>141,111,400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87705" algn="l"/>
                        </a:tabLst>
                      </a:pPr>
                      <a:r>
                        <a:rPr lang="es-HN" sz="1800" dirty="0">
                          <a:solidFill>
                            <a:schemeClr val="tx1"/>
                          </a:solidFill>
                          <a:effectLst/>
                        </a:rPr>
                        <a:t>222,399,111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87705" algn="l"/>
                        </a:tabLst>
                      </a:pPr>
                      <a:r>
                        <a:rPr lang="es-HN" sz="1800" dirty="0">
                          <a:solidFill>
                            <a:schemeClr val="tx1"/>
                          </a:solidFill>
                          <a:effectLst/>
                        </a:rPr>
                        <a:t>222,399,111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87705" algn="l"/>
                        </a:tabLs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</a:rPr>
                        <a:t>11 Apoyo a la Agricultura Familiar</a:t>
                      </a:r>
                      <a:endParaRPr lang="es-ES" sz="2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87705" algn="l"/>
                        </a:tabLst>
                      </a:pPr>
                      <a:r>
                        <a:rPr lang="es-HN" sz="1800" dirty="0">
                          <a:solidFill>
                            <a:schemeClr val="tx1"/>
                          </a:solidFill>
                          <a:effectLst/>
                        </a:rPr>
                        <a:t>601,717,233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87705" algn="l"/>
                        </a:tabLst>
                      </a:pPr>
                      <a:r>
                        <a:rPr lang="es-HN" sz="1800" dirty="0">
                          <a:solidFill>
                            <a:schemeClr val="tx1"/>
                          </a:solidFill>
                          <a:effectLst/>
                        </a:rPr>
                        <a:t>721,018,860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87705" algn="l"/>
                        </a:tabLst>
                      </a:pPr>
                      <a:r>
                        <a:rPr lang="es-HN" sz="1800" dirty="0">
                          <a:solidFill>
                            <a:schemeClr val="tx1"/>
                          </a:solidFill>
                          <a:effectLst/>
                        </a:rPr>
                        <a:t>1,313,818,860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87705" algn="l"/>
                        </a:tabLs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</a:rPr>
                        <a:t>12 Desarrollo Sostenible de los Recursos Naturales </a:t>
                      </a:r>
                      <a:endParaRPr lang="es-ES" sz="2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87705" algn="l"/>
                        </a:tabLst>
                      </a:pPr>
                      <a:r>
                        <a:rPr lang="es-HN" sz="1800" dirty="0">
                          <a:solidFill>
                            <a:schemeClr val="tx1"/>
                          </a:solidFill>
                          <a:effectLst/>
                        </a:rPr>
                        <a:t>52,462,913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87705" algn="l"/>
                        </a:tabLst>
                      </a:pPr>
                      <a:r>
                        <a:rPr lang="es-HN" sz="1800" dirty="0">
                          <a:solidFill>
                            <a:schemeClr val="tx1"/>
                          </a:solidFill>
                          <a:effectLst/>
                        </a:rPr>
                        <a:t>92,947,866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87705" algn="l"/>
                        </a:tabLst>
                      </a:pPr>
                      <a:r>
                        <a:rPr lang="es-HN" sz="1800" dirty="0">
                          <a:solidFill>
                            <a:schemeClr val="tx1"/>
                          </a:solidFill>
                          <a:effectLst/>
                        </a:rPr>
                        <a:t>92,947,866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87705" algn="l"/>
                        </a:tabLs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</a:rPr>
                        <a:t>13 Apoyo a la Productividad y Competitividad Agropecuaria e Hidrobiológica</a:t>
                      </a:r>
                      <a:endParaRPr lang="es-ES" sz="2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87705" algn="l"/>
                        </a:tabLst>
                      </a:pPr>
                      <a:r>
                        <a:rPr lang="es-HN" sz="1800" dirty="0">
                          <a:solidFill>
                            <a:schemeClr val="tx1"/>
                          </a:solidFill>
                          <a:effectLst/>
                        </a:rPr>
                        <a:t>323,058,401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87705" algn="l"/>
                        </a:tabLst>
                      </a:pPr>
                      <a:r>
                        <a:rPr lang="es-HN" sz="1800" dirty="0">
                          <a:solidFill>
                            <a:schemeClr val="tx1"/>
                          </a:solidFill>
                          <a:effectLst/>
                        </a:rPr>
                        <a:t>340,101,412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87705" algn="l"/>
                        </a:tabLst>
                      </a:pPr>
                      <a:r>
                        <a:rPr lang="es-HN" sz="1800" dirty="0">
                          <a:solidFill>
                            <a:schemeClr val="tx1"/>
                          </a:solidFill>
                          <a:effectLst/>
                        </a:rPr>
                        <a:t>866,501,412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87705" algn="l"/>
                        </a:tabLs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</a:rPr>
                        <a:t>14 Apoyo a la Protección y Bienestar Animal</a:t>
                      </a:r>
                      <a:endParaRPr lang="es-ES" sz="2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87705" algn="l"/>
                        </a:tabLst>
                      </a:pPr>
                      <a:r>
                        <a:rPr lang="es-HN" sz="1800">
                          <a:solidFill>
                            <a:schemeClr val="tx1"/>
                          </a:solidFill>
                          <a:effectLst/>
                        </a:rPr>
                        <a:t>3,000,000.00</a:t>
                      </a:r>
                      <a:endParaRPr lang="es-ES" sz="2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87705" algn="l"/>
                        </a:tabLst>
                      </a:pPr>
                      <a:r>
                        <a:rPr lang="es-HN" sz="1800" dirty="0">
                          <a:solidFill>
                            <a:schemeClr val="tx1"/>
                          </a:solidFill>
                          <a:effectLst/>
                        </a:rPr>
                        <a:t>8,399,998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87705" algn="l"/>
                        </a:tabLst>
                      </a:pPr>
                      <a:r>
                        <a:rPr lang="es-HN" sz="1800" dirty="0">
                          <a:solidFill>
                            <a:schemeClr val="tx1"/>
                          </a:solidFill>
                          <a:effectLst/>
                        </a:rPr>
                        <a:t>16,399,998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87705" algn="l"/>
                        </a:tabLst>
                      </a:pPr>
                      <a:r>
                        <a:rPr lang="es-HN" sz="1800" b="0" dirty="0">
                          <a:solidFill>
                            <a:schemeClr val="tx1"/>
                          </a:solidFill>
                          <a:effectLst/>
                        </a:rPr>
                        <a:t>99 Partidas no Asignables a Programas</a:t>
                      </a:r>
                      <a:endParaRPr lang="es-ES" sz="2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87705" algn="l"/>
                        </a:tabLst>
                      </a:pPr>
                      <a:r>
                        <a:rPr lang="es-HN" sz="1800">
                          <a:solidFill>
                            <a:schemeClr val="tx1"/>
                          </a:solidFill>
                          <a:effectLst/>
                        </a:rPr>
                        <a:t>244,057,053.00</a:t>
                      </a:r>
                      <a:endParaRPr lang="es-ES" sz="2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87705" algn="l"/>
                        </a:tabLst>
                      </a:pPr>
                      <a:r>
                        <a:rPr lang="es-HN" sz="1800" dirty="0">
                          <a:solidFill>
                            <a:schemeClr val="tx1"/>
                          </a:solidFill>
                          <a:effectLst/>
                        </a:rPr>
                        <a:t>342,207,592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87705" algn="l"/>
                        </a:tabLst>
                      </a:pPr>
                      <a:r>
                        <a:rPr lang="es-HN" sz="1800" dirty="0">
                          <a:solidFill>
                            <a:schemeClr val="tx1"/>
                          </a:solidFill>
                          <a:effectLst/>
                        </a:rPr>
                        <a:t>342,207,592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87705" algn="l"/>
                        </a:tabLst>
                      </a:pPr>
                      <a:r>
                        <a:rPr lang="es-HN" sz="200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ES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87705" algn="l"/>
                        </a:tabLst>
                      </a:pPr>
                      <a:r>
                        <a:rPr lang="es-HN" sz="2000" b="1" dirty="0">
                          <a:solidFill>
                            <a:schemeClr val="tx1"/>
                          </a:solidFill>
                          <a:effectLst/>
                        </a:rPr>
                        <a:t>1,365,407,000</a:t>
                      </a:r>
                      <a:endParaRPr lang="es-ES" sz="2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87705" algn="l"/>
                        </a:tabLst>
                      </a:pPr>
                      <a:r>
                        <a:rPr lang="es-HN" sz="2000" b="1" dirty="0">
                          <a:solidFill>
                            <a:schemeClr val="tx1"/>
                          </a:solidFill>
                          <a:effectLst/>
                        </a:rPr>
                        <a:t>1,727,074,839</a:t>
                      </a:r>
                      <a:endParaRPr lang="es-ES" sz="2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87705" algn="l"/>
                        </a:tabLst>
                      </a:pPr>
                      <a:r>
                        <a:rPr lang="es-HN" sz="2000" b="1" dirty="0">
                          <a:solidFill>
                            <a:schemeClr val="tx1"/>
                          </a:solidFill>
                          <a:effectLst/>
                        </a:rPr>
                        <a:t>2,854,274,839</a:t>
                      </a:r>
                      <a:endParaRPr lang="es-ES" sz="2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20" name="19 Imagen" descr="Resultado de imagen para ministerio de agricultura ganaderÃ­a y alimentaciÃ³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80" y="188640"/>
            <a:ext cx="1434326" cy="936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710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28541" y="170032"/>
            <a:ext cx="2501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 Light" panose="020F0302020204030204" pitchFamily="34" charset="0"/>
              </a:rPr>
              <a:t>Simple Project Manager </a:t>
            </a: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B85DED6-B069-4A37-B375-10AF5FA9F06F}"/>
              </a:ext>
            </a:extLst>
          </p:cNvPr>
          <p:cNvGrpSpPr/>
          <p:nvPr/>
        </p:nvGrpSpPr>
        <p:grpSpPr>
          <a:xfrm>
            <a:off x="11520109" y="1036343"/>
            <a:ext cx="228976" cy="228976"/>
            <a:chOff x="8447088" y="5060951"/>
            <a:chExt cx="346075" cy="346075"/>
          </a:xfrm>
        </p:grpSpPr>
        <p:sp>
          <p:nvSpPr>
            <p:cNvPr id="104" name="Freeform 365">
              <a:extLst>
                <a:ext uri="{FF2B5EF4-FFF2-40B4-BE49-F238E27FC236}">
                  <a16:creationId xmlns:a16="http://schemas.microsoft.com/office/drawing/2014/main" id="{493FE6A8-C2BF-4EF9-AD83-D92FD6682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3288" y="5121276"/>
              <a:ext cx="195263" cy="150813"/>
            </a:xfrm>
            <a:custGeom>
              <a:avLst/>
              <a:gdLst>
                <a:gd name="T0" fmla="*/ 123 w 123"/>
                <a:gd name="T1" fmla="*/ 95 h 95"/>
                <a:gd name="T2" fmla="*/ 123 w 123"/>
                <a:gd name="T3" fmla="*/ 19 h 95"/>
                <a:gd name="T4" fmla="*/ 52 w 123"/>
                <a:gd name="T5" fmla="*/ 19 h 95"/>
                <a:gd name="T6" fmla="*/ 42 w 123"/>
                <a:gd name="T7" fmla="*/ 0 h 95"/>
                <a:gd name="T8" fmla="*/ 0 w 123"/>
                <a:gd name="T9" fmla="*/ 0 h 95"/>
                <a:gd name="T10" fmla="*/ 0 w 123"/>
                <a:gd name="T1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" h="95">
                  <a:moveTo>
                    <a:pt x="123" y="95"/>
                  </a:moveTo>
                  <a:lnTo>
                    <a:pt x="123" y="19"/>
                  </a:lnTo>
                  <a:lnTo>
                    <a:pt x="52" y="19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95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5" name="Freeform 366">
              <a:extLst>
                <a:ext uri="{FF2B5EF4-FFF2-40B4-BE49-F238E27FC236}">
                  <a16:creationId xmlns:a16="http://schemas.microsoft.com/office/drawing/2014/main" id="{A02FA930-89AC-4CB8-B9ED-D53FF5249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7575" y="5091113"/>
              <a:ext cx="165100" cy="30163"/>
            </a:xfrm>
            <a:custGeom>
              <a:avLst/>
              <a:gdLst>
                <a:gd name="T0" fmla="*/ 104 w 104"/>
                <a:gd name="T1" fmla="*/ 19 h 19"/>
                <a:gd name="T2" fmla="*/ 52 w 104"/>
                <a:gd name="T3" fmla="*/ 19 h 19"/>
                <a:gd name="T4" fmla="*/ 43 w 104"/>
                <a:gd name="T5" fmla="*/ 0 h 19"/>
                <a:gd name="T6" fmla="*/ 0 w 104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9">
                  <a:moveTo>
                    <a:pt x="104" y="19"/>
                  </a:moveTo>
                  <a:lnTo>
                    <a:pt x="52" y="19"/>
                  </a:lnTo>
                  <a:lnTo>
                    <a:pt x="43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6" name="Freeform 367">
              <a:extLst>
                <a:ext uri="{FF2B5EF4-FFF2-40B4-BE49-F238E27FC236}">
                  <a16:creationId xmlns:a16="http://schemas.microsoft.com/office/drawing/2014/main" id="{55CC26BA-27C9-44E7-AE5D-31FBC7E4B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3450" y="5060951"/>
              <a:ext cx="134938" cy="30163"/>
            </a:xfrm>
            <a:custGeom>
              <a:avLst/>
              <a:gdLst>
                <a:gd name="T0" fmla="*/ 85 w 85"/>
                <a:gd name="T1" fmla="*/ 19 h 19"/>
                <a:gd name="T2" fmla="*/ 52 w 85"/>
                <a:gd name="T3" fmla="*/ 19 h 19"/>
                <a:gd name="T4" fmla="*/ 42 w 85"/>
                <a:gd name="T5" fmla="*/ 0 h 19"/>
                <a:gd name="T6" fmla="*/ 0 w 85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19">
                  <a:moveTo>
                    <a:pt x="85" y="19"/>
                  </a:moveTo>
                  <a:lnTo>
                    <a:pt x="52" y="19"/>
                  </a:lnTo>
                  <a:lnTo>
                    <a:pt x="42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7" name="Freeform 368">
              <a:extLst>
                <a:ext uri="{FF2B5EF4-FFF2-40B4-BE49-F238E27FC236}">
                  <a16:creationId xmlns:a16="http://schemas.microsoft.com/office/drawing/2014/main" id="{E1F523BB-7165-42B8-805A-0D5ED8161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7088" y="5302251"/>
              <a:ext cx="346075" cy="104775"/>
            </a:xfrm>
            <a:custGeom>
              <a:avLst/>
              <a:gdLst>
                <a:gd name="T0" fmla="*/ 92 w 92"/>
                <a:gd name="T1" fmla="*/ 28 h 28"/>
                <a:gd name="T2" fmla="*/ 0 w 92"/>
                <a:gd name="T3" fmla="*/ 28 h 28"/>
                <a:gd name="T4" fmla="*/ 0 w 92"/>
                <a:gd name="T5" fmla="*/ 0 h 28"/>
                <a:gd name="T6" fmla="*/ 30 w 92"/>
                <a:gd name="T7" fmla="*/ 0 h 28"/>
                <a:gd name="T8" fmla="*/ 30 w 92"/>
                <a:gd name="T9" fmla="*/ 4 h 28"/>
                <a:gd name="T10" fmla="*/ 38 w 92"/>
                <a:gd name="T11" fmla="*/ 12 h 28"/>
                <a:gd name="T12" fmla="*/ 56 w 92"/>
                <a:gd name="T13" fmla="*/ 12 h 28"/>
                <a:gd name="T14" fmla="*/ 64 w 92"/>
                <a:gd name="T15" fmla="*/ 4 h 28"/>
                <a:gd name="T16" fmla="*/ 64 w 92"/>
                <a:gd name="T17" fmla="*/ 0 h 28"/>
                <a:gd name="T18" fmla="*/ 92 w 92"/>
                <a:gd name="T19" fmla="*/ 0 h 28"/>
                <a:gd name="T20" fmla="*/ 92 w 92"/>
                <a:gd name="T2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28">
                  <a:moveTo>
                    <a:pt x="92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8"/>
                    <a:pt x="34" y="12"/>
                    <a:pt x="38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60" y="12"/>
                    <a:pt x="64" y="8"/>
                    <a:pt x="64" y="4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92" y="0"/>
                    <a:pt x="92" y="0"/>
                    <a:pt x="92" y="0"/>
                  </a:cubicBezTo>
                  <a:lnTo>
                    <a:pt x="92" y="28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8" name="Freeform 369">
              <a:extLst>
                <a:ext uri="{FF2B5EF4-FFF2-40B4-BE49-F238E27FC236}">
                  <a16:creationId xmlns:a16="http://schemas.microsoft.com/office/drawing/2014/main" id="{83AEFE35-0942-4699-ADD5-1FF2EB83F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7088" y="5211763"/>
              <a:ext cx="76200" cy="90488"/>
            </a:xfrm>
            <a:custGeom>
              <a:avLst/>
              <a:gdLst>
                <a:gd name="T0" fmla="*/ 0 w 48"/>
                <a:gd name="T1" fmla="*/ 57 h 57"/>
                <a:gd name="T2" fmla="*/ 33 w 48"/>
                <a:gd name="T3" fmla="*/ 0 h 57"/>
                <a:gd name="T4" fmla="*/ 48 w 48"/>
                <a:gd name="T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57">
                  <a:moveTo>
                    <a:pt x="0" y="57"/>
                  </a:moveTo>
                  <a:lnTo>
                    <a:pt x="33" y="0"/>
                  </a:lnTo>
                  <a:lnTo>
                    <a:pt x="48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9" name="Freeform 370">
              <a:extLst>
                <a:ext uri="{FF2B5EF4-FFF2-40B4-BE49-F238E27FC236}">
                  <a16:creationId xmlns:a16="http://schemas.microsoft.com/office/drawing/2014/main" id="{33CDBE5D-A7CA-4BA6-9B57-5101140EC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8550" y="5211763"/>
              <a:ext cx="74613" cy="90488"/>
            </a:xfrm>
            <a:custGeom>
              <a:avLst/>
              <a:gdLst>
                <a:gd name="T0" fmla="*/ 0 w 47"/>
                <a:gd name="T1" fmla="*/ 0 h 57"/>
                <a:gd name="T2" fmla="*/ 14 w 47"/>
                <a:gd name="T3" fmla="*/ 0 h 57"/>
                <a:gd name="T4" fmla="*/ 47 w 47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57">
                  <a:moveTo>
                    <a:pt x="0" y="0"/>
                  </a:moveTo>
                  <a:lnTo>
                    <a:pt x="14" y="0"/>
                  </a:lnTo>
                  <a:lnTo>
                    <a:pt x="47" y="57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0" name="Freeform 371">
              <a:extLst>
                <a:ext uri="{FF2B5EF4-FFF2-40B4-BE49-F238E27FC236}">
                  <a16:creationId xmlns:a16="http://schemas.microsoft.com/office/drawing/2014/main" id="{4AC57021-72F1-4BFB-86B0-E34369649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3613" y="5181601"/>
              <a:ext cx="88900" cy="90488"/>
            </a:xfrm>
            <a:custGeom>
              <a:avLst/>
              <a:gdLst>
                <a:gd name="T0" fmla="*/ 16 w 24"/>
                <a:gd name="T1" fmla="*/ 13 h 24"/>
                <a:gd name="T2" fmla="*/ 19 w 24"/>
                <a:gd name="T3" fmla="*/ 7 h 24"/>
                <a:gd name="T4" fmla="*/ 12 w 24"/>
                <a:gd name="T5" fmla="*/ 0 h 24"/>
                <a:gd name="T6" fmla="*/ 5 w 24"/>
                <a:gd name="T7" fmla="*/ 7 h 24"/>
                <a:gd name="T8" fmla="*/ 8 w 24"/>
                <a:gd name="T9" fmla="*/ 13 h 24"/>
                <a:gd name="T10" fmla="*/ 0 w 24"/>
                <a:gd name="T11" fmla="*/ 24 h 24"/>
                <a:gd name="T12" fmla="*/ 24 w 24"/>
                <a:gd name="T13" fmla="*/ 24 h 24"/>
                <a:gd name="T14" fmla="*/ 16 w 24"/>
                <a:gd name="T15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4">
                  <a:moveTo>
                    <a:pt x="16" y="13"/>
                  </a:moveTo>
                  <a:cubicBezTo>
                    <a:pt x="18" y="11"/>
                    <a:pt x="19" y="9"/>
                    <a:pt x="19" y="7"/>
                  </a:cubicBezTo>
                  <a:cubicBezTo>
                    <a:pt x="19" y="3"/>
                    <a:pt x="16" y="0"/>
                    <a:pt x="12" y="0"/>
                  </a:cubicBezTo>
                  <a:cubicBezTo>
                    <a:pt x="8" y="0"/>
                    <a:pt x="5" y="3"/>
                    <a:pt x="5" y="7"/>
                  </a:cubicBezTo>
                  <a:cubicBezTo>
                    <a:pt x="5" y="9"/>
                    <a:pt x="6" y="11"/>
                    <a:pt x="8" y="13"/>
                  </a:cubicBezTo>
                  <a:cubicBezTo>
                    <a:pt x="3" y="14"/>
                    <a:pt x="0" y="17"/>
                    <a:pt x="0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17"/>
                    <a:pt x="21" y="14"/>
                    <a:pt x="16" y="13"/>
                  </a:cubicBez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7" name="AutoShape 2" descr="Resultado de imagen para construcciÃ³n de portal de datos abier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 dirty="0"/>
          </a:p>
        </p:txBody>
      </p:sp>
      <p:sp>
        <p:nvSpPr>
          <p:cNvPr id="3" name="AutoShape 2" descr="Resultado de imagen para katun guatemala 203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AutoShape 4" descr="Resultado de imagen para katun guatemala 2032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6" descr="Resultado de imagen para katun guatemala 2032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9" descr="Resultado de imagen para polÃ­tica de promociÃ³n del riego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aphicFrame>
        <p:nvGraphicFramePr>
          <p:cNvPr id="22" name="21 Diagrama"/>
          <p:cNvGraphicFramePr/>
          <p:nvPr>
            <p:extLst>
              <p:ext uri="{D42A27DB-BD31-4B8C-83A1-F6EECF244321}">
                <p14:modId xmlns:p14="http://schemas.microsoft.com/office/powerpoint/2010/main" val="3330914029"/>
              </p:ext>
            </p:extLst>
          </p:nvPr>
        </p:nvGraphicFramePr>
        <p:xfrm>
          <a:off x="622626" y="44624"/>
          <a:ext cx="11232426" cy="6090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4742738" y="2391288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Recursos adicionales</a:t>
            </a:r>
          </a:p>
          <a:p>
            <a:pPr algn="ctr"/>
            <a:r>
              <a:rPr lang="es-NI" b="1" dirty="0"/>
              <a:t>Q 1,127.2</a:t>
            </a:r>
            <a:endParaRPr lang="es-ES" b="1" dirty="0"/>
          </a:p>
        </p:txBody>
      </p:sp>
      <p:pic>
        <p:nvPicPr>
          <p:cNvPr id="20" name="19 Imagen" descr="Resultado de imagen para ministerio de agricultura ganaderÃ­a y alimentaciÃ³n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80" y="188640"/>
            <a:ext cx="1434326" cy="936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3733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28541" y="170032"/>
            <a:ext cx="2501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 Light" panose="020F0302020204030204" pitchFamily="34" charset="0"/>
              </a:rPr>
              <a:t>Simple Project Manager 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A4A16D0-5A9C-4B45-A8BB-59850E859C99}"/>
              </a:ext>
            </a:extLst>
          </p:cNvPr>
          <p:cNvGrpSpPr/>
          <p:nvPr/>
        </p:nvGrpSpPr>
        <p:grpSpPr>
          <a:xfrm>
            <a:off x="3590267" y="3976995"/>
            <a:ext cx="228976" cy="228977"/>
            <a:chOff x="3398838" y="3616326"/>
            <a:chExt cx="346075" cy="346076"/>
          </a:xfrm>
        </p:grpSpPr>
        <p:sp>
          <p:nvSpPr>
            <p:cNvPr id="73" name="Rectangle 94">
              <a:extLst>
                <a:ext uri="{FF2B5EF4-FFF2-40B4-BE49-F238E27FC236}">
                  <a16:creationId xmlns:a16="http://schemas.microsoft.com/office/drawing/2014/main" id="{5E7F0A8F-8544-44A6-BCF8-0A11E6955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9163" y="3616326"/>
              <a:ext cx="90488" cy="34607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5" name="Rectangle 95">
              <a:extLst>
                <a:ext uri="{FF2B5EF4-FFF2-40B4-BE49-F238E27FC236}">
                  <a16:creationId xmlns:a16="http://schemas.microsoft.com/office/drawing/2014/main" id="{0A038215-BE4E-4123-8DCB-8AA85592A9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9651" y="3736976"/>
              <a:ext cx="90488" cy="2254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6" name="Line 96">
              <a:extLst>
                <a:ext uri="{FF2B5EF4-FFF2-40B4-BE49-F238E27FC236}">
                  <a16:creationId xmlns:a16="http://schemas.microsoft.com/office/drawing/2014/main" id="{AFF25812-199C-45A3-BA3A-F2CB1E0A60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9813" y="3933826"/>
              <a:ext cx="3016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7" name="Line 97">
              <a:extLst>
                <a:ext uri="{FF2B5EF4-FFF2-40B4-BE49-F238E27FC236}">
                  <a16:creationId xmlns:a16="http://schemas.microsoft.com/office/drawing/2014/main" id="{B2A1C214-1C4A-4BE4-8B9E-2971BED013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3613" y="3646489"/>
              <a:ext cx="0" cy="19685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8" name="Rectangle 98">
              <a:extLst>
                <a:ext uri="{FF2B5EF4-FFF2-40B4-BE49-F238E27FC236}">
                  <a16:creationId xmlns:a16="http://schemas.microsoft.com/office/drawing/2014/main" id="{B8529BB1-A46D-47EB-A314-F20A5521E2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9326" y="3873501"/>
              <a:ext cx="30163" cy="603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" name="Line 99">
              <a:extLst>
                <a:ext uri="{FF2B5EF4-FFF2-40B4-BE49-F238E27FC236}">
                  <a16:creationId xmlns:a16="http://schemas.microsoft.com/office/drawing/2014/main" id="{1DB15AB5-7252-484C-90F8-A6B513FB9E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4101" y="3767139"/>
              <a:ext cx="0" cy="136525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" name="Line 100">
              <a:extLst>
                <a:ext uri="{FF2B5EF4-FFF2-40B4-BE49-F238E27FC236}">
                  <a16:creationId xmlns:a16="http://schemas.microsoft.com/office/drawing/2014/main" id="{A7D03B7C-A6B5-4A62-AD5E-625D076C6A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9001" y="3706814"/>
              <a:ext cx="0" cy="211138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3" name="Rectangle 101">
              <a:extLst>
                <a:ext uri="{FF2B5EF4-FFF2-40B4-BE49-F238E27FC236}">
                  <a16:creationId xmlns:a16="http://schemas.microsoft.com/office/drawing/2014/main" id="{0839DEE7-A9F5-4A8E-B729-222359398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8838" y="3662364"/>
              <a:ext cx="60325" cy="300038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4" name="Freeform 102">
              <a:extLst>
                <a:ext uri="{FF2B5EF4-FFF2-40B4-BE49-F238E27FC236}">
                  <a16:creationId xmlns:a16="http://schemas.microsoft.com/office/drawing/2014/main" id="{CF97EB3E-8D3C-41B9-81B9-4A8166975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263" y="3662364"/>
              <a:ext cx="120650" cy="300038"/>
            </a:xfrm>
            <a:custGeom>
              <a:avLst/>
              <a:gdLst>
                <a:gd name="T0" fmla="*/ 76 w 76"/>
                <a:gd name="T1" fmla="*/ 182 h 189"/>
                <a:gd name="T2" fmla="*/ 47 w 76"/>
                <a:gd name="T3" fmla="*/ 189 h 189"/>
                <a:gd name="T4" fmla="*/ 0 w 76"/>
                <a:gd name="T5" fmla="*/ 7 h 189"/>
                <a:gd name="T6" fmla="*/ 29 w 76"/>
                <a:gd name="T7" fmla="*/ 0 h 189"/>
                <a:gd name="T8" fmla="*/ 76 w 76"/>
                <a:gd name="T9" fmla="*/ 18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89">
                  <a:moveTo>
                    <a:pt x="76" y="182"/>
                  </a:moveTo>
                  <a:lnTo>
                    <a:pt x="47" y="189"/>
                  </a:lnTo>
                  <a:lnTo>
                    <a:pt x="0" y="7"/>
                  </a:lnTo>
                  <a:lnTo>
                    <a:pt x="29" y="0"/>
                  </a:lnTo>
                  <a:lnTo>
                    <a:pt x="76" y="182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B85DED6-B069-4A37-B375-10AF5FA9F06F}"/>
              </a:ext>
            </a:extLst>
          </p:cNvPr>
          <p:cNvGrpSpPr/>
          <p:nvPr/>
        </p:nvGrpSpPr>
        <p:grpSpPr>
          <a:xfrm>
            <a:off x="11520109" y="1036343"/>
            <a:ext cx="228976" cy="228976"/>
            <a:chOff x="8447088" y="5060951"/>
            <a:chExt cx="346075" cy="346075"/>
          </a:xfrm>
        </p:grpSpPr>
        <p:sp>
          <p:nvSpPr>
            <p:cNvPr id="104" name="Freeform 365">
              <a:extLst>
                <a:ext uri="{FF2B5EF4-FFF2-40B4-BE49-F238E27FC236}">
                  <a16:creationId xmlns:a16="http://schemas.microsoft.com/office/drawing/2014/main" id="{493FE6A8-C2BF-4EF9-AD83-D92FD6682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3288" y="5121276"/>
              <a:ext cx="195263" cy="150813"/>
            </a:xfrm>
            <a:custGeom>
              <a:avLst/>
              <a:gdLst>
                <a:gd name="T0" fmla="*/ 123 w 123"/>
                <a:gd name="T1" fmla="*/ 95 h 95"/>
                <a:gd name="T2" fmla="*/ 123 w 123"/>
                <a:gd name="T3" fmla="*/ 19 h 95"/>
                <a:gd name="T4" fmla="*/ 52 w 123"/>
                <a:gd name="T5" fmla="*/ 19 h 95"/>
                <a:gd name="T6" fmla="*/ 42 w 123"/>
                <a:gd name="T7" fmla="*/ 0 h 95"/>
                <a:gd name="T8" fmla="*/ 0 w 123"/>
                <a:gd name="T9" fmla="*/ 0 h 95"/>
                <a:gd name="T10" fmla="*/ 0 w 123"/>
                <a:gd name="T1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" h="95">
                  <a:moveTo>
                    <a:pt x="123" y="95"/>
                  </a:moveTo>
                  <a:lnTo>
                    <a:pt x="123" y="19"/>
                  </a:lnTo>
                  <a:lnTo>
                    <a:pt x="52" y="19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95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5" name="Freeform 366">
              <a:extLst>
                <a:ext uri="{FF2B5EF4-FFF2-40B4-BE49-F238E27FC236}">
                  <a16:creationId xmlns:a16="http://schemas.microsoft.com/office/drawing/2014/main" id="{A02FA930-89AC-4CB8-B9ED-D53FF5249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7575" y="5091113"/>
              <a:ext cx="165100" cy="30163"/>
            </a:xfrm>
            <a:custGeom>
              <a:avLst/>
              <a:gdLst>
                <a:gd name="T0" fmla="*/ 104 w 104"/>
                <a:gd name="T1" fmla="*/ 19 h 19"/>
                <a:gd name="T2" fmla="*/ 52 w 104"/>
                <a:gd name="T3" fmla="*/ 19 h 19"/>
                <a:gd name="T4" fmla="*/ 43 w 104"/>
                <a:gd name="T5" fmla="*/ 0 h 19"/>
                <a:gd name="T6" fmla="*/ 0 w 104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9">
                  <a:moveTo>
                    <a:pt x="104" y="19"/>
                  </a:moveTo>
                  <a:lnTo>
                    <a:pt x="52" y="19"/>
                  </a:lnTo>
                  <a:lnTo>
                    <a:pt x="43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6" name="Freeform 367">
              <a:extLst>
                <a:ext uri="{FF2B5EF4-FFF2-40B4-BE49-F238E27FC236}">
                  <a16:creationId xmlns:a16="http://schemas.microsoft.com/office/drawing/2014/main" id="{55CC26BA-27C9-44E7-AE5D-31FBC7E4B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3450" y="5060951"/>
              <a:ext cx="134938" cy="30163"/>
            </a:xfrm>
            <a:custGeom>
              <a:avLst/>
              <a:gdLst>
                <a:gd name="T0" fmla="*/ 85 w 85"/>
                <a:gd name="T1" fmla="*/ 19 h 19"/>
                <a:gd name="T2" fmla="*/ 52 w 85"/>
                <a:gd name="T3" fmla="*/ 19 h 19"/>
                <a:gd name="T4" fmla="*/ 42 w 85"/>
                <a:gd name="T5" fmla="*/ 0 h 19"/>
                <a:gd name="T6" fmla="*/ 0 w 85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19">
                  <a:moveTo>
                    <a:pt x="85" y="19"/>
                  </a:moveTo>
                  <a:lnTo>
                    <a:pt x="52" y="19"/>
                  </a:lnTo>
                  <a:lnTo>
                    <a:pt x="42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7" name="Freeform 368">
              <a:extLst>
                <a:ext uri="{FF2B5EF4-FFF2-40B4-BE49-F238E27FC236}">
                  <a16:creationId xmlns:a16="http://schemas.microsoft.com/office/drawing/2014/main" id="{E1F523BB-7165-42B8-805A-0D5ED8161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7088" y="5302251"/>
              <a:ext cx="346075" cy="104775"/>
            </a:xfrm>
            <a:custGeom>
              <a:avLst/>
              <a:gdLst>
                <a:gd name="T0" fmla="*/ 92 w 92"/>
                <a:gd name="T1" fmla="*/ 28 h 28"/>
                <a:gd name="T2" fmla="*/ 0 w 92"/>
                <a:gd name="T3" fmla="*/ 28 h 28"/>
                <a:gd name="T4" fmla="*/ 0 w 92"/>
                <a:gd name="T5" fmla="*/ 0 h 28"/>
                <a:gd name="T6" fmla="*/ 30 w 92"/>
                <a:gd name="T7" fmla="*/ 0 h 28"/>
                <a:gd name="T8" fmla="*/ 30 w 92"/>
                <a:gd name="T9" fmla="*/ 4 h 28"/>
                <a:gd name="T10" fmla="*/ 38 w 92"/>
                <a:gd name="T11" fmla="*/ 12 h 28"/>
                <a:gd name="T12" fmla="*/ 56 w 92"/>
                <a:gd name="T13" fmla="*/ 12 h 28"/>
                <a:gd name="T14" fmla="*/ 64 w 92"/>
                <a:gd name="T15" fmla="*/ 4 h 28"/>
                <a:gd name="T16" fmla="*/ 64 w 92"/>
                <a:gd name="T17" fmla="*/ 0 h 28"/>
                <a:gd name="T18" fmla="*/ 92 w 92"/>
                <a:gd name="T19" fmla="*/ 0 h 28"/>
                <a:gd name="T20" fmla="*/ 92 w 92"/>
                <a:gd name="T2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28">
                  <a:moveTo>
                    <a:pt x="92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8"/>
                    <a:pt x="34" y="12"/>
                    <a:pt x="38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60" y="12"/>
                    <a:pt x="64" y="8"/>
                    <a:pt x="64" y="4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92" y="0"/>
                    <a:pt x="92" y="0"/>
                    <a:pt x="92" y="0"/>
                  </a:cubicBezTo>
                  <a:lnTo>
                    <a:pt x="92" y="28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8" name="Freeform 369">
              <a:extLst>
                <a:ext uri="{FF2B5EF4-FFF2-40B4-BE49-F238E27FC236}">
                  <a16:creationId xmlns:a16="http://schemas.microsoft.com/office/drawing/2014/main" id="{83AEFE35-0942-4699-ADD5-1FF2EB83F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7088" y="5211763"/>
              <a:ext cx="76200" cy="90488"/>
            </a:xfrm>
            <a:custGeom>
              <a:avLst/>
              <a:gdLst>
                <a:gd name="T0" fmla="*/ 0 w 48"/>
                <a:gd name="T1" fmla="*/ 57 h 57"/>
                <a:gd name="T2" fmla="*/ 33 w 48"/>
                <a:gd name="T3" fmla="*/ 0 h 57"/>
                <a:gd name="T4" fmla="*/ 48 w 48"/>
                <a:gd name="T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57">
                  <a:moveTo>
                    <a:pt x="0" y="57"/>
                  </a:moveTo>
                  <a:lnTo>
                    <a:pt x="33" y="0"/>
                  </a:lnTo>
                  <a:lnTo>
                    <a:pt x="48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9" name="Freeform 370">
              <a:extLst>
                <a:ext uri="{FF2B5EF4-FFF2-40B4-BE49-F238E27FC236}">
                  <a16:creationId xmlns:a16="http://schemas.microsoft.com/office/drawing/2014/main" id="{33CDBE5D-A7CA-4BA6-9B57-5101140EC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8550" y="5211763"/>
              <a:ext cx="74613" cy="90488"/>
            </a:xfrm>
            <a:custGeom>
              <a:avLst/>
              <a:gdLst>
                <a:gd name="T0" fmla="*/ 0 w 47"/>
                <a:gd name="T1" fmla="*/ 0 h 57"/>
                <a:gd name="T2" fmla="*/ 14 w 47"/>
                <a:gd name="T3" fmla="*/ 0 h 57"/>
                <a:gd name="T4" fmla="*/ 47 w 47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57">
                  <a:moveTo>
                    <a:pt x="0" y="0"/>
                  </a:moveTo>
                  <a:lnTo>
                    <a:pt x="14" y="0"/>
                  </a:lnTo>
                  <a:lnTo>
                    <a:pt x="47" y="57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0" name="Freeform 371">
              <a:extLst>
                <a:ext uri="{FF2B5EF4-FFF2-40B4-BE49-F238E27FC236}">
                  <a16:creationId xmlns:a16="http://schemas.microsoft.com/office/drawing/2014/main" id="{4AC57021-72F1-4BFB-86B0-E34369649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3613" y="5181601"/>
              <a:ext cx="88900" cy="90488"/>
            </a:xfrm>
            <a:custGeom>
              <a:avLst/>
              <a:gdLst>
                <a:gd name="T0" fmla="*/ 16 w 24"/>
                <a:gd name="T1" fmla="*/ 13 h 24"/>
                <a:gd name="T2" fmla="*/ 19 w 24"/>
                <a:gd name="T3" fmla="*/ 7 h 24"/>
                <a:gd name="T4" fmla="*/ 12 w 24"/>
                <a:gd name="T5" fmla="*/ 0 h 24"/>
                <a:gd name="T6" fmla="*/ 5 w 24"/>
                <a:gd name="T7" fmla="*/ 7 h 24"/>
                <a:gd name="T8" fmla="*/ 8 w 24"/>
                <a:gd name="T9" fmla="*/ 13 h 24"/>
                <a:gd name="T10" fmla="*/ 0 w 24"/>
                <a:gd name="T11" fmla="*/ 24 h 24"/>
                <a:gd name="T12" fmla="*/ 24 w 24"/>
                <a:gd name="T13" fmla="*/ 24 h 24"/>
                <a:gd name="T14" fmla="*/ 16 w 24"/>
                <a:gd name="T15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4">
                  <a:moveTo>
                    <a:pt x="16" y="13"/>
                  </a:moveTo>
                  <a:cubicBezTo>
                    <a:pt x="18" y="11"/>
                    <a:pt x="19" y="9"/>
                    <a:pt x="19" y="7"/>
                  </a:cubicBezTo>
                  <a:cubicBezTo>
                    <a:pt x="19" y="3"/>
                    <a:pt x="16" y="0"/>
                    <a:pt x="12" y="0"/>
                  </a:cubicBezTo>
                  <a:cubicBezTo>
                    <a:pt x="8" y="0"/>
                    <a:pt x="5" y="3"/>
                    <a:pt x="5" y="7"/>
                  </a:cubicBezTo>
                  <a:cubicBezTo>
                    <a:pt x="5" y="9"/>
                    <a:pt x="6" y="11"/>
                    <a:pt x="8" y="13"/>
                  </a:cubicBezTo>
                  <a:cubicBezTo>
                    <a:pt x="3" y="14"/>
                    <a:pt x="0" y="17"/>
                    <a:pt x="0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17"/>
                    <a:pt x="21" y="14"/>
                    <a:pt x="16" y="13"/>
                  </a:cubicBez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7" name="AutoShape 2" descr="Resultado de imagen para construcciÃ³n de portal de datos abier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 dirty="0"/>
          </a:p>
        </p:txBody>
      </p:sp>
      <p:sp>
        <p:nvSpPr>
          <p:cNvPr id="163" name="TextBox 132">
            <a:extLst>
              <a:ext uri="{FF2B5EF4-FFF2-40B4-BE49-F238E27FC236}">
                <a16:creationId xmlns:a16="http://schemas.microsoft.com/office/drawing/2014/main" id="{2EB2C6A5-F4E5-442D-B6CF-FD321B1C1E6F}"/>
              </a:ext>
            </a:extLst>
          </p:cNvPr>
          <p:cNvSpPr txBox="1"/>
          <p:nvPr/>
        </p:nvSpPr>
        <p:spPr>
          <a:xfrm>
            <a:off x="9740823" y="2206752"/>
            <a:ext cx="96504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DIRECTOS</a:t>
            </a:r>
            <a:endParaRPr lang="en-IN" sz="1600" b="1" dirty="0">
              <a:solidFill>
                <a:schemeClr val="bg1"/>
              </a:solidFill>
            </a:endParaRPr>
          </a:p>
        </p:txBody>
      </p:sp>
      <p:cxnSp>
        <p:nvCxnSpPr>
          <p:cNvPr id="165" name="Straight Connector 305">
            <a:extLst>
              <a:ext uri="{FF2B5EF4-FFF2-40B4-BE49-F238E27FC236}">
                <a16:creationId xmlns:a16="http://schemas.microsoft.com/office/drawing/2014/main" id="{3D895BCF-7147-4BC3-B42A-C69659CF1F27}"/>
              </a:ext>
            </a:extLst>
          </p:cNvPr>
          <p:cNvCxnSpPr>
            <a:cxnSpLocks/>
          </p:cNvCxnSpPr>
          <p:nvPr/>
        </p:nvCxnSpPr>
        <p:spPr>
          <a:xfrm flipH="1" flipV="1">
            <a:off x="8902724" y="692696"/>
            <a:ext cx="38218" cy="5903517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itle 1">
            <a:extLst>
              <a:ext uri="{FF2B5EF4-FFF2-40B4-BE49-F238E27FC236}">
                <a16:creationId xmlns:a16="http://schemas.microsoft.com/office/drawing/2014/main" id="{555DC0C3-BCDA-48C0-A49A-2FF6F4CBFF48}"/>
              </a:ext>
            </a:extLst>
          </p:cNvPr>
          <p:cNvSpPr txBox="1">
            <a:spLocks/>
          </p:cNvSpPr>
          <p:nvPr/>
        </p:nvSpPr>
        <p:spPr>
          <a:xfrm>
            <a:off x="9143608" y="784989"/>
            <a:ext cx="2998068" cy="52266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GT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Indicadores </a:t>
            </a:r>
          </a:p>
        </p:txBody>
      </p:sp>
      <p:sp>
        <p:nvSpPr>
          <p:cNvPr id="43" name="42 CuadroTexto"/>
          <p:cNvSpPr txBox="1"/>
          <p:nvPr/>
        </p:nvSpPr>
        <p:spPr>
          <a:xfrm>
            <a:off x="9256882" y="2827209"/>
            <a:ext cx="2258045" cy="817245"/>
          </a:xfrm>
          <a:prstGeom prst="round2DiagRect">
            <a:avLst/>
          </a:prstGeom>
          <a:noFill/>
          <a:ln w="28575">
            <a:solidFill>
              <a:schemeClr val="tx2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GT" sz="1400" b="1" dirty="0">
                <a:latin typeface="Arial" panose="020B0604020202020204" pitchFamily="34" charset="0"/>
                <a:cs typeface="Arial" panose="020B0604020202020204" pitchFamily="34" charset="0"/>
              </a:rPr>
              <a:t>Ejecución Promedio </a:t>
            </a:r>
            <a:r>
              <a:rPr lang="es-GT" sz="1400" dirty="0">
                <a:latin typeface="Arial" panose="020B0604020202020204" pitchFamily="34" charset="0"/>
                <a:cs typeface="Arial" panose="020B0604020202020204" pitchFamily="34" charset="0"/>
              </a:rPr>
              <a:t>(2016-2018): 69.6%;     Q. 71.4 millones</a:t>
            </a:r>
          </a:p>
        </p:txBody>
      </p:sp>
      <p:sp>
        <p:nvSpPr>
          <p:cNvPr id="44" name="43 CuadroTexto"/>
          <p:cNvSpPr txBox="1"/>
          <p:nvPr/>
        </p:nvSpPr>
        <p:spPr>
          <a:xfrm>
            <a:off x="9247377" y="3998649"/>
            <a:ext cx="2258045" cy="1055608"/>
          </a:xfrm>
          <a:prstGeom prst="round2DiagRect">
            <a:avLst/>
          </a:prstGeom>
          <a:noFill/>
          <a:ln w="28575">
            <a:solidFill>
              <a:schemeClr val="tx2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GT" sz="1400" b="1" dirty="0">
                <a:latin typeface="Arial" panose="020B0604020202020204" pitchFamily="34" charset="0"/>
                <a:cs typeface="Arial" panose="020B0604020202020204" pitchFamily="34" charset="0"/>
              </a:rPr>
              <a:t>Presupuesto  proyectado 2019 </a:t>
            </a:r>
            <a:endParaRPr lang="es-G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GT" sz="1400" dirty="0">
                <a:latin typeface="Arial" panose="020B0604020202020204" pitchFamily="34" charset="0"/>
                <a:cs typeface="Arial" panose="020B0604020202020204" pitchFamily="34" charset="0"/>
              </a:rPr>
              <a:t>Q 24.5 millones</a:t>
            </a:r>
          </a:p>
          <a:p>
            <a:r>
              <a:rPr lang="es-G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G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555DC0C3-BCDA-48C0-A49A-2FF6F4CBFF48}"/>
              </a:ext>
            </a:extLst>
          </p:cNvPr>
          <p:cNvSpPr txBox="1">
            <a:spLocks/>
          </p:cNvSpPr>
          <p:nvPr/>
        </p:nvSpPr>
        <p:spPr>
          <a:xfrm>
            <a:off x="2729606" y="386056"/>
            <a:ext cx="5955364" cy="52266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GT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II. Presupuesto ejecutado </a:t>
            </a:r>
          </a:p>
          <a:p>
            <a:pPr algn="ctr"/>
            <a:r>
              <a:rPr lang="es-GT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Catálogo de bienes y servicios institucionales</a:t>
            </a:r>
            <a:endParaRPr lang="en-US" sz="2000" dirty="0"/>
          </a:p>
        </p:txBody>
      </p:sp>
      <p:graphicFrame>
        <p:nvGraphicFramePr>
          <p:cNvPr id="32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6624200"/>
              </p:ext>
            </p:extLst>
          </p:nvPr>
        </p:nvGraphicFramePr>
        <p:xfrm>
          <a:off x="0" y="1195996"/>
          <a:ext cx="8940942" cy="540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" name="32 CuadroTexto"/>
          <p:cNvSpPr txBox="1"/>
          <p:nvPr/>
        </p:nvSpPr>
        <p:spPr>
          <a:xfrm>
            <a:off x="9235553" y="1798129"/>
            <a:ext cx="2258045" cy="817245"/>
          </a:xfrm>
          <a:prstGeom prst="round2DiagRect">
            <a:avLst/>
          </a:prstGeom>
          <a:noFill/>
          <a:ln w="28575">
            <a:solidFill>
              <a:schemeClr val="tx2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GT" sz="1400" b="1" dirty="0">
                <a:latin typeface="Arial" panose="020B0604020202020204" pitchFamily="34" charset="0"/>
                <a:cs typeface="Arial" panose="020B0604020202020204" pitchFamily="34" charset="0"/>
              </a:rPr>
              <a:t>Presupuesto Vigente Promedio </a:t>
            </a:r>
            <a:r>
              <a:rPr lang="es-GT" sz="1400" dirty="0">
                <a:latin typeface="Arial" panose="020B0604020202020204" pitchFamily="34" charset="0"/>
                <a:cs typeface="Arial" panose="020B0604020202020204" pitchFamily="34" charset="0"/>
              </a:rPr>
              <a:t>(2016-2018): Q.74.3 millones</a:t>
            </a:r>
          </a:p>
        </p:txBody>
      </p:sp>
      <p:pic>
        <p:nvPicPr>
          <p:cNvPr id="31" name="30 Imagen" descr="Resultado de imagen para ministerio de agricultura ganaderÃ­a y alimentaciÃ³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64" y="116632"/>
            <a:ext cx="1434326" cy="936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2909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28541" y="170032"/>
            <a:ext cx="2501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 Light" panose="020F0302020204030204" pitchFamily="34" charset="0"/>
              </a:rPr>
              <a:t>Simple Project Manager 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A4A16D0-5A9C-4B45-A8BB-59850E859C99}"/>
              </a:ext>
            </a:extLst>
          </p:cNvPr>
          <p:cNvGrpSpPr/>
          <p:nvPr/>
        </p:nvGrpSpPr>
        <p:grpSpPr>
          <a:xfrm>
            <a:off x="3590267" y="3976995"/>
            <a:ext cx="228976" cy="228977"/>
            <a:chOff x="3398838" y="3616326"/>
            <a:chExt cx="346075" cy="346076"/>
          </a:xfrm>
        </p:grpSpPr>
        <p:sp>
          <p:nvSpPr>
            <p:cNvPr id="73" name="Rectangle 94">
              <a:extLst>
                <a:ext uri="{FF2B5EF4-FFF2-40B4-BE49-F238E27FC236}">
                  <a16:creationId xmlns:a16="http://schemas.microsoft.com/office/drawing/2014/main" id="{5E7F0A8F-8544-44A6-BCF8-0A11E6955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9163" y="3616326"/>
              <a:ext cx="90488" cy="34607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5" name="Rectangle 95">
              <a:extLst>
                <a:ext uri="{FF2B5EF4-FFF2-40B4-BE49-F238E27FC236}">
                  <a16:creationId xmlns:a16="http://schemas.microsoft.com/office/drawing/2014/main" id="{0A038215-BE4E-4123-8DCB-8AA85592A9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9651" y="3736976"/>
              <a:ext cx="90488" cy="2254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6" name="Line 96">
              <a:extLst>
                <a:ext uri="{FF2B5EF4-FFF2-40B4-BE49-F238E27FC236}">
                  <a16:creationId xmlns:a16="http://schemas.microsoft.com/office/drawing/2014/main" id="{AFF25812-199C-45A3-BA3A-F2CB1E0A60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9813" y="3933826"/>
              <a:ext cx="3016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7" name="Line 97">
              <a:extLst>
                <a:ext uri="{FF2B5EF4-FFF2-40B4-BE49-F238E27FC236}">
                  <a16:creationId xmlns:a16="http://schemas.microsoft.com/office/drawing/2014/main" id="{B2A1C214-1C4A-4BE4-8B9E-2971BED013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3613" y="3646489"/>
              <a:ext cx="0" cy="19685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8" name="Rectangle 98">
              <a:extLst>
                <a:ext uri="{FF2B5EF4-FFF2-40B4-BE49-F238E27FC236}">
                  <a16:creationId xmlns:a16="http://schemas.microsoft.com/office/drawing/2014/main" id="{B8529BB1-A46D-47EB-A314-F20A5521E2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9326" y="3873501"/>
              <a:ext cx="30163" cy="603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" name="Line 99">
              <a:extLst>
                <a:ext uri="{FF2B5EF4-FFF2-40B4-BE49-F238E27FC236}">
                  <a16:creationId xmlns:a16="http://schemas.microsoft.com/office/drawing/2014/main" id="{1DB15AB5-7252-484C-90F8-A6B513FB9E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4101" y="3767139"/>
              <a:ext cx="0" cy="136525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" name="Line 100">
              <a:extLst>
                <a:ext uri="{FF2B5EF4-FFF2-40B4-BE49-F238E27FC236}">
                  <a16:creationId xmlns:a16="http://schemas.microsoft.com/office/drawing/2014/main" id="{A7D03B7C-A6B5-4A62-AD5E-625D076C6A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9001" y="3706814"/>
              <a:ext cx="0" cy="211138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3" name="Rectangle 101">
              <a:extLst>
                <a:ext uri="{FF2B5EF4-FFF2-40B4-BE49-F238E27FC236}">
                  <a16:creationId xmlns:a16="http://schemas.microsoft.com/office/drawing/2014/main" id="{0839DEE7-A9F5-4A8E-B729-222359398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8838" y="3662364"/>
              <a:ext cx="60325" cy="300038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4" name="Freeform 102">
              <a:extLst>
                <a:ext uri="{FF2B5EF4-FFF2-40B4-BE49-F238E27FC236}">
                  <a16:creationId xmlns:a16="http://schemas.microsoft.com/office/drawing/2014/main" id="{CF97EB3E-8D3C-41B9-81B9-4A8166975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263" y="3662364"/>
              <a:ext cx="120650" cy="300038"/>
            </a:xfrm>
            <a:custGeom>
              <a:avLst/>
              <a:gdLst>
                <a:gd name="T0" fmla="*/ 76 w 76"/>
                <a:gd name="T1" fmla="*/ 182 h 189"/>
                <a:gd name="T2" fmla="*/ 47 w 76"/>
                <a:gd name="T3" fmla="*/ 189 h 189"/>
                <a:gd name="T4" fmla="*/ 0 w 76"/>
                <a:gd name="T5" fmla="*/ 7 h 189"/>
                <a:gd name="T6" fmla="*/ 29 w 76"/>
                <a:gd name="T7" fmla="*/ 0 h 189"/>
                <a:gd name="T8" fmla="*/ 76 w 76"/>
                <a:gd name="T9" fmla="*/ 18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89">
                  <a:moveTo>
                    <a:pt x="76" y="182"/>
                  </a:moveTo>
                  <a:lnTo>
                    <a:pt x="47" y="189"/>
                  </a:lnTo>
                  <a:lnTo>
                    <a:pt x="0" y="7"/>
                  </a:lnTo>
                  <a:lnTo>
                    <a:pt x="29" y="0"/>
                  </a:lnTo>
                  <a:lnTo>
                    <a:pt x="76" y="182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B85DED6-B069-4A37-B375-10AF5FA9F06F}"/>
              </a:ext>
            </a:extLst>
          </p:cNvPr>
          <p:cNvGrpSpPr/>
          <p:nvPr/>
        </p:nvGrpSpPr>
        <p:grpSpPr>
          <a:xfrm>
            <a:off x="11520109" y="1036343"/>
            <a:ext cx="228976" cy="228976"/>
            <a:chOff x="8447088" y="5060951"/>
            <a:chExt cx="346075" cy="346075"/>
          </a:xfrm>
        </p:grpSpPr>
        <p:sp>
          <p:nvSpPr>
            <p:cNvPr id="104" name="Freeform 365">
              <a:extLst>
                <a:ext uri="{FF2B5EF4-FFF2-40B4-BE49-F238E27FC236}">
                  <a16:creationId xmlns:a16="http://schemas.microsoft.com/office/drawing/2014/main" id="{493FE6A8-C2BF-4EF9-AD83-D92FD6682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3288" y="5121276"/>
              <a:ext cx="195263" cy="150813"/>
            </a:xfrm>
            <a:custGeom>
              <a:avLst/>
              <a:gdLst>
                <a:gd name="T0" fmla="*/ 123 w 123"/>
                <a:gd name="T1" fmla="*/ 95 h 95"/>
                <a:gd name="T2" fmla="*/ 123 w 123"/>
                <a:gd name="T3" fmla="*/ 19 h 95"/>
                <a:gd name="T4" fmla="*/ 52 w 123"/>
                <a:gd name="T5" fmla="*/ 19 h 95"/>
                <a:gd name="T6" fmla="*/ 42 w 123"/>
                <a:gd name="T7" fmla="*/ 0 h 95"/>
                <a:gd name="T8" fmla="*/ 0 w 123"/>
                <a:gd name="T9" fmla="*/ 0 h 95"/>
                <a:gd name="T10" fmla="*/ 0 w 123"/>
                <a:gd name="T1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" h="95">
                  <a:moveTo>
                    <a:pt x="123" y="95"/>
                  </a:moveTo>
                  <a:lnTo>
                    <a:pt x="123" y="19"/>
                  </a:lnTo>
                  <a:lnTo>
                    <a:pt x="52" y="19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95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5" name="Freeform 366">
              <a:extLst>
                <a:ext uri="{FF2B5EF4-FFF2-40B4-BE49-F238E27FC236}">
                  <a16:creationId xmlns:a16="http://schemas.microsoft.com/office/drawing/2014/main" id="{A02FA930-89AC-4CB8-B9ED-D53FF5249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7575" y="5091113"/>
              <a:ext cx="165100" cy="30163"/>
            </a:xfrm>
            <a:custGeom>
              <a:avLst/>
              <a:gdLst>
                <a:gd name="T0" fmla="*/ 104 w 104"/>
                <a:gd name="T1" fmla="*/ 19 h 19"/>
                <a:gd name="T2" fmla="*/ 52 w 104"/>
                <a:gd name="T3" fmla="*/ 19 h 19"/>
                <a:gd name="T4" fmla="*/ 43 w 104"/>
                <a:gd name="T5" fmla="*/ 0 h 19"/>
                <a:gd name="T6" fmla="*/ 0 w 104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9">
                  <a:moveTo>
                    <a:pt x="104" y="19"/>
                  </a:moveTo>
                  <a:lnTo>
                    <a:pt x="52" y="19"/>
                  </a:lnTo>
                  <a:lnTo>
                    <a:pt x="43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6" name="Freeform 367">
              <a:extLst>
                <a:ext uri="{FF2B5EF4-FFF2-40B4-BE49-F238E27FC236}">
                  <a16:creationId xmlns:a16="http://schemas.microsoft.com/office/drawing/2014/main" id="{55CC26BA-27C9-44E7-AE5D-31FBC7E4B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3450" y="5060951"/>
              <a:ext cx="134938" cy="30163"/>
            </a:xfrm>
            <a:custGeom>
              <a:avLst/>
              <a:gdLst>
                <a:gd name="T0" fmla="*/ 85 w 85"/>
                <a:gd name="T1" fmla="*/ 19 h 19"/>
                <a:gd name="T2" fmla="*/ 52 w 85"/>
                <a:gd name="T3" fmla="*/ 19 h 19"/>
                <a:gd name="T4" fmla="*/ 42 w 85"/>
                <a:gd name="T5" fmla="*/ 0 h 19"/>
                <a:gd name="T6" fmla="*/ 0 w 85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19">
                  <a:moveTo>
                    <a:pt x="85" y="19"/>
                  </a:moveTo>
                  <a:lnTo>
                    <a:pt x="52" y="19"/>
                  </a:lnTo>
                  <a:lnTo>
                    <a:pt x="42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7" name="Freeform 368">
              <a:extLst>
                <a:ext uri="{FF2B5EF4-FFF2-40B4-BE49-F238E27FC236}">
                  <a16:creationId xmlns:a16="http://schemas.microsoft.com/office/drawing/2014/main" id="{E1F523BB-7165-42B8-805A-0D5ED8161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7088" y="5302251"/>
              <a:ext cx="346075" cy="104775"/>
            </a:xfrm>
            <a:custGeom>
              <a:avLst/>
              <a:gdLst>
                <a:gd name="T0" fmla="*/ 92 w 92"/>
                <a:gd name="T1" fmla="*/ 28 h 28"/>
                <a:gd name="T2" fmla="*/ 0 w 92"/>
                <a:gd name="T3" fmla="*/ 28 h 28"/>
                <a:gd name="T4" fmla="*/ 0 w 92"/>
                <a:gd name="T5" fmla="*/ 0 h 28"/>
                <a:gd name="T6" fmla="*/ 30 w 92"/>
                <a:gd name="T7" fmla="*/ 0 h 28"/>
                <a:gd name="T8" fmla="*/ 30 w 92"/>
                <a:gd name="T9" fmla="*/ 4 h 28"/>
                <a:gd name="T10" fmla="*/ 38 w 92"/>
                <a:gd name="T11" fmla="*/ 12 h 28"/>
                <a:gd name="T12" fmla="*/ 56 w 92"/>
                <a:gd name="T13" fmla="*/ 12 h 28"/>
                <a:gd name="T14" fmla="*/ 64 w 92"/>
                <a:gd name="T15" fmla="*/ 4 h 28"/>
                <a:gd name="T16" fmla="*/ 64 w 92"/>
                <a:gd name="T17" fmla="*/ 0 h 28"/>
                <a:gd name="T18" fmla="*/ 92 w 92"/>
                <a:gd name="T19" fmla="*/ 0 h 28"/>
                <a:gd name="T20" fmla="*/ 92 w 92"/>
                <a:gd name="T2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28">
                  <a:moveTo>
                    <a:pt x="92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8"/>
                    <a:pt x="34" y="12"/>
                    <a:pt x="38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60" y="12"/>
                    <a:pt x="64" y="8"/>
                    <a:pt x="64" y="4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92" y="0"/>
                    <a:pt x="92" y="0"/>
                    <a:pt x="92" y="0"/>
                  </a:cubicBezTo>
                  <a:lnTo>
                    <a:pt x="92" y="28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8" name="Freeform 369">
              <a:extLst>
                <a:ext uri="{FF2B5EF4-FFF2-40B4-BE49-F238E27FC236}">
                  <a16:creationId xmlns:a16="http://schemas.microsoft.com/office/drawing/2014/main" id="{83AEFE35-0942-4699-ADD5-1FF2EB83F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7088" y="5211763"/>
              <a:ext cx="76200" cy="90488"/>
            </a:xfrm>
            <a:custGeom>
              <a:avLst/>
              <a:gdLst>
                <a:gd name="T0" fmla="*/ 0 w 48"/>
                <a:gd name="T1" fmla="*/ 57 h 57"/>
                <a:gd name="T2" fmla="*/ 33 w 48"/>
                <a:gd name="T3" fmla="*/ 0 h 57"/>
                <a:gd name="T4" fmla="*/ 48 w 48"/>
                <a:gd name="T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57">
                  <a:moveTo>
                    <a:pt x="0" y="57"/>
                  </a:moveTo>
                  <a:lnTo>
                    <a:pt x="33" y="0"/>
                  </a:lnTo>
                  <a:lnTo>
                    <a:pt x="48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9" name="Freeform 370">
              <a:extLst>
                <a:ext uri="{FF2B5EF4-FFF2-40B4-BE49-F238E27FC236}">
                  <a16:creationId xmlns:a16="http://schemas.microsoft.com/office/drawing/2014/main" id="{33CDBE5D-A7CA-4BA6-9B57-5101140EC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8550" y="5211763"/>
              <a:ext cx="74613" cy="90488"/>
            </a:xfrm>
            <a:custGeom>
              <a:avLst/>
              <a:gdLst>
                <a:gd name="T0" fmla="*/ 0 w 47"/>
                <a:gd name="T1" fmla="*/ 0 h 57"/>
                <a:gd name="T2" fmla="*/ 14 w 47"/>
                <a:gd name="T3" fmla="*/ 0 h 57"/>
                <a:gd name="T4" fmla="*/ 47 w 47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57">
                  <a:moveTo>
                    <a:pt x="0" y="0"/>
                  </a:moveTo>
                  <a:lnTo>
                    <a:pt x="14" y="0"/>
                  </a:lnTo>
                  <a:lnTo>
                    <a:pt x="47" y="57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0" name="Freeform 371">
              <a:extLst>
                <a:ext uri="{FF2B5EF4-FFF2-40B4-BE49-F238E27FC236}">
                  <a16:creationId xmlns:a16="http://schemas.microsoft.com/office/drawing/2014/main" id="{4AC57021-72F1-4BFB-86B0-E34369649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3613" y="5181601"/>
              <a:ext cx="88900" cy="90488"/>
            </a:xfrm>
            <a:custGeom>
              <a:avLst/>
              <a:gdLst>
                <a:gd name="T0" fmla="*/ 16 w 24"/>
                <a:gd name="T1" fmla="*/ 13 h 24"/>
                <a:gd name="T2" fmla="*/ 19 w 24"/>
                <a:gd name="T3" fmla="*/ 7 h 24"/>
                <a:gd name="T4" fmla="*/ 12 w 24"/>
                <a:gd name="T5" fmla="*/ 0 h 24"/>
                <a:gd name="T6" fmla="*/ 5 w 24"/>
                <a:gd name="T7" fmla="*/ 7 h 24"/>
                <a:gd name="T8" fmla="*/ 8 w 24"/>
                <a:gd name="T9" fmla="*/ 13 h 24"/>
                <a:gd name="T10" fmla="*/ 0 w 24"/>
                <a:gd name="T11" fmla="*/ 24 h 24"/>
                <a:gd name="T12" fmla="*/ 24 w 24"/>
                <a:gd name="T13" fmla="*/ 24 h 24"/>
                <a:gd name="T14" fmla="*/ 16 w 24"/>
                <a:gd name="T15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4">
                  <a:moveTo>
                    <a:pt x="16" y="13"/>
                  </a:moveTo>
                  <a:cubicBezTo>
                    <a:pt x="18" y="11"/>
                    <a:pt x="19" y="9"/>
                    <a:pt x="19" y="7"/>
                  </a:cubicBezTo>
                  <a:cubicBezTo>
                    <a:pt x="19" y="3"/>
                    <a:pt x="16" y="0"/>
                    <a:pt x="12" y="0"/>
                  </a:cubicBezTo>
                  <a:cubicBezTo>
                    <a:pt x="8" y="0"/>
                    <a:pt x="5" y="3"/>
                    <a:pt x="5" y="7"/>
                  </a:cubicBezTo>
                  <a:cubicBezTo>
                    <a:pt x="5" y="9"/>
                    <a:pt x="6" y="11"/>
                    <a:pt x="8" y="13"/>
                  </a:cubicBezTo>
                  <a:cubicBezTo>
                    <a:pt x="3" y="14"/>
                    <a:pt x="0" y="17"/>
                    <a:pt x="0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17"/>
                    <a:pt x="21" y="14"/>
                    <a:pt x="16" y="13"/>
                  </a:cubicBez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7" name="AutoShape 2" descr="Resultado de imagen para construcciÃ³n de portal de datos abier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 dirty="0"/>
          </a:p>
        </p:txBody>
      </p:sp>
      <p:sp>
        <p:nvSpPr>
          <p:cNvPr id="163" name="TextBox 132">
            <a:extLst>
              <a:ext uri="{FF2B5EF4-FFF2-40B4-BE49-F238E27FC236}">
                <a16:creationId xmlns:a16="http://schemas.microsoft.com/office/drawing/2014/main" id="{2EB2C6A5-F4E5-442D-B6CF-FD321B1C1E6F}"/>
              </a:ext>
            </a:extLst>
          </p:cNvPr>
          <p:cNvSpPr txBox="1"/>
          <p:nvPr/>
        </p:nvSpPr>
        <p:spPr>
          <a:xfrm>
            <a:off x="9740823" y="2206752"/>
            <a:ext cx="96504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DIRECTOS</a:t>
            </a:r>
            <a:endParaRPr lang="en-IN" sz="1600" b="1" dirty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998068" y="1036343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Personas con alta Vulnerabilidad reciben alimentos a cambio de realizar trabajos en beneficio de su comunidad</a:t>
            </a:r>
            <a:r>
              <a:rPr lang="es-ES" sz="2000" dirty="0"/>
              <a:t>.</a:t>
            </a: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555DC0C3-BCDA-48C0-A49A-2FF6F4CBFF48}"/>
              </a:ext>
            </a:extLst>
          </p:cNvPr>
          <p:cNvSpPr txBox="1">
            <a:spLocks/>
          </p:cNvSpPr>
          <p:nvPr/>
        </p:nvSpPr>
        <p:spPr>
          <a:xfrm>
            <a:off x="3188738" y="344789"/>
            <a:ext cx="5955364" cy="52266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GT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II. Personas beneficiadas</a:t>
            </a:r>
          </a:p>
          <a:p>
            <a:pPr algn="ctr"/>
            <a:r>
              <a:rPr lang="es-GT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Catálogo de bienes y servicios institucionales</a:t>
            </a:r>
            <a:endParaRPr lang="en-US" sz="2000" dirty="0"/>
          </a:p>
        </p:txBody>
      </p:sp>
      <p:graphicFrame>
        <p:nvGraphicFramePr>
          <p:cNvPr id="32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134196"/>
              </p:ext>
            </p:extLst>
          </p:nvPr>
        </p:nvGraphicFramePr>
        <p:xfrm>
          <a:off x="307975" y="1916832"/>
          <a:ext cx="11262551" cy="3888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" name="32 CuadroTexto"/>
          <p:cNvSpPr txBox="1"/>
          <p:nvPr/>
        </p:nvSpPr>
        <p:spPr>
          <a:xfrm>
            <a:off x="460375" y="6021288"/>
            <a:ext cx="10930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800" b="1" dirty="0"/>
              <a:t>* En el año 2018, se entregó un total de 163,008 raciones de alimentos, con remanente adquirido en el año 2017</a:t>
            </a:r>
            <a:endParaRPr lang="es-ES" sz="2800" dirty="0"/>
          </a:p>
        </p:txBody>
      </p:sp>
      <p:pic>
        <p:nvPicPr>
          <p:cNvPr id="29" name="28 Imagen" descr="Resultado de imagen para ministerio de agricultura ganaderÃ­a y alimentaciÃ³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80" y="188640"/>
            <a:ext cx="1434326" cy="936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7579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>
            <a:extLst>
              <a:ext uri="{FF2B5EF4-FFF2-40B4-BE49-F238E27FC236}">
                <a16:creationId xmlns:a16="http://schemas.microsoft.com/office/drawing/2014/main" id="{9A4A16D0-5A9C-4B45-A8BB-59850E859C99}"/>
              </a:ext>
            </a:extLst>
          </p:cNvPr>
          <p:cNvGrpSpPr/>
          <p:nvPr/>
        </p:nvGrpSpPr>
        <p:grpSpPr>
          <a:xfrm>
            <a:off x="3590267" y="3976995"/>
            <a:ext cx="228976" cy="228977"/>
            <a:chOff x="3398838" y="3616326"/>
            <a:chExt cx="346075" cy="346076"/>
          </a:xfrm>
        </p:grpSpPr>
        <p:sp>
          <p:nvSpPr>
            <p:cNvPr id="73" name="Rectangle 94">
              <a:extLst>
                <a:ext uri="{FF2B5EF4-FFF2-40B4-BE49-F238E27FC236}">
                  <a16:creationId xmlns:a16="http://schemas.microsoft.com/office/drawing/2014/main" id="{5E7F0A8F-8544-44A6-BCF8-0A11E6955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9163" y="3616326"/>
              <a:ext cx="90488" cy="34607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5" name="Rectangle 95">
              <a:extLst>
                <a:ext uri="{FF2B5EF4-FFF2-40B4-BE49-F238E27FC236}">
                  <a16:creationId xmlns:a16="http://schemas.microsoft.com/office/drawing/2014/main" id="{0A038215-BE4E-4123-8DCB-8AA85592A9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9651" y="3736976"/>
              <a:ext cx="90488" cy="2254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6" name="Line 96">
              <a:extLst>
                <a:ext uri="{FF2B5EF4-FFF2-40B4-BE49-F238E27FC236}">
                  <a16:creationId xmlns:a16="http://schemas.microsoft.com/office/drawing/2014/main" id="{AFF25812-199C-45A3-BA3A-F2CB1E0A60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9813" y="3933826"/>
              <a:ext cx="3016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7" name="Line 97">
              <a:extLst>
                <a:ext uri="{FF2B5EF4-FFF2-40B4-BE49-F238E27FC236}">
                  <a16:creationId xmlns:a16="http://schemas.microsoft.com/office/drawing/2014/main" id="{B2A1C214-1C4A-4BE4-8B9E-2971BED013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3613" y="3646489"/>
              <a:ext cx="0" cy="19685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8" name="Rectangle 98">
              <a:extLst>
                <a:ext uri="{FF2B5EF4-FFF2-40B4-BE49-F238E27FC236}">
                  <a16:creationId xmlns:a16="http://schemas.microsoft.com/office/drawing/2014/main" id="{B8529BB1-A46D-47EB-A314-F20A5521E2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9326" y="3873501"/>
              <a:ext cx="30163" cy="603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" name="Line 99">
              <a:extLst>
                <a:ext uri="{FF2B5EF4-FFF2-40B4-BE49-F238E27FC236}">
                  <a16:creationId xmlns:a16="http://schemas.microsoft.com/office/drawing/2014/main" id="{1DB15AB5-7252-484C-90F8-A6B513FB9E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4101" y="3767139"/>
              <a:ext cx="0" cy="136525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" name="Line 100">
              <a:extLst>
                <a:ext uri="{FF2B5EF4-FFF2-40B4-BE49-F238E27FC236}">
                  <a16:creationId xmlns:a16="http://schemas.microsoft.com/office/drawing/2014/main" id="{A7D03B7C-A6B5-4A62-AD5E-625D076C6A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9001" y="3706814"/>
              <a:ext cx="0" cy="211138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3" name="Rectangle 101">
              <a:extLst>
                <a:ext uri="{FF2B5EF4-FFF2-40B4-BE49-F238E27FC236}">
                  <a16:creationId xmlns:a16="http://schemas.microsoft.com/office/drawing/2014/main" id="{0839DEE7-A9F5-4A8E-B729-222359398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8838" y="3662364"/>
              <a:ext cx="60325" cy="300038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4" name="Freeform 102">
              <a:extLst>
                <a:ext uri="{FF2B5EF4-FFF2-40B4-BE49-F238E27FC236}">
                  <a16:creationId xmlns:a16="http://schemas.microsoft.com/office/drawing/2014/main" id="{CF97EB3E-8D3C-41B9-81B9-4A8166975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263" y="3662364"/>
              <a:ext cx="120650" cy="300038"/>
            </a:xfrm>
            <a:custGeom>
              <a:avLst/>
              <a:gdLst>
                <a:gd name="T0" fmla="*/ 76 w 76"/>
                <a:gd name="T1" fmla="*/ 182 h 189"/>
                <a:gd name="T2" fmla="*/ 47 w 76"/>
                <a:gd name="T3" fmla="*/ 189 h 189"/>
                <a:gd name="T4" fmla="*/ 0 w 76"/>
                <a:gd name="T5" fmla="*/ 7 h 189"/>
                <a:gd name="T6" fmla="*/ 29 w 76"/>
                <a:gd name="T7" fmla="*/ 0 h 189"/>
                <a:gd name="T8" fmla="*/ 76 w 76"/>
                <a:gd name="T9" fmla="*/ 18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89">
                  <a:moveTo>
                    <a:pt x="76" y="182"/>
                  </a:moveTo>
                  <a:lnTo>
                    <a:pt x="47" y="189"/>
                  </a:lnTo>
                  <a:lnTo>
                    <a:pt x="0" y="7"/>
                  </a:lnTo>
                  <a:lnTo>
                    <a:pt x="29" y="0"/>
                  </a:lnTo>
                  <a:lnTo>
                    <a:pt x="76" y="182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B85DED6-B069-4A37-B375-10AF5FA9F06F}"/>
              </a:ext>
            </a:extLst>
          </p:cNvPr>
          <p:cNvGrpSpPr/>
          <p:nvPr/>
        </p:nvGrpSpPr>
        <p:grpSpPr>
          <a:xfrm>
            <a:off x="11520109" y="1036343"/>
            <a:ext cx="228976" cy="228976"/>
            <a:chOff x="8447088" y="5060951"/>
            <a:chExt cx="346075" cy="346075"/>
          </a:xfrm>
        </p:grpSpPr>
        <p:sp>
          <p:nvSpPr>
            <p:cNvPr id="104" name="Freeform 365">
              <a:extLst>
                <a:ext uri="{FF2B5EF4-FFF2-40B4-BE49-F238E27FC236}">
                  <a16:creationId xmlns:a16="http://schemas.microsoft.com/office/drawing/2014/main" id="{493FE6A8-C2BF-4EF9-AD83-D92FD6682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3288" y="5121276"/>
              <a:ext cx="195263" cy="150813"/>
            </a:xfrm>
            <a:custGeom>
              <a:avLst/>
              <a:gdLst>
                <a:gd name="T0" fmla="*/ 123 w 123"/>
                <a:gd name="T1" fmla="*/ 95 h 95"/>
                <a:gd name="T2" fmla="*/ 123 w 123"/>
                <a:gd name="T3" fmla="*/ 19 h 95"/>
                <a:gd name="T4" fmla="*/ 52 w 123"/>
                <a:gd name="T5" fmla="*/ 19 h 95"/>
                <a:gd name="T6" fmla="*/ 42 w 123"/>
                <a:gd name="T7" fmla="*/ 0 h 95"/>
                <a:gd name="T8" fmla="*/ 0 w 123"/>
                <a:gd name="T9" fmla="*/ 0 h 95"/>
                <a:gd name="T10" fmla="*/ 0 w 123"/>
                <a:gd name="T1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" h="95">
                  <a:moveTo>
                    <a:pt x="123" y="95"/>
                  </a:moveTo>
                  <a:lnTo>
                    <a:pt x="123" y="19"/>
                  </a:lnTo>
                  <a:lnTo>
                    <a:pt x="52" y="19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95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5" name="Freeform 366">
              <a:extLst>
                <a:ext uri="{FF2B5EF4-FFF2-40B4-BE49-F238E27FC236}">
                  <a16:creationId xmlns:a16="http://schemas.microsoft.com/office/drawing/2014/main" id="{A02FA930-89AC-4CB8-B9ED-D53FF5249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7575" y="5091113"/>
              <a:ext cx="165100" cy="30163"/>
            </a:xfrm>
            <a:custGeom>
              <a:avLst/>
              <a:gdLst>
                <a:gd name="T0" fmla="*/ 104 w 104"/>
                <a:gd name="T1" fmla="*/ 19 h 19"/>
                <a:gd name="T2" fmla="*/ 52 w 104"/>
                <a:gd name="T3" fmla="*/ 19 h 19"/>
                <a:gd name="T4" fmla="*/ 43 w 104"/>
                <a:gd name="T5" fmla="*/ 0 h 19"/>
                <a:gd name="T6" fmla="*/ 0 w 104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9">
                  <a:moveTo>
                    <a:pt x="104" y="19"/>
                  </a:moveTo>
                  <a:lnTo>
                    <a:pt x="52" y="19"/>
                  </a:lnTo>
                  <a:lnTo>
                    <a:pt x="43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6" name="Freeform 367">
              <a:extLst>
                <a:ext uri="{FF2B5EF4-FFF2-40B4-BE49-F238E27FC236}">
                  <a16:creationId xmlns:a16="http://schemas.microsoft.com/office/drawing/2014/main" id="{55CC26BA-27C9-44E7-AE5D-31FBC7E4B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3450" y="5060951"/>
              <a:ext cx="134938" cy="30163"/>
            </a:xfrm>
            <a:custGeom>
              <a:avLst/>
              <a:gdLst>
                <a:gd name="T0" fmla="*/ 85 w 85"/>
                <a:gd name="T1" fmla="*/ 19 h 19"/>
                <a:gd name="T2" fmla="*/ 52 w 85"/>
                <a:gd name="T3" fmla="*/ 19 h 19"/>
                <a:gd name="T4" fmla="*/ 42 w 85"/>
                <a:gd name="T5" fmla="*/ 0 h 19"/>
                <a:gd name="T6" fmla="*/ 0 w 85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19">
                  <a:moveTo>
                    <a:pt x="85" y="19"/>
                  </a:moveTo>
                  <a:lnTo>
                    <a:pt x="52" y="19"/>
                  </a:lnTo>
                  <a:lnTo>
                    <a:pt x="42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7" name="Freeform 368">
              <a:extLst>
                <a:ext uri="{FF2B5EF4-FFF2-40B4-BE49-F238E27FC236}">
                  <a16:creationId xmlns:a16="http://schemas.microsoft.com/office/drawing/2014/main" id="{E1F523BB-7165-42B8-805A-0D5ED8161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7088" y="5302251"/>
              <a:ext cx="346075" cy="104775"/>
            </a:xfrm>
            <a:custGeom>
              <a:avLst/>
              <a:gdLst>
                <a:gd name="T0" fmla="*/ 92 w 92"/>
                <a:gd name="T1" fmla="*/ 28 h 28"/>
                <a:gd name="T2" fmla="*/ 0 w 92"/>
                <a:gd name="T3" fmla="*/ 28 h 28"/>
                <a:gd name="T4" fmla="*/ 0 w 92"/>
                <a:gd name="T5" fmla="*/ 0 h 28"/>
                <a:gd name="T6" fmla="*/ 30 w 92"/>
                <a:gd name="T7" fmla="*/ 0 h 28"/>
                <a:gd name="T8" fmla="*/ 30 w 92"/>
                <a:gd name="T9" fmla="*/ 4 h 28"/>
                <a:gd name="T10" fmla="*/ 38 w 92"/>
                <a:gd name="T11" fmla="*/ 12 h 28"/>
                <a:gd name="T12" fmla="*/ 56 w 92"/>
                <a:gd name="T13" fmla="*/ 12 h 28"/>
                <a:gd name="T14" fmla="*/ 64 w 92"/>
                <a:gd name="T15" fmla="*/ 4 h 28"/>
                <a:gd name="T16" fmla="*/ 64 w 92"/>
                <a:gd name="T17" fmla="*/ 0 h 28"/>
                <a:gd name="T18" fmla="*/ 92 w 92"/>
                <a:gd name="T19" fmla="*/ 0 h 28"/>
                <a:gd name="T20" fmla="*/ 92 w 92"/>
                <a:gd name="T2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28">
                  <a:moveTo>
                    <a:pt x="92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8"/>
                    <a:pt x="34" y="12"/>
                    <a:pt x="38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60" y="12"/>
                    <a:pt x="64" y="8"/>
                    <a:pt x="64" y="4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92" y="0"/>
                    <a:pt x="92" y="0"/>
                    <a:pt x="92" y="0"/>
                  </a:cubicBezTo>
                  <a:lnTo>
                    <a:pt x="92" y="28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8" name="Freeform 369">
              <a:extLst>
                <a:ext uri="{FF2B5EF4-FFF2-40B4-BE49-F238E27FC236}">
                  <a16:creationId xmlns:a16="http://schemas.microsoft.com/office/drawing/2014/main" id="{83AEFE35-0942-4699-ADD5-1FF2EB83F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7088" y="5211763"/>
              <a:ext cx="76200" cy="90488"/>
            </a:xfrm>
            <a:custGeom>
              <a:avLst/>
              <a:gdLst>
                <a:gd name="T0" fmla="*/ 0 w 48"/>
                <a:gd name="T1" fmla="*/ 57 h 57"/>
                <a:gd name="T2" fmla="*/ 33 w 48"/>
                <a:gd name="T3" fmla="*/ 0 h 57"/>
                <a:gd name="T4" fmla="*/ 48 w 48"/>
                <a:gd name="T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57">
                  <a:moveTo>
                    <a:pt x="0" y="57"/>
                  </a:moveTo>
                  <a:lnTo>
                    <a:pt x="33" y="0"/>
                  </a:lnTo>
                  <a:lnTo>
                    <a:pt x="48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9" name="Freeform 370">
              <a:extLst>
                <a:ext uri="{FF2B5EF4-FFF2-40B4-BE49-F238E27FC236}">
                  <a16:creationId xmlns:a16="http://schemas.microsoft.com/office/drawing/2014/main" id="{33CDBE5D-A7CA-4BA6-9B57-5101140EC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8550" y="5211763"/>
              <a:ext cx="74613" cy="90488"/>
            </a:xfrm>
            <a:custGeom>
              <a:avLst/>
              <a:gdLst>
                <a:gd name="T0" fmla="*/ 0 w 47"/>
                <a:gd name="T1" fmla="*/ 0 h 57"/>
                <a:gd name="T2" fmla="*/ 14 w 47"/>
                <a:gd name="T3" fmla="*/ 0 h 57"/>
                <a:gd name="T4" fmla="*/ 47 w 47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57">
                  <a:moveTo>
                    <a:pt x="0" y="0"/>
                  </a:moveTo>
                  <a:lnTo>
                    <a:pt x="14" y="0"/>
                  </a:lnTo>
                  <a:lnTo>
                    <a:pt x="47" y="57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0" name="Freeform 371">
              <a:extLst>
                <a:ext uri="{FF2B5EF4-FFF2-40B4-BE49-F238E27FC236}">
                  <a16:creationId xmlns:a16="http://schemas.microsoft.com/office/drawing/2014/main" id="{4AC57021-72F1-4BFB-86B0-E34369649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3613" y="5181601"/>
              <a:ext cx="88900" cy="90488"/>
            </a:xfrm>
            <a:custGeom>
              <a:avLst/>
              <a:gdLst>
                <a:gd name="T0" fmla="*/ 16 w 24"/>
                <a:gd name="T1" fmla="*/ 13 h 24"/>
                <a:gd name="T2" fmla="*/ 19 w 24"/>
                <a:gd name="T3" fmla="*/ 7 h 24"/>
                <a:gd name="T4" fmla="*/ 12 w 24"/>
                <a:gd name="T5" fmla="*/ 0 h 24"/>
                <a:gd name="T6" fmla="*/ 5 w 24"/>
                <a:gd name="T7" fmla="*/ 7 h 24"/>
                <a:gd name="T8" fmla="*/ 8 w 24"/>
                <a:gd name="T9" fmla="*/ 13 h 24"/>
                <a:gd name="T10" fmla="*/ 0 w 24"/>
                <a:gd name="T11" fmla="*/ 24 h 24"/>
                <a:gd name="T12" fmla="*/ 24 w 24"/>
                <a:gd name="T13" fmla="*/ 24 h 24"/>
                <a:gd name="T14" fmla="*/ 16 w 24"/>
                <a:gd name="T15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4">
                  <a:moveTo>
                    <a:pt x="16" y="13"/>
                  </a:moveTo>
                  <a:cubicBezTo>
                    <a:pt x="18" y="11"/>
                    <a:pt x="19" y="9"/>
                    <a:pt x="19" y="7"/>
                  </a:cubicBezTo>
                  <a:cubicBezTo>
                    <a:pt x="19" y="3"/>
                    <a:pt x="16" y="0"/>
                    <a:pt x="12" y="0"/>
                  </a:cubicBezTo>
                  <a:cubicBezTo>
                    <a:pt x="8" y="0"/>
                    <a:pt x="5" y="3"/>
                    <a:pt x="5" y="7"/>
                  </a:cubicBezTo>
                  <a:cubicBezTo>
                    <a:pt x="5" y="9"/>
                    <a:pt x="6" y="11"/>
                    <a:pt x="8" y="13"/>
                  </a:cubicBezTo>
                  <a:cubicBezTo>
                    <a:pt x="3" y="14"/>
                    <a:pt x="0" y="17"/>
                    <a:pt x="0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17"/>
                    <a:pt x="21" y="14"/>
                    <a:pt x="16" y="13"/>
                  </a:cubicBez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7" name="AutoShape 2" descr="Resultado de imagen para construcciÃ³n de portal de datos abier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 dirty="0"/>
          </a:p>
        </p:txBody>
      </p:sp>
      <p:sp>
        <p:nvSpPr>
          <p:cNvPr id="163" name="TextBox 132">
            <a:extLst>
              <a:ext uri="{FF2B5EF4-FFF2-40B4-BE49-F238E27FC236}">
                <a16:creationId xmlns:a16="http://schemas.microsoft.com/office/drawing/2014/main" id="{2EB2C6A5-F4E5-442D-B6CF-FD321B1C1E6F}"/>
              </a:ext>
            </a:extLst>
          </p:cNvPr>
          <p:cNvSpPr txBox="1"/>
          <p:nvPr/>
        </p:nvSpPr>
        <p:spPr>
          <a:xfrm>
            <a:off x="9740823" y="2206752"/>
            <a:ext cx="96504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DIRECTOS</a:t>
            </a:r>
            <a:endParaRPr lang="en-IN" sz="1600" b="1" dirty="0">
              <a:solidFill>
                <a:schemeClr val="bg1"/>
              </a:solidFill>
            </a:endParaRPr>
          </a:p>
        </p:txBody>
      </p:sp>
      <p:cxnSp>
        <p:nvCxnSpPr>
          <p:cNvPr id="165" name="Straight Connector 305">
            <a:extLst>
              <a:ext uri="{FF2B5EF4-FFF2-40B4-BE49-F238E27FC236}">
                <a16:creationId xmlns:a16="http://schemas.microsoft.com/office/drawing/2014/main" id="{3D895BCF-7147-4BC3-B42A-C69659CF1F27}"/>
              </a:ext>
            </a:extLst>
          </p:cNvPr>
          <p:cNvCxnSpPr>
            <a:cxnSpLocks/>
          </p:cNvCxnSpPr>
          <p:nvPr/>
        </p:nvCxnSpPr>
        <p:spPr>
          <a:xfrm flipH="1" flipV="1">
            <a:off x="8902724" y="692696"/>
            <a:ext cx="38218" cy="5903517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itle 1">
            <a:extLst>
              <a:ext uri="{FF2B5EF4-FFF2-40B4-BE49-F238E27FC236}">
                <a16:creationId xmlns:a16="http://schemas.microsoft.com/office/drawing/2014/main" id="{555DC0C3-BCDA-48C0-A49A-2FF6F4CBFF48}"/>
              </a:ext>
            </a:extLst>
          </p:cNvPr>
          <p:cNvSpPr txBox="1">
            <a:spLocks/>
          </p:cNvSpPr>
          <p:nvPr/>
        </p:nvSpPr>
        <p:spPr>
          <a:xfrm>
            <a:off x="9143608" y="784989"/>
            <a:ext cx="2998068" cy="52266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GT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Indicadores </a:t>
            </a:r>
          </a:p>
        </p:txBody>
      </p:sp>
      <p:sp>
        <p:nvSpPr>
          <p:cNvPr id="43" name="42 CuadroTexto"/>
          <p:cNvSpPr txBox="1"/>
          <p:nvPr/>
        </p:nvSpPr>
        <p:spPr>
          <a:xfrm>
            <a:off x="9094322" y="3259534"/>
            <a:ext cx="2258045" cy="817245"/>
          </a:xfrm>
          <a:prstGeom prst="round2DiagRect">
            <a:avLst/>
          </a:prstGeom>
          <a:noFill/>
          <a:ln w="28575">
            <a:solidFill>
              <a:schemeClr val="tx2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GT" sz="1400" b="1" dirty="0">
                <a:latin typeface="Arial" panose="020B0604020202020204" pitchFamily="34" charset="0"/>
                <a:cs typeface="Arial" panose="020B0604020202020204" pitchFamily="34" charset="0"/>
              </a:rPr>
              <a:t>Ejecución Promedio </a:t>
            </a:r>
            <a:r>
              <a:rPr lang="es-GT" sz="1400" dirty="0">
                <a:latin typeface="Arial" panose="020B0604020202020204" pitchFamily="34" charset="0"/>
                <a:cs typeface="Arial" panose="020B0604020202020204" pitchFamily="34" charset="0"/>
              </a:rPr>
              <a:t>(2016-2018): 98,1%, Q.116.3 millones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555DC0C3-BCDA-48C0-A49A-2FF6F4CBF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9606" y="386056"/>
            <a:ext cx="5955364" cy="522664"/>
          </a:xfrm>
        </p:spPr>
        <p:txBody>
          <a:bodyPr/>
          <a:lstStyle/>
          <a:p>
            <a:pPr algn="ctr"/>
            <a:r>
              <a:rPr lang="es-GT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II. Presupuesto ejecutado </a:t>
            </a:r>
            <a:br>
              <a:rPr lang="es-GT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s-GT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Catálogo de bienes y servicios institucionales</a:t>
            </a:r>
            <a:endParaRPr lang="en-US" sz="2000" dirty="0"/>
          </a:p>
        </p:txBody>
      </p:sp>
      <p:sp>
        <p:nvSpPr>
          <p:cNvPr id="36" name="35 CuadroTexto"/>
          <p:cNvSpPr txBox="1"/>
          <p:nvPr/>
        </p:nvSpPr>
        <p:spPr>
          <a:xfrm>
            <a:off x="9143608" y="4437112"/>
            <a:ext cx="2258045" cy="1055608"/>
          </a:xfrm>
          <a:prstGeom prst="round2DiagRect">
            <a:avLst/>
          </a:prstGeom>
          <a:noFill/>
          <a:ln w="28575">
            <a:solidFill>
              <a:schemeClr val="tx2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GT" sz="1400" b="1" dirty="0">
                <a:latin typeface="Arial" panose="020B0604020202020204" pitchFamily="34" charset="0"/>
                <a:cs typeface="Arial" panose="020B0604020202020204" pitchFamily="34" charset="0"/>
              </a:rPr>
              <a:t>Presupuesto proyectado 2019</a:t>
            </a:r>
            <a:endParaRPr lang="es-G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GT" sz="1400" dirty="0">
                <a:latin typeface="Arial" panose="020B0604020202020204" pitchFamily="34" charset="0"/>
                <a:cs typeface="Arial" panose="020B0604020202020204" pitchFamily="34" charset="0"/>
              </a:rPr>
              <a:t>Q 75 millones</a:t>
            </a:r>
          </a:p>
          <a:p>
            <a:r>
              <a:rPr lang="es-G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G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1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0702804"/>
              </p:ext>
            </p:extLst>
          </p:nvPr>
        </p:nvGraphicFramePr>
        <p:xfrm>
          <a:off x="155575" y="1307654"/>
          <a:ext cx="8747149" cy="5288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31 CuadroTexto"/>
          <p:cNvSpPr txBox="1"/>
          <p:nvPr/>
        </p:nvSpPr>
        <p:spPr>
          <a:xfrm>
            <a:off x="9049563" y="2044350"/>
            <a:ext cx="2446134" cy="817245"/>
          </a:xfrm>
          <a:prstGeom prst="round2DiagRect">
            <a:avLst/>
          </a:prstGeom>
          <a:noFill/>
          <a:ln w="28575">
            <a:solidFill>
              <a:schemeClr val="tx2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GT" sz="1400" b="1" dirty="0">
                <a:latin typeface="Arial" panose="020B0604020202020204" pitchFamily="34" charset="0"/>
                <a:cs typeface="Arial" panose="020B0604020202020204" pitchFamily="34" charset="0"/>
              </a:rPr>
              <a:t>Presupuesto promedio </a:t>
            </a:r>
            <a:r>
              <a:rPr lang="es-GT" sz="1400" dirty="0">
                <a:latin typeface="Arial" panose="020B0604020202020204" pitchFamily="34" charset="0"/>
                <a:cs typeface="Arial" panose="020B0604020202020204" pitchFamily="34" charset="0"/>
              </a:rPr>
              <a:t>(2016-2018): </a:t>
            </a:r>
          </a:p>
          <a:p>
            <a:r>
              <a:rPr lang="es-GT" sz="1400" dirty="0">
                <a:latin typeface="Arial" panose="020B0604020202020204" pitchFamily="34" charset="0"/>
                <a:cs typeface="Arial" panose="020B0604020202020204" pitchFamily="34" charset="0"/>
              </a:rPr>
              <a:t>Q. 118.6 millones</a:t>
            </a:r>
          </a:p>
        </p:txBody>
      </p:sp>
      <p:pic>
        <p:nvPicPr>
          <p:cNvPr id="30" name="29 Imagen" descr="Resultado de imagen para ministerio de agricultura ganaderÃ­a y alimentaciÃ³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72" y="116632"/>
            <a:ext cx="1434326" cy="936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052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>
            <a:extLst>
              <a:ext uri="{FF2B5EF4-FFF2-40B4-BE49-F238E27FC236}">
                <a16:creationId xmlns:a16="http://schemas.microsoft.com/office/drawing/2014/main" id="{9A4A16D0-5A9C-4B45-A8BB-59850E859C99}"/>
              </a:ext>
            </a:extLst>
          </p:cNvPr>
          <p:cNvGrpSpPr/>
          <p:nvPr/>
        </p:nvGrpSpPr>
        <p:grpSpPr>
          <a:xfrm>
            <a:off x="3590267" y="3976995"/>
            <a:ext cx="228976" cy="228977"/>
            <a:chOff x="3398838" y="3616326"/>
            <a:chExt cx="346075" cy="346076"/>
          </a:xfrm>
        </p:grpSpPr>
        <p:sp>
          <p:nvSpPr>
            <p:cNvPr id="73" name="Rectangle 94">
              <a:extLst>
                <a:ext uri="{FF2B5EF4-FFF2-40B4-BE49-F238E27FC236}">
                  <a16:creationId xmlns:a16="http://schemas.microsoft.com/office/drawing/2014/main" id="{5E7F0A8F-8544-44A6-BCF8-0A11E6955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9163" y="3616326"/>
              <a:ext cx="90488" cy="34607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5" name="Rectangle 95">
              <a:extLst>
                <a:ext uri="{FF2B5EF4-FFF2-40B4-BE49-F238E27FC236}">
                  <a16:creationId xmlns:a16="http://schemas.microsoft.com/office/drawing/2014/main" id="{0A038215-BE4E-4123-8DCB-8AA85592A9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9651" y="3736976"/>
              <a:ext cx="90488" cy="2254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6" name="Line 96">
              <a:extLst>
                <a:ext uri="{FF2B5EF4-FFF2-40B4-BE49-F238E27FC236}">
                  <a16:creationId xmlns:a16="http://schemas.microsoft.com/office/drawing/2014/main" id="{AFF25812-199C-45A3-BA3A-F2CB1E0A60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9813" y="3933826"/>
              <a:ext cx="3016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7" name="Line 97">
              <a:extLst>
                <a:ext uri="{FF2B5EF4-FFF2-40B4-BE49-F238E27FC236}">
                  <a16:creationId xmlns:a16="http://schemas.microsoft.com/office/drawing/2014/main" id="{B2A1C214-1C4A-4BE4-8B9E-2971BED013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3613" y="3646489"/>
              <a:ext cx="0" cy="19685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8" name="Rectangle 98">
              <a:extLst>
                <a:ext uri="{FF2B5EF4-FFF2-40B4-BE49-F238E27FC236}">
                  <a16:creationId xmlns:a16="http://schemas.microsoft.com/office/drawing/2014/main" id="{B8529BB1-A46D-47EB-A314-F20A5521E2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9326" y="3873501"/>
              <a:ext cx="30163" cy="603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" name="Line 99">
              <a:extLst>
                <a:ext uri="{FF2B5EF4-FFF2-40B4-BE49-F238E27FC236}">
                  <a16:creationId xmlns:a16="http://schemas.microsoft.com/office/drawing/2014/main" id="{1DB15AB5-7252-484C-90F8-A6B513FB9E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4101" y="3767139"/>
              <a:ext cx="0" cy="136525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" name="Line 100">
              <a:extLst>
                <a:ext uri="{FF2B5EF4-FFF2-40B4-BE49-F238E27FC236}">
                  <a16:creationId xmlns:a16="http://schemas.microsoft.com/office/drawing/2014/main" id="{A7D03B7C-A6B5-4A62-AD5E-625D076C6A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9001" y="3706814"/>
              <a:ext cx="0" cy="211138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3" name="Rectangle 101">
              <a:extLst>
                <a:ext uri="{FF2B5EF4-FFF2-40B4-BE49-F238E27FC236}">
                  <a16:creationId xmlns:a16="http://schemas.microsoft.com/office/drawing/2014/main" id="{0839DEE7-A9F5-4A8E-B729-222359398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8838" y="3662364"/>
              <a:ext cx="60325" cy="300038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4" name="Freeform 102">
              <a:extLst>
                <a:ext uri="{FF2B5EF4-FFF2-40B4-BE49-F238E27FC236}">
                  <a16:creationId xmlns:a16="http://schemas.microsoft.com/office/drawing/2014/main" id="{CF97EB3E-8D3C-41B9-81B9-4A8166975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263" y="3662364"/>
              <a:ext cx="120650" cy="300038"/>
            </a:xfrm>
            <a:custGeom>
              <a:avLst/>
              <a:gdLst>
                <a:gd name="T0" fmla="*/ 76 w 76"/>
                <a:gd name="T1" fmla="*/ 182 h 189"/>
                <a:gd name="T2" fmla="*/ 47 w 76"/>
                <a:gd name="T3" fmla="*/ 189 h 189"/>
                <a:gd name="T4" fmla="*/ 0 w 76"/>
                <a:gd name="T5" fmla="*/ 7 h 189"/>
                <a:gd name="T6" fmla="*/ 29 w 76"/>
                <a:gd name="T7" fmla="*/ 0 h 189"/>
                <a:gd name="T8" fmla="*/ 76 w 76"/>
                <a:gd name="T9" fmla="*/ 18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89">
                  <a:moveTo>
                    <a:pt x="76" y="182"/>
                  </a:moveTo>
                  <a:lnTo>
                    <a:pt x="47" y="189"/>
                  </a:lnTo>
                  <a:lnTo>
                    <a:pt x="0" y="7"/>
                  </a:lnTo>
                  <a:lnTo>
                    <a:pt x="29" y="0"/>
                  </a:lnTo>
                  <a:lnTo>
                    <a:pt x="76" y="182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B85DED6-B069-4A37-B375-10AF5FA9F06F}"/>
              </a:ext>
            </a:extLst>
          </p:cNvPr>
          <p:cNvGrpSpPr/>
          <p:nvPr/>
        </p:nvGrpSpPr>
        <p:grpSpPr>
          <a:xfrm>
            <a:off x="11520109" y="1036343"/>
            <a:ext cx="228976" cy="228976"/>
            <a:chOff x="8447088" y="5060951"/>
            <a:chExt cx="346075" cy="346075"/>
          </a:xfrm>
        </p:grpSpPr>
        <p:sp>
          <p:nvSpPr>
            <p:cNvPr id="104" name="Freeform 365">
              <a:extLst>
                <a:ext uri="{FF2B5EF4-FFF2-40B4-BE49-F238E27FC236}">
                  <a16:creationId xmlns:a16="http://schemas.microsoft.com/office/drawing/2014/main" id="{493FE6A8-C2BF-4EF9-AD83-D92FD6682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3288" y="5121276"/>
              <a:ext cx="195263" cy="150813"/>
            </a:xfrm>
            <a:custGeom>
              <a:avLst/>
              <a:gdLst>
                <a:gd name="T0" fmla="*/ 123 w 123"/>
                <a:gd name="T1" fmla="*/ 95 h 95"/>
                <a:gd name="T2" fmla="*/ 123 w 123"/>
                <a:gd name="T3" fmla="*/ 19 h 95"/>
                <a:gd name="T4" fmla="*/ 52 w 123"/>
                <a:gd name="T5" fmla="*/ 19 h 95"/>
                <a:gd name="T6" fmla="*/ 42 w 123"/>
                <a:gd name="T7" fmla="*/ 0 h 95"/>
                <a:gd name="T8" fmla="*/ 0 w 123"/>
                <a:gd name="T9" fmla="*/ 0 h 95"/>
                <a:gd name="T10" fmla="*/ 0 w 123"/>
                <a:gd name="T1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" h="95">
                  <a:moveTo>
                    <a:pt x="123" y="95"/>
                  </a:moveTo>
                  <a:lnTo>
                    <a:pt x="123" y="19"/>
                  </a:lnTo>
                  <a:lnTo>
                    <a:pt x="52" y="19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95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5" name="Freeform 366">
              <a:extLst>
                <a:ext uri="{FF2B5EF4-FFF2-40B4-BE49-F238E27FC236}">
                  <a16:creationId xmlns:a16="http://schemas.microsoft.com/office/drawing/2014/main" id="{A02FA930-89AC-4CB8-B9ED-D53FF5249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7575" y="5091113"/>
              <a:ext cx="165100" cy="30163"/>
            </a:xfrm>
            <a:custGeom>
              <a:avLst/>
              <a:gdLst>
                <a:gd name="T0" fmla="*/ 104 w 104"/>
                <a:gd name="T1" fmla="*/ 19 h 19"/>
                <a:gd name="T2" fmla="*/ 52 w 104"/>
                <a:gd name="T3" fmla="*/ 19 h 19"/>
                <a:gd name="T4" fmla="*/ 43 w 104"/>
                <a:gd name="T5" fmla="*/ 0 h 19"/>
                <a:gd name="T6" fmla="*/ 0 w 104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9">
                  <a:moveTo>
                    <a:pt x="104" y="19"/>
                  </a:moveTo>
                  <a:lnTo>
                    <a:pt x="52" y="19"/>
                  </a:lnTo>
                  <a:lnTo>
                    <a:pt x="43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6" name="Freeform 367">
              <a:extLst>
                <a:ext uri="{FF2B5EF4-FFF2-40B4-BE49-F238E27FC236}">
                  <a16:creationId xmlns:a16="http://schemas.microsoft.com/office/drawing/2014/main" id="{55CC26BA-27C9-44E7-AE5D-31FBC7E4B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3450" y="5060951"/>
              <a:ext cx="134938" cy="30163"/>
            </a:xfrm>
            <a:custGeom>
              <a:avLst/>
              <a:gdLst>
                <a:gd name="T0" fmla="*/ 85 w 85"/>
                <a:gd name="T1" fmla="*/ 19 h 19"/>
                <a:gd name="T2" fmla="*/ 52 w 85"/>
                <a:gd name="T3" fmla="*/ 19 h 19"/>
                <a:gd name="T4" fmla="*/ 42 w 85"/>
                <a:gd name="T5" fmla="*/ 0 h 19"/>
                <a:gd name="T6" fmla="*/ 0 w 85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19">
                  <a:moveTo>
                    <a:pt x="85" y="19"/>
                  </a:moveTo>
                  <a:lnTo>
                    <a:pt x="52" y="19"/>
                  </a:lnTo>
                  <a:lnTo>
                    <a:pt x="42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7" name="Freeform 368">
              <a:extLst>
                <a:ext uri="{FF2B5EF4-FFF2-40B4-BE49-F238E27FC236}">
                  <a16:creationId xmlns:a16="http://schemas.microsoft.com/office/drawing/2014/main" id="{E1F523BB-7165-42B8-805A-0D5ED8161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7088" y="5302251"/>
              <a:ext cx="346075" cy="104775"/>
            </a:xfrm>
            <a:custGeom>
              <a:avLst/>
              <a:gdLst>
                <a:gd name="T0" fmla="*/ 92 w 92"/>
                <a:gd name="T1" fmla="*/ 28 h 28"/>
                <a:gd name="T2" fmla="*/ 0 w 92"/>
                <a:gd name="T3" fmla="*/ 28 h 28"/>
                <a:gd name="T4" fmla="*/ 0 w 92"/>
                <a:gd name="T5" fmla="*/ 0 h 28"/>
                <a:gd name="T6" fmla="*/ 30 w 92"/>
                <a:gd name="T7" fmla="*/ 0 h 28"/>
                <a:gd name="T8" fmla="*/ 30 w 92"/>
                <a:gd name="T9" fmla="*/ 4 h 28"/>
                <a:gd name="T10" fmla="*/ 38 w 92"/>
                <a:gd name="T11" fmla="*/ 12 h 28"/>
                <a:gd name="T12" fmla="*/ 56 w 92"/>
                <a:gd name="T13" fmla="*/ 12 h 28"/>
                <a:gd name="T14" fmla="*/ 64 w 92"/>
                <a:gd name="T15" fmla="*/ 4 h 28"/>
                <a:gd name="T16" fmla="*/ 64 w 92"/>
                <a:gd name="T17" fmla="*/ 0 h 28"/>
                <a:gd name="T18" fmla="*/ 92 w 92"/>
                <a:gd name="T19" fmla="*/ 0 h 28"/>
                <a:gd name="T20" fmla="*/ 92 w 92"/>
                <a:gd name="T2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28">
                  <a:moveTo>
                    <a:pt x="92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8"/>
                    <a:pt x="34" y="12"/>
                    <a:pt x="38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60" y="12"/>
                    <a:pt x="64" y="8"/>
                    <a:pt x="64" y="4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92" y="0"/>
                    <a:pt x="92" y="0"/>
                    <a:pt x="92" y="0"/>
                  </a:cubicBezTo>
                  <a:lnTo>
                    <a:pt x="92" y="28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8" name="Freeform 369">
              <a:extLst>
                <a:ext uri="{FF2B5EF4-FFF2-40B4-BE49-F238E27FC236}">
                  <a16:creationId xmlns:a16="http://schemas.microsoft.com/office/drawing/2014/main" id="{83AEFE35-0942-4699-ADD5-1FF2EB83F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7088" y="5211763"/>
              <a:ext cx="76200" cy="90488"/>
            </a:xfrm>
            <a:custGeom>
              <a:avLst/>
              <a:gdLst>
                <a:gd name="T0" fmla="*/ 0 w 48"/>
                <a:gd name="T1" fmla="*/ 57 h 57"/>
                <a:gd name="T2" fmla="*/ 33 w 48"/>
                <a:gd name="T3" fmla="*/ 0 h 57"/>
                <a:gd name="T4" fmla="*/ 48 w 48"/>
                <a:gd name="T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57">
                  <a:moveTo>
                    <a:pt x="0" y="57"/>
                  </a:moveTo>
                  <a:lnTo>
                    <a:pt x="33" y="0"/>
                  </a:lnTo>
                  <a:lnTo>
                    <a:pt x="48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9" name="Freeform 370">
              <a:extLst>
                <a:ext uri="{FF2B5EF4-FFF2-40B4-BE49-F238E27FC236}">
                  <a16:creationId xmlns:a16="http://schemas.microsoft.com/office/drawing/2014/main" id="{33CDBE5D-A7CA-4BA6-9B57-5101140EC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8550" y="5211763"/>
              <a:ext cx="74613" cy="90488"/>
            </a:xfrm>
            <a:custGeom>
              <a:avLst/>
              <a:gdLst>
                <a:gd name="T0" fmla="*/ 0 w 47"/>
                <a:gd name="T1" fmla="*/ 0 h 57"/>
                <a:gd name="T2" fmla="*/ 14 w 47"/>
                <a:gd name="T3" fmla="*/ 0 h 57"/>
                <a:gd name="T4" fmla="*/ 47 w 47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57">
                  <a:moveTo>
                    <a:pt x="0" y="0"/>
                  </a:moveTo>
                  <a:lnTo>
                    <a:pt x="14" y="0"/>
                  </a:lnTo>
                  <a:lnTo>
                    <a:pt x="47" y="57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0" name="Freeform 371">
              <a:extLst>
                <a:ext uri="{FF2B5EF4-FFF2-40B4-BE49-F238E27FC236}">
                  <a16:creationId xmlns:a16="http://schemas.microsoft.com/office/drawing/2014/main" id="{4AC57021-72F1-4BFB-86B0-E34369649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3613" y="5181601"/>
              <a:ext cx="88900" cy="90488"/>
            </a:xfrm>
            <a:custGeom>
              <a:avLst/>
              <a:gdLst>
                <a:gd name="T0" fmla="*/ 16 w 24"/>
                <a:gd name="T1" fmla="*/ 13 h 24"/>
                <a:gd name="T2" fmla="*/ 19 w 24"/>
                <a:gd name="T3" fmla="*/ 7 h 24"/>
                <a:gd name="T4" fmla="*/ 12 w 24"/>
                <a:gd name="T5" fmla="*/ 0 h 24"/>
                <a:gd name="T6" fmla="*/ 5 w 24"/>
                <a:gd name="T7" fmla="*/ 7 h 24"/>
                <a:gd name="T8" fmla="*/ 8 w 24"/>
                <a:gd name="T9" fmla="*/ 13 h 24"/>
                <a:gd name="T10" fmla="*/ 0 w 24"/>
                <a:gd name="T11" fmla="*/ 24 h 24"/>
                <a:gd name="T12" fmla="*/ 24 w 24"/>
                <a:gd name="T13" fmla="*/ 24 h 24"/>
                <a:gd name="T14" fmla="*/ 16 w 24"/>
                <a:gd name="T15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4">
                  <a:moveTo>
                    <a:pt x="16" y="13"/>
                  </a:moveTo>
                  <a:cubicBezTo>
                    <a:pt x="18" y="11"/>
                    <a:pt x="19" y="9"/>
                    <a:pt x="19" y="7"/>
                  </a:cubicBezTo>
                  <a:cubicBezTo>
                    <a:pt x="19" y="3"/>
                    <a:pt x="16" y="0"/>
                    <a:pt x="12" y="0"/>
                  </a:cubicBezTo>
                  <a:cubicBezTo>
                    <a:pt x="8" y="0"/>
                    <a:pt x="5" y="3"/>
                    <a:pt x="5" y="7"/>
                  </a:cubicBezTo>
                  <a:cubicBezTo>
                    <a:pt x="5" y="9"/>
                    <a:pt x="6" y="11"/>
                    <a:pt x="8" y="13"/>
                  </a:cubicBezTo>
                  <a:cubicBezTo>
                    <a:pt x="3" y="14"/>
                    <a:pt x="0" y="17"/>
                    <a:pt x="0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17"/>
                    <a:pt x="21" y="14"/>
                    <a:pt x="16" y="13"/>
                  </a:cubicBez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7" name="AutoShape 2" descr="Resultado de imagen para construcciÃ³n de portal de datos abier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 dirty="0"/>
          </a:p>
        </p:txBody>
      </p:sp>
      <p:sp>
        <p:nvSpPr>
          <p:cNvPr id="163" name="TextBox 132">
            <a:extLst>
              <a:ext uri="{FF2B5EF4-FFF2-40B4-BE49-F238E27FC236}">
                <a16:creationId xmlns:a16="http://schemas.microsoft.com/office/drawing/2014/main" id="{2EB2C6A5-F4E5-442D-B6CF-FD321B1C1E6F}"/>
              </a:ext>
            </a:extLst>
          </p:cNvPr>
          <p:cNvSpPr txBox="1"/>
          <p:nvPr/>
        </p:nvSpPr>
        <p:spPr>
          <a:xfrm>
            <a:off x="9740823" y="2206752"/>
            <a:ext cx="96504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DIRECTOS</a:t>
            </a:r>
            <a:endParaRPr lang="en-IN" sz="1600" b="1" dirty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494012" y="1352962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Personas con alta vulnerabilidad a riesgo y desastres reciben alimentos</a:t>
            </a:r>
            <a:r>
              <a:rPr lang="es-ES" sz="2000" dirty="0"/>
              <a:t>.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555DC0C3-BCDA-48C0-A49A-2FF6F4CBF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4052" y="431046"/>
            <a:ext cx="5955364" cy="522664"/>
          </a:xfrm>
        </p:spPr>
        <p:txBody>
          <a:bodyPr/>
          <a:lstStyle/>
          <a:p>
            <a:pPr algn="ctr"/>
            <a:r>
              <a:rPr lang="es-GT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II. Personas beneficiadas</a:t>
            </a:r>
            <a:br>
              <a:rPr lang="es-GT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s-GT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Catálogo de bienes y servicios institucionales</a:t>
            </a:r>
            <a:endParaRPr lang="en-US" sz="2000" dirty="0"/>
          </a:p>
        </p:txBody>
      </p:sp>
      <p:graphicFrame>
        <p:nvGraphicFramePr>
          <p:cNvPr id="26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987402"/>
              </p:ext>
            </p:extLst>
          </p:nvPr>
        </p:nvGraphicFramePr>
        <p:xfrm>
          <a:off x="1269876" y="2171251"/>
          <a:ext cx="8784975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7" name="26 Imagen" descr="Resultado de imagen para ministerio de agricultura ganaderÃ­a y alimentaciÃ³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80" y="188640"/>
            <a:ext cx="1434326" cy="936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4781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28541" y="170032"/>
            <a:ext cx="2501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 Light" panose="020F0302020204030204" pitchFamily="34" charset="0"/>
              </a:rPr>
              <a:t>Simple Project Manager 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A4A16D0-5A9C-4B45-A8BB-59850E859C99}"/>
              </a:ext>
            </a:extLst>
          </p:cNvPr>
          <p:cNvGrpSpPr/>
          <p:nvPr/>
        </p:nvGrpSpPr>
        <p:grpSpPr>
          <a:xfrm>
            <a:off x="3590267" y="3976995"/>
            <a:ext cx="228976" cy="228977"/>
            <a:chOff x="3398838" y="3616326"/>
            <a:chExt cx="346075" cy="346076"/>
          </a:xfrm>
        </p:grpSpPr>
        <p:sp>
          <p:nvSpPr>
            <p:cNvPr id="73" name="Rectangle 94">
              <a:extLst>
                <a:ext uri="{FF2B5EF4-FFF2-40B4-BE49-F238E27FC236}">
                  <a16:creationId xmlns:a16="http://schemas.microsoft.com/office/drawing/2014/main" id="{5E7F0A8F-8544-44A6-BCF8-0A11E6955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9163" y="3616326"/>
              <a:ext cx="90488" cy="34607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5" name="Rectangle 95">
              <a:extLst>
                <a:ext uri="{FF2B5EF4-FFF2-40B4-BE49-F238E27FC236}">
                  <a16:creationId xmlns:a16="http://schemas.microsoft.com/office/drawing/2014/main" id="{0A038215-BE4E-4123-8DCB-8AA85592A9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9651" y="3736976"/>
              <a:ext cx="90488" cy="2254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6" name="Line 96">
              <a:extLst>
                <a:ext uri="{FF2B5EF4-FFF2-40B4-BE49-F238E27FC236}">
                  <a16:creationId xmlns:a16="http://schemas.microsoft.com/office/drawing/2014/main" id="{AFF25812-199C-45A3-BA3A-F2CB1E0A60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9813" y="3933826"/>
              <a:ext cx="3016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7" name="Line 97">
              <a:extLst>
                <a:ext uri="{FF2B5EF4-FFF2-40B4-BE49-F238E27FC236}">
                  <a16:creationId xmlns:a16="http://schemas.microsoft.com/office/drawing/2014/main" id="{B2A1C214-1C4A-4BE4-8B9E-2971BED013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3613" y="3646489"/>
              <a:ext cx="0" cy="19685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8" name="Rectangle 98">
              <a:extLst>
                <a:ext uri="{FF2B5EF4-FFF2-40B4-BE49-F238E27FC236}">
                  <a16:creationId xmlns:a16="http://schemas.microsoft.com/office/drawing/2014/main" id="{B8529BB1-A46D-47EB-A314-F20A5521E2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9326" y="3873501"/>
              <a:ext cx="30163" cy="603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" name="Line 99">
              <a:extLst>
                <a:ext uri="{FF2B5EF4-FFF2-40B4-BE49-F238E27FC236}">
                  <a16:creationId xmlns:a16="http://schemas.microsoft.com/office/drawing/2014/main" id="{1DB15AB5-7252-484C-90F8-A6B513FB9E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4101" y="3767139"/>
              <a:ext cx="0" cy="136525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" name="Line 100">
              <a:extLst>
                <a:ext uri="{FF2B5EF4-FFF2-40B4-BE49-F238E27FC236}">
                  <a16:creationId xmlns:a16="http://schemas.microsoft.com/office/drawing/2014/main" id="{A7D03B7C-A6B5-4A62-AD5E-625D076C6A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9001" y="3706814"/>
              <a:ext cx="0" cy="211138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3" name="Rectangle 101">
              <a:extLst>
                <a:ext uri="{FF2B5EF4-FFF2-40B4-BE49-F238E27FC236}">
                  <a16:creationId xmlns:a16="http://schemas.microsoft.com/office/drawing/2014/main" id="{0839DEE7-A9F5-4A8E-B729-222359398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8838" y="3662364"/>
              <a:ext cx="60325" cy="300038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4" name="Freeform 102">
              <a:extLst>
                <a:ext uri="{FF2B5EF4-FFF2-40B4-BE49-F238E27FC236}">
                  <a16:creationId xmlns:a16="http://schemas.microsoft.com/office/drawing/2014/main" id="{CF97EB3E-8D3C-41B9-81B9-4A8166975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263" y="3662364"/>
              <a:ext cx="120650" cy="300038"/>
            </a:xfrm>
            <a:custGeom>
              <a:avLst/>
              <a:gdLst>
                <a:gd name="T0" fmla="*/ 76 w 76"/>
                <a:gd name="T1" fmla="*/ 182 h 189"/>
                <a:gd name="T2" fmla="*/ 47 w 76"/>
                <a:gd name="T3" fmla="*/ 189 h 189"/>
                <a:gd name="T4" fmla="*/ 0 w 76"/>
                <a:gd name="T5" fmla="*/ 7 h 189"/>
                <a:gd name="T6" fmla="*/ 29 w 76"/>
                <a:gd name="T7" fmla="*/ 0 h 189"/>
                <a:gd name="T8" fmla="*/ 76 w 76"/>
                <a:gd name="T9" fmla="*/ 18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89">
                  <a:moveTo>
                    <a:pt x="76" y="182"/>
                  </a:moveTo>
                  <a:lnTo>
                    <a:pt x="47" y="189"/>
                  </a:lnTo>
                  <a:lnTo>
                    <a:pt x="0" y="7"/>
                  </a:lnTo>
                  <a:lnTo>
                    <a:pt x="29" y="0"/>
                  </a:lnTo>
                  <a:lnTo>
                    <a:pt x="76" y="182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B85DED6-B069-4A37-B375-10AF5FA9F06F}"/>
              </a:ext>
            </a:extLst>
          </p:cNvPr>
          <p:cNvGrpSpPr/>
          <p:nvPr/>
        </p:nvGrpSpPr>
        <p:grpSpPr>
          <a:xfrm>
            <a:off x="11520109" y="1036343"/>
            <a:ext cx="228976" cy="228976"/>
            <a:chOff x="8447088" y="5060951"/>
            <a:chExt cx="346075" cy="346075"/>
          </a:xfrm>
        </p:grpSpPr>
        <p:sp>
          <p:nvSpPr>
            <p:cNvPr id="104" name="Freeform 365">
              <a:extLst>
                <a:ext uri="{FF2B5EF4-FFF2-40B4-BE49-F238E27FC236}">
                  <a16:creationId xmlns:a16="http://schemas.microsoft.com/office/drawing/2014/main" id="{493FE6A8-C2BF-4EF9-AD83-D92FD6682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3288" y="5121276"/>
              <a:ext cx="195263" cy="150813"/>
            </a:xfrm>
            <a:custGeom>
              <a:avLst/>
              <a:gdLst>
                <a:gd name="T0" fmla="*/ 123 w 123"/>
                <a:gd name="T1" fmla="*/ 95 h 95"/>
                <a:gd name="T2" fmla="*/ 123 w 123"/>
                <a:gd name="T3" fmla="*/ 19 h 95"/>
                <a:gd name="T4" fmla="*/ 52 w 123"/>
                <a:gd name="T5" fmla="*/ 19 h 95"/>
                <a:gd name="T6" fmla="*/ 42 w 123"/>
                <a:gd name="T7" fmla="*/ 0 h 95"/>
                <a:gd name="T8" fmla="*/ 0 w 123"/>
                <a:gd name="T9" fmla="*/ 0 h 95"/>
                <a:gd name="T10" fmla="*/ 0 w 123"/>
                <a:gd name="T1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" h="95">
                  <a:moveTo>
                    <a:pt x="123" y="95"/>
                  </a:moveTo>
                  <a:lnTo>
                    <a:pt x="123" y="19"/>
                  </a:lnTo>
                  <a:lnTo>
                    <a:pt x="52" y="19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95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5" name="Freeform 366">
              <a:extLst>
                <a:ext uri="{FF2B5EF4-FFF2-40B4-BE49-F238E27FC236}">
                  <a16:creationId xmlns:a16="http://schemas.microsoft.com/office/drawing/2014/main" id="{A02FA930-89AC-4CB8-B9ED-D53FF5249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7575" y="5091113"/>
              <a:ext cx="165100" cy="30163"/>
            </a:xfrm>
            <a:custGeom>
              <a:avLst/>
              <a:gdLst>
                <a:gd name="T0" fmla="*/ 104 w 104"/>
                <a:gd name="T1" fmla="*/ 19 h 19"/>
                <a:gd name="T2" fmla="*/ 52 w 104"/>
                <a:gd name="T3" fmla="*/ 19 h 19"/>
                <a:gd name="T4" fmla="*/ 43 w 104"/>
                <a:gd name="T5" fmla="*/ 0 h 19"/>
                <a:gd name="T6" fmla="*/ 0 w 104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9">
                  <a:moveTo>
                    <a:pt x="104" y="19"/>
                  </a:moveTo>
                  <a:lnTo>
                    <a:pt x="52" y="19"/>
                  </a:lnTo>
                  <a:lnTo>
                    <a:pt x="43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6" name="Freeform 367">
              <a:extLst>
                <a:ext uri="{FF2B5EF4-FFF2-40B4-BE49-F238E27FC236}">
                  <a16:creationId xmlns:a16="http://schemas.microsoft.com/office/drawing/2014/main" id="{55CC26BA-27C9-44E7-AE5D-31FBC7E4B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3450" y="5060951"/>
              <a:ext cx="134938" cy="30163"/>
            </a:xfrm>
            <a:custGeom>
              <a:avLst/>
              <a:gdLst>
                <a:gd name="T0" fmla="*/ 85 w 85"/>
                <a:gd name="T1" fmla="*/ 19 h 19"/>
                <a:gd name="T2" fmla="*/ 52 w 85"/>
                <a:gd name="T3" fmla="*/ 19 h 19"/>
                <a:gd name="T4" fmla="*/ 42 w 85"/>
                <a:gd name="T5" fmla="*/ 0 h 19"/>
                <a:gd name="T6" fmla="*/ 0 w 85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19">
                  <a:moveTo>
                    <a:pt x="85" y="19"/>
                  </a:moveTo>
                  <a:lnTo>
                    <a:pt x="52" y="19"/>
                  </a:lnTo>
                  <a:lnTo>
                    <a:pt x="42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7" name="Freeform 368">
              <a:extLst>
                <a:ext uri="{FF2B5EF4-FFF2-40B4-BE49-F238E27FC236}">
                  <a16:creationId xmlns:a16="http://schemas.microsoft.com/office/drawing/2014/main" id="{E1F523BB-7165-42B8-805A-0D5ED8161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7088" y="5302251"/>
              <a:ext cx="346075" cy="104775"/>
            </a:xfrm>
            <a:custGeom>
              <a:avLst/>
              <a:gdLst>
                <a:gd name="T0" fmla="*/ 92 w 92"/>
                <a:gd name="T1" fmla="*/ 28 h 28"/>
                <a:gd name="T2" fmla="*/ 0 w 92"/>
                <a:gd name="T3" fmla="*/ 28 h 28"/>
                <a:gd name="T4" fmla="*/ 0 w 92"/>
                <a:gd name="T5" fmla="*/ 0 h 28"/>
                <a:gd name="T6" fmla="*/ 30 w 92"/>
                <a:gd name="T7" fmla="*/ 0 h 28"/>
                <a:gd name="T8" fmla="*/ 30 w 92"/>
                <a:gd name="T9" fmla="*/ 4 h 28"/>
                <a:gd name="T10" fmla="*/ 38 w 92"/>
                <a:gd name="T11" fmla="*/ 12 h 28"/>
                <a:gd name="T12" fmla="*/ 56 w 92"/>
                <a:gd name="T13" fmla="*/ 12 h 28"/>
                <a:gd name="T14" fmla="*/ 64 w 92"/>
                <a:gd name="T15" fmla="*/ 4 h 28"/>
                <a:gd name="T16" fmla="*/ 64 w 92"/>
                <a:gd name="T17" fmla="*/ 0 h 28"/>
                <a:gd name="T18" fmla="*/ 92 w 92"/>
                <a:gd name="T19" fmla="*/ 0 h 28"/>
                <a:gd name="T20" fmla="*/ 92 w 92"/>
                <a:gd name="T2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28">
                  <a:moveTo>
                    <a:pt x="92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8"/>
                    <a:pt x="34" y="12"/>
                    <a:pt x="38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60" y="12"/>
                    <a:pt x="64" y="8"/>
                    <a:pt x="64" y="4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92" y="0"/>
                    <a:pt x="92" y="0"/>
                    <a:pt x="92" y="0"/>
                  </a:cubicBezTo>
                  <a:lnTo>
                    <a:pt x="92" y="28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8" name="Freeform 369">
              <a:extLst>
                <a:ext uri="{FF2B5EF4-FFF2-40B4-BE49-F238E27FC236}">
                  <a16:creationId xmlns:a16="http://schemas.microsoft.com/office/drawing/2014/main" id="{83AEFE35-0942-4699-ADD5-1FF2EB83F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7088" y="5211763"/>
              <a:ext cx="76200" cy="90488"/>
            </a:xfrm>
            <a:custGeom>
              <a:avLst/>
              <a:gdLst>
                <a:gd name="T0" fmla="*/ 0 w 48"/>
                <a:gd name="T1" fmla="*/ 57 h 57"/>
                <a:gd name="T2" fmla="*/ 33 w 48"/>
                <a:gd name="T3" fmla="*/ 0 h 57"/>
                <a:gd name="T4" fmla="*/ 48 w 48"/>
                <a:gd name="T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57">
                  <a:moveTo>
                    <a:pt x="0" y="57"/>
                  </a:moveTo>
                  <a:lnTo>
                    <a:pt x="33" y="0"/>
                  </a:lnTo>
                  <a:lnTo>
                    <a:pt x="48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9" name="Freeform 370">
              <a:extLst>
                <a:ext uri="{FF2B5EF4-FFF2-40B4-BE49-F238E27FC236}">
                  <a16:creationId xmlns:a16="http://schemas.microsoft.com/office/drawing/2014/main" id="{33CDBE5D-A7CA-4BA6-9B57-5101140EC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8550" y="5211763"/>
              <a:ext cx="74613" cy="90488"/>
            </a:xfrm>
            <a:custGeom>
              <a:avLst/>
              <a:gdLst>
                <a:gd name="T0" fmla="*/ 0 w 47"/>
                <a:gd name="T1" fmla="*/ 0 h 57"/>
                <a:gd name="T2" fmla="*/ 14 w 47"/>
                <a:gd name="T3" fmla="*/ 0 h 57"/>
                <a:gd name="T4" fmla="*/ 47 w 47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57">
                  <a:moveTo>
                    <a:pt x="0" y="0"/>
                  </a:moveTo>
                  <a:lnTo>
                    <a:pt x="14" y="0"/>
                  </a:lnTo>
                  <a:lnTo>
                    <a:pt x="47" y="57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0" name="Freeform 371">
              <a:extLst>
                <a:ext uri="{FF2B5EF4-FFF2-40B4-BE49-F238E27FC236}">
                  <a16:creationId xmlns:a16="http://schemas.microsoft.com/office/drawing/2014/main" id="{4AC57021-72F1-4BFB-86B0-E34369649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3613" y="5181601"/>
              <a:ext cx="88900" cy="90488"/>
            </a:xfrm>
            <a:custGeom>
              <a:avLst/>
              <a:gdLst>
                <a:gd name="T0" fmla="*/ 16 w 24"/>
                <a:gd name="T1" fmla="*/ 13 h 24"/>
                <a:gd name="T2" fmla="*/ 19 w 24"/>
                <a:gd name="T3" fmla="*/ 7 h 24"/>
                <a:gd name="T4" fmla="*/ 12 w 24"/>
                <a:gd name="T5" fmla="*/ 0 h 24"/>
                <a:gd name="T6" fmla="*/ 5 w 24"/>
                <a:gd name="T7" fmla="*/ 7 h 24"/>
                <a:gd name="T8" fmla="*/ 8 w 24"/>
                <a:gd name="T9" fmla="*/ 13 h 24"/>
                <a:gd name="T10" fmla="*/ 0 w 24"/>
                <a:gd name="T11" fmla="*/ 24 h 24"/>
                <a:gd name="T12" fmla="*/ 24 w 24"/>
                <a:gd name="T13" fmla="*/ 24 h 24"/>
                <a:gd name="T14" fmla="*/ 16 w 24"/>
                <a:gd name="T15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4">
                  <a:moveTo>
                    <a:pt x="16" y="13"/>
                  </a:moveTo>
                  <a:cubicBezTo>
                    <a:pt x="18" y="11"/>
                    <a:pt x="19" y="9"/>
                    <a:pt x="19" y="7"/>
                  </a:cubicBezTo>
                  <a:cubicBezTo>
                    <a:pt x="19" y="3"/>
                    <a:pt x="16" y="0"/>
                    <a:pt x="12" y="0"/>
                  </a:cubicBezTo>
                  <a:cubicBezTo>
                    <a:pt x="8" y="0"/>
                    <a:pt x="5" y="3"/>
                    <a:pt x="5" y="7"/>
                  </a:cubicBezTo>
                  <a:cubicBezTo>
                    <a:pt x="5" y="9"/>
                    <a:pt x="6" y="11"/>
                    <a:pt x="8" y="13"/>
                  </a:cubicBezTo>
                  <a:cubicBezTo>
                    <a:pt x="3" y="14"/>
                    <a:pt x="0" y="17"/>
                    <a:pt x="0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17"/>
                    <a:pt x="21" y="14"/>
                    <a:pt x="16" y="13"/>
                  </a:cubicBez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7" name="AutoShape 2" descr="Resultado de imagen para construcciÃ³n de portal de datos abier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 dirty="0"/>
          </a:p>
        </p:txBody>
      </p:sp>
      <p:sp>
        <p:nvSpPr>
          <p:cNvPr id="163" name="TextBox 132">
            <a:extLst>
              <a:ext uri="{FF2B5EF4-FFF2-40B4-BE49-F238E27FC236}">
                <a16:creationId xmlns:a16="http://schemas.microsoft.com/office/drawing/2014/main" id="{2EB2C6A5-F4E5-442D-B6CF-FD321B1C1E6F}"/>
              </a:ext>
            </a:extLst>
          </p:cNvPr>
          <p:cNvSpPr txBox="1"/>
          <p:nvPr/>
        </p:nvSpPr>
        <p:spPr>
          <a:xfrm>
            <a:off x="9740823" y="2206752"/>
            <a:ext cx="96504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DIRECTOS</a:t>
            </a:r>
            <a:endParaRPr lang="en-IN" sz="1600" b="1" dirty="0">
              <a:solidFill>
                <a:schemeClr val="bg1"/>
              </a:solidFill>
            </a:endParaRPr>
          </a:p>
        </p:txBody>
      </p:sp>
      <p:cxnSp>
        <p:nvCxnSpPr>
          <p:cNvPr id="165" name="Straight Connector 305">
            <a:extLst>
              <a:ext uri="{FF2B5EF4-FFF2-40B4-BE49-F238E27FC236}">
                <a16:creationId xmlns:a16="http://schemas.microsoft.com/office/drawing/2014/main" id="{3D895BCF-7147-4BC3-B42A-C69659CF1F27}"/>
              </a:ext>
            </a:extLst>
          </p:cNvPr>
          <p:cNvCxnSpPr>
            <a:cxnSpLocks/>
          </p:cNvCxnSpPr>
          <p:nvPr/>
        </p:nvCxnSpPr>
        <p:spPr>
          <a:xfrm flipH="1" flipV="1">
            <a:off x="8902724" y="692696"/>
            <a:ext cx="38218" cy="5903517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itle 1">
            <a:extLst>
              <a:ext uri="{FF2B5EF4-FFF2-40B4-BE49-F238E27FC236}">
                <a16:creationId xmlns:a16="http://schemas.microsoft.com/office/drawing/2014/main" id="{555DC0C3-BCDA-48C0-A49A-2FF6F4CBFF48}"/>
              </a:ext>
            </a:extLst>
          </p:cNvPr>
          <p:cNvSpPr txBox="1">
            <a:spLocks/>
          </p:cNvSpPr>
          <p:nvPr/>
        </p:nvSpPr>
        <p:spPr>
          <a:xfrm>
            <a:off x="9143608" y="784989"/>
            <a:ext cx="2998068" cy="52266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GT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Indicadores 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555DC0C3-BCDA-48C0-A49A-2FF6F4CBFF48}"/>
              </a:ext>
            </a:extLst>
          </p:cNvPr>
          <p:cNvSpPr txBox="1">
            <a:spLocks/>
          </p:cNvSpPr>
          <p:nvPr/>
        </p:nvSpPr>
        <p:spPr>
          <a:xfrm>
            <a:off x="2729606" y="386056"/>
            <a:ext cx="5955364" cy="52266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GT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II.  </a:t>
            </a:r>
            <a:r>
              <a:rPr lang="es-GT" sz="2000" dirty="0">
                <a:solidFill>
                  <a:srgbClr val="1F497D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Presupuesto ejecutado </a:t>
            </a:r>
            <a:br>
              <a:rPr lang="es-GT" sz="2000" dirty="0">
                <a:solidFill>
                  <a:srgbClr val="1F497D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s-GT" sz="2000" dirty="0">
                <a:solidFill>
                  <a:srgbClr val="1F497D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Catálogo de bienes y servicios institucionales</a:t>
            </a:r>
            <a:endParaRPr lang="en-US" sz="2000" dirty="0"/>
          </a:p>
        </p:txBody>
      </p:sp>
      <p:sp>
        <p:nvSpPr>
          <p:cNvPr id="36" name="35 CuadroTexto"/>
          <p:cNvSpPr txBox="1"/>
          <p:nvPr/>
        </p:nvSpPr>
        <p:spPr>
          <a:xfrm>
            <a:off x="9332437" y="3925234"/>
            <a:ext cx="2258045" cy="1055608"/>
          </a:xfrm>
          <a:prstGeom prst="round2DiagRect">
            <a:avLst/>
          </a:prstGeom>
          <a:noFill/>
          <a:ln w="28575">
            <a:solidFill>
              <a:schemeClr val="tx2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GT" sz="1400" b="1" dirty="0">
                <a:latin typeface="Arial" panose="020B0604020202020204" pitchFamily="34" charset="0"/>
                <a:cs typeface="Arial" panose="020B0604020202020204" pitchFamily="34" charset="0"/>
              </a:rPr>
              <a:t>Presupuesto proyectado 2019 </a:t>
            </a:r>
            <a:endParaRPr lang="es-G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GT" sz="1400" dirty="0">
                <a:latin typeface="Arial" panose="020B0604020202020204" pitchFamily="34" charset="0"/>
                <a:cs typeface="Arial" panose="020B0604020202020204" pitchFamily="34" charset="0"/>
              </a:rPr>
              <a:t>Q 13.3 millones</a:t>
            </a:r>
          </a:p>
          <a:p>
            <a:r>
              <a:rPr lang="es-G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G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2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9287611"/>
              </p:ext>
            </p:extLst>
          </p:nvPr>
        </p:nvGraphicFramePr>
        <p:xfrm>
          <a:off x="285184" y="1230657"/>
          <a:ext cx="8674183" cy="4970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1 Rectángulo"/>
          <p:cNvSpPr/>
          <p:nvPr/>
        </p:nvSpPr>
        <p:spPr>
          <a:xfrm>
            <a:off x="3934172" y="1658220"/>
            <a:ext cx="1950089" cy="279353"/>
          </a:xfrm>
          <a:prstGeom prst="rect">
            <a:avLst/>
          </a:prstGeom>
          <a:noFill/>
          <a:ln w="1270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GT" sz="1600" b="1" dirty="0">
                <a:solidFill>
                  <a:schemeClr val="tx1"/>
                </a:solidFill>
              </a:rPr>
              <a:t>Q. 15,056,164.85</a:t>
            </a:r>
          </a:p>
        </p:txBody>
      </p:sp>
      <p:sp>
        <p:nvSpPr>
          <p:cNvPr id="38" name="1 Rectángulo"/>
          <p:cNvSpPr/>
          <p:nvPr/>
        </p:nvSpPr>
        <p:spPr>
          <a:xfrm>
            <a:off x="2926483" y="1182067"/>
            <a:ext cx="2015378" cy="305058"/>
          </a:xfrm>
          <a:prstGeom prst="rect">
            <a:avLst/>
          </a:prstGeom>
          <a:noFill/>
          <a:ln w="1270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GT" sz="1600" b="1" dirty="0">
                <a:solidFill>
                  <a:schemeClr val="tx1"/>
                </a:solidFill>
              </a:rPr>
              <a:t>Q. 17,046,434.78</a:t>
            </a:r>
          </a:p>
        </p:txBody>
      </p:sp>
      <p:sp>
        <p:nvSpPr>
          <p:cNvPr id="39" name="38 CuadroTexto"/>
          <p:cNvSpPr txBox="1"/>
          <p:nvPr/>
        </p:nvSpPr>
        <p:spPr>
          <a:xfrm>
            <a:off x="9321934" y="1658220"/>
            <a:ext cx="2258045" cy="817245"/>
          </a:xfrm>
          <a:prstGeom prst="round2DiagRect">
            <a:avLst/>
          </a:prstGeom>
          <a:noFill/>
          <a:ln w="28575">
            <a:solidFill>
              <a:schemeClr val="tx2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GT" sz="1400" b="1" dirty="0">
                <a:latin typeface="Arial" panose="020B0604020202020204" pitchFamily="34" charset="0"/>
                <a:cs typeface="Arial" panose="020B0604020202020204" pitchFamily="34" charset="0"/>
              </a:rPr>
              <a:t>Presupuesto promedio </a:t>
            </a:r>
            <a:r>
              <a:rPr lang="es-GT" sz="1400" dirty="0">
                <a:latin typeface="Arial" panose="020B0604020202020204" pitchFamily="34" charset="0"/>
                <a:cs typeface="Arial" panose="020B0604020202020204" pitchFamily="34" charset="0"/>
              </a:rPr>
              <a:t>(2016-2018): Q.17.49  millones</a:t>
            </a:r>
          </a:p>
        </p:txBody>
      </p:sp>
      <p:sp>
        <p:nvSpPr>
          <p:cNvPr id="40" name="39 CuadroTexto"/>
          <p:cNvSpPr txBox="1"/>
          <p:nvPr/>
        </p:nvSpPr>
        <p:spPr>
          <a:xfrm>
            <a:off x="9247377" y="2701888"/>
            <a:ext cx="2258045" cy="817245"/>
          </a:xfrm>
          <a:prstGeom prst="round2DiagRect">
            <a:avLst/>
          </a:prstGeom>
          <a:noFill/>
          <a:ln w="28575">
            <a:solidFill>
              <a:schemeClr val="tx2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GT" sz="1400" b="1" dirty="0">
                <a:latin typeface="Arial" panose="020B0604020202020204" pitchFamily="34" charset="0"/>
                <a:cs typeface="Arial" panose="020B0604020202020204" pitchFamily="34" charset="0"/>
              </a:rPr>
              <a:t>Ejecución Promedio </a:t>
            </a:r>
            <a:r>
              <a:rPr lang="es-GT" sz="1400" dirty="0">
                <a:latin typeface="Arial" panose="020B0604020202020204" pitchFamily="34" charset="0"/>
                <a:cs typeface="Arial" panose="020B0604020202020204" pitchFamily="34" charset="0"/>
              </a:rPr>
              <a:t>(2016-2018): 93.50%    Q.16.34 millones</a:t>
            </a:r>
          </a:p>
        </p:txBody>
      </p:sp>
      <p:pic>
        <p:nvPicPr>
          <p:cNvPr id="33" name="32 Imagen" descr="Resultado de imagen para ministerio de agricultura ganaderÃ­a y alimentaciÃ³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80" y="188640"/>
            <a:ext cx="1434326" cy="936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3493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28541" y="170032"/>
            <a:ext cx="2501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 Light" panose="020F0302020204030204" pitchFamily="34" charset="0"/>
              </a:rPr>
              <a:t>Simple Project Manager 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A4A16D0-5A9C-4B45-A8BB-59850E859C99}"/>
              </a:ext>
            </a:extLst>
          </p:cNvPr>
          <p:cNvGrpSpPr/>
          <p:nvPr/>
        </p:nvGrpSpPr>
        <p:grpSpPr>
          <a:xfrm>
            <a:off x="3590267" y="3976995"/>
            <a:ext cx="228976" cy="228977"/>
            <a:chOff x="3398838" y="3616326"/>
            <a:chExt cx="346075" cy="346076"/>
          </a:xfrm>
        </p:grpSpPr>
        <p:sp>
          <p:nvSpPr>
            <p:cNvPr id="73" name="Rectangle 94">
              <a:extLst>
                <a:ext uri="{FF2B5EF4-FFF2-40B4-BE49-F238E27FC236}">
                  <a16:creationId xmlns:a16="http://schemas.microsoft.com/office/drawing/2014/main" id="{5E7F0A8F-8544-44A6-BCF8-0A11E6955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9163" y="3616326"/>
              <a:ext cx="90488" cy="34607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5" name="Rectangle 95">
              <a:extLst>
                <a:ext uri="{FF2B5EF4-FFF2-40B4-BE49-F238E27FC236}">
                  <a16:creationId xmlns:a16="http://schemas.microsoft.com/office/drawing/2014/main" id="{0A038215-BE4E-4123-8DCB-8AA85592A9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9651" y="3736976"/>
              <a:ext cx="90488" cy="2254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6" name="Line 96">
              <a:extLst>
                <a:ext uri="{FF2B5EF4-FFF2-40B4-BE49-F238E27FC236}">
                  <a16:creationId xmlns:a16="http://schemas.microsoft.com/office/drawing/2014/main" id="{AFF25812-199C-45A3-BA3A-F2CB1E0A60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9813" y="3933826"/>
              <a:ext cx="3016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7" name="Line 97">
              <a:extLst>
                <a:ext uri="{FF2B5EF4-FFF2-40B4-BE49-F238E27FC236}">
                  <a16:creationId xmlns:a16="http://schemas.microsoft.com/office/drawing/2014/main" id="{B2A1C214-1C4A-4BE4-8B9E-2971BED013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3613" y="3646489"/>
              <a:ext cx="0" cy="19685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8" name="Rectangle 98">
              <a:extLst>
                <a:ext uri="{FF2B5EF4-FFF2-40B4-BE49-F238E27FC236}">
                  <a16:creationId xmlns:a16="http://schemas.microsoft.com/office/drawing/2014/main" id="{B8529BB1-A46D-47EB-A314-F20A5521E2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9326" y="3873501"/>
              <a:ext cx="30163" cy="603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" name="Line 99">
              <a:extLst>
                <a:ext uri="{FF2B5EF4-FFF2-40B4-BE49-F238E27FC236}">
                  <a16:creationId xmlns:a16="http://schemas.microsoft.com/office/drawing/2014/main" id="{1DB15AB5-7252-484C-90F8-A6B513FB9E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4101" y="3767139"/>
              <a:ext cx="0" cy="136525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" name="Line 100">
              <a:extLst>
                <a:ext uri="{FF2B5EF4-FFF2-40B4-BE49-F238E27FC236}">
                  <a16:creationId xmlns:a16="http://schemas.microsoft.com/office/drawing/2014/main" id="{A7D03B7C-A6B5-4A62-AD5E-625D076C6A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9001" y="3706814"/>
              <a:ext cx="0" cy="211138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3" name="Rectangle 101">
              <a:extLst>
                <a:ext uri="{FF2B5EF4-FFF2-40B4-BE49-F238E27FC236}">
                  <a16:creationId xmlns:a16="http://schemas.microsoft.com/office/drawing/2014/main" id="{0839DEE7-A9F5-4A8E-B729-222359398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8838" y="3662364"/>
              <a:ext cx="60325" cy="300038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4" name="Freeform 102">
              <a:extLst>
                <a:ext uri="{FF2B5EF4-FFF2-40B4-BE49-F238E27FC236}">
                  <a16:creationId xmlns:a16="http://schemas.microsoft.com/office/drawing/2014/main" id="{CF97EB3E-8D3C-41B9-81B9-4A8166975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263" y="3662364"/>
              <a:ext cx="120650" cy="300038"/>
            </a:xfrm>
            <a:custGeom>
              <a:avLst/>
              <a:gdLst>
                <a:gd name="T0" fmla="*/ 76 w 76"/>
                <a:gd name="T1" fmla="*/ 182 h 189"/>
                <a:gd name="T2" fmla="*/ 47 w 76"/>
                <a:gd name="T3" fmla="*/ 189 h 189"/>
                <a:gd name="T4" fmla="*/ 0 w 76"/>
                <a:gd name="T5" fmla="*/ 7 h 189"/>
                <a:gd name="T6" fmla="*/ 29 w 76"/>
                <a:gd name="T7" fmla="*/ 0 h 189"/>
                <a:gd name="T8" fmla="*/ 76 w 76"/>
                <a:gd name="T9" fmla="*/ 18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89">
                  <a:moveTo>
                    <a:pt x="76" y="182"/>
                  </a:moveTo>
                  <a:lnTo>
                    <a:pt x="47" y="189"/>
                  </a:lnTo>
                  <a:lnTo>
                    <a:pt x="0" y="7"/>
                  </a:lnTo>
                  <a:lnTo>
                    <a:pt x="29" y="0"/>
                  </a:lnTo>
                  <a:lnTo>
                    <a:pt x="76" y="182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B85DED6-B069-4A37-B375-10AF5FA9F06F}"/>
              </a:ext>
            </a:extLst>
          </p:cNvPr>
          <p:cNvGrpSpPr/>
          <p:nvPr/>
        </p:nvGrpSpPr>
        <p:grpSpPr>
          <a:xfrm>
            <a:off x="11520109" y="1036343"/>
            <a:ext cx="228976" cy="228976"/>
            <a:chOff x="8447088" y="5060951"/>
            <a:chExt cx="346075" cy="346075"/>
          </a:xfrm>
        </p:grpSpPr>
        <p:sp>
          <p:nvSpPr>
            <p:cNvPr id="104" name="Freeform 365">
              <a:extLst>
                <a:ext uri="{FF2B5EF4-FFF2-40B4-BE49-F238E27FC236}">
                  <a16:creationId xmlns:a16="http://schemas.microsoft.com/office/drawing/2014/main" id="{493FE6A8-C2BF-4EF9-AD83-D92FD6682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3288" y="5121276"/>
              <a:ext cx="195263" cy="150813"/>
            </a:xfrm>
            <a:custGeom>
              <a:avLst/>
              <a:gdLst>
                <a:gd name="T0" fmla="*/ 123 w 123"/>
                <a:gd name="T1" fmla="*/ 95 h 95"/>
                <a:gd name="T2" fmla="*/ 123 w 123"/>
                <a:gd name="T3" fmla="*/ 19 h 95"/>
                <a:gd name="T4" fmla="*/ 52 w 123"/>
                <a:gd name="T5" fmla="*/ 19 h 95"/>
                <a:gd name="T6" fmla="*/ 42 w 123"/>
                <a:gd name="T7" fmla="*/ 0 h 95"/>
                <a:gd name="T8" fmla="*/ 0 w 123"/>
                <a:gd name="T9" fmla="*/ 0 h 95"/>
                <a:gd name="T10" fmla="*/ 0 w 123"/>
                <a:gd name="T1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" h="95">
                  <a:moveTo>
                    <a:pt x="123" y="95"/>
                  </a:moveTo>
                  <a:lnTo>
                    <a:pt x="123" y="19"/>
                  </a:lnTo>
                  <a:lnTo>
                    <a:pt x="52" y="19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95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5" name="Freeform 366">
              <a:extLst>
                <a:ext uri="{FF2B5EF4-FFF2-40B4-BE49-F238E27FC236}">
                  <a16:creationId xmlns:a16="http://schemas.microsoft.com/office/drawing/2014/main" id="{A02FA930-89AC-4CB8-B9ED-D53FF5249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7575" y="5091113"/>
              <a:ext cx="165100" cy="30163"/>
            </a:xfrm>
            <a:custGeom>
              <a:avLst/>
              <a:gdLst>
                <a:gd name="T0" fmla="*/ 104 w 104"/>
                <a:gd name="T1" fmla="*/ 19 h 19"/>
                <a:gd name="T2" fmla="*/ 52 w 104"/>
                <a:gd name="T3" fmla="*/ 19 h 19"/>
                <a:gd name="T4" fmla="*/ 43 w 104"/>
                <a:gd name="T5" fmla="*/ 0 h 19"/>
                <a:gd name="T6" fmla="*/ 0 w 104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9">
                  <a:moveTo>
                    <a:pt x="104" y="19"/>
                  </a:moveTo>
                  <a:lnTo>
                    <a:pt x="52" y="19"/>
                  </a:lnTo>
                  <a:lnTo>
                    <a:pt x="43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6" name="Freeform 367">
              <a:extLst>
                <a:ext uri="{FF2B5EF4-FFF2-40B4-BE49-F238E27FC236}">
                  <a16:creationId xmlns:a16="http://schemas.microsoft.com/office/drawing/2014/main" id="{55CC26BA-27C9-44E7-AE5D-31FBC7E4B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3450" y="5060951"/>
              <a:ext cx="134938" cy="30163"/>
            </a:xfrm>
            <a:custGeom>
              <a:avLst/>
              <a:gdLst>
                <a:gd name="T0" fmla="*/ 85 w 85"/>
                <a:gd name="T1" fmla="*/ 19 h 19"/>
                <a:gd name="T2" fmla="*/ 52 w 85"/>
                <a:gd name="T3" fmla="*/ 19 h 19"/>
                <a:gd name="T4" fmla="*/ 42 w 85"/>
                <a:gd name="T5" fmla="*/ 0 h 19"/>
                <a:gd name="T6" fmla="*/ 0 w 85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19">
                  <a:moveTo>
                    <a:pt x="85" y="19"/>
                  </a:moveTo>
                  <a:lnTo>
                    <a:pt x="52" y="19"/>
                  </a:lnTo>
                  <a:lnTo>
                    <a:pt x="42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7" name="Freeform 368">
              <a:extLst>
                <a:ext uri="{FF2B5EF4-FFF2-40B4-BE49-F238E27FC236}">
                  <a16:creationId xmlns:a16="http://schemas.microsoft.com/office/drawing/2014/main" id="{E1F523BB-7165-42B8-805A-0D5ED8161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7088" y="5302251"/>
              <a:ext cx="346075" cy="104775"/>
            </a:xfrm>
            <a:custGeom>
              <a:avLst/>
              <a:gdLst>
                <a:gd name="T0" fmla="*/ 92 w 92"/>
                <a:gd name="T1" fmla="*/ 28 h 28"/>
                <a:gd name="T2" fmla="*/ 0 w 92"/>
                <a:gd name="T3" fmla="*/ 28 h 28"/>
                <a:gd name="T4" fmla="*/ 0 w 92"/>
                <a:gd name="T5" fmla="*/ 0 h 28"/>
                <a:gd name="T6" fmla="*/ 30 w 92"/>
                <a:gd name="T7" fmla="*/ 0 h 28"/>
                <a:gd name="T8" fmla="*/ 30 w 92"/>
                <a:gd name="T9" fmla="*/ 4 h 28"/>
                <a:gd name="T10" fmla="*/ 38 w 92"/>
                <a:gd name="T11" fmla="*/ 12 h 28"/>
                <a:gd name="T12" fmla="*/ 56 w 92"/>
                <a:gd name="T13" fmla="*/ 12 h 28"/>
                <a:gd name="T14" fmla="*/ 64 w 92"/>
                <a:gd name="T15" fmla="*/ 4 h 28"/>
                <a:gd name="T16" fmla="*/ 64 w 92"/>
                <a:gd name="T17" fmla="*/ 0 h 28"/>
                <a:gd name="T18" fmla="*/ 92 w 92"/>
                <a:gd name="T19" fmla="*/ 0 h 28"/>
                <a:gd name="T20" fmla="*/ 92 w 92"/>
                <a:gd name="T2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28">
                  <a:moveTo>
                    <a:pt x="92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8"/>
                    <a:pt x="34" y="12"/>
                    <a:pt x="38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60" y="12"/>
                    <a:pt x="64" y="8"/>
                    <a:pt x="64" y="4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92" y="0"/>
                    <a:pt x="92" y="0"/>
                    <a:pt x="92" y="0"/>
                  </a:cubicBezTo>
                  <a:lnTo>
                    <a:pt x="92" y="28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8" name="Freeform 369">
              <a:extLst>
                <a:ext uri="{FF2B5EF4-FFF2-40B4-BE49-F238E27FC236}">
                  <a16:creationId xmlns:a16="http://schemas.microsoft.com/office/drawing/2014/main" id="{83AEFE35-0942-4699-ADD5-1FF2EB83F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7088" y="5211763"/>
              <a:ext cx="76200" cy="90488"/>
            </a:xfrm>
            <a:custGeom>
              <a:avLst/>
              <a:gdLst>
                <a:gd name="T0" fmla="*/ 0 w 48"/>
                <a:gd name="T1" fmla="*/ 57 h 57"/>
                <a:gd name="T2" fmla="*/ 33 w 48"/>
                <a:gd name="T3" fmla="*/ 0 h 57"/>
                <a:gd name="T4" fmla="*/ 48 w 48"/>
                <a:gd name="T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57">
                  <a:moveTo>
                    <a:pt x="0" y="57"/>
                  </a:moveTo>
                  <a:lnTo>
                    <a:pt x="33" y="0"/>
                  </a:lnTo>
                  <a:lnTo>
                    <a:pt x="48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9" name="Freeform 370">
              <a:extLst>
                <a:ext uri="{FF2B5EF4-FFF2-40B4-BE49-F238E27FC236}">
                  <a16:creationId xmlns:a16="http://schemas.microsoft.com/office/drawing/2014/main" id="{33CDBE5D-A7CA-4BA6-9B57-5101140EC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8550" y="5211763"/>
              <a:ext cx="74613" cy="90488"/>
            </a:xfrm>
            <a:custGeom>
              <a:avLst/>
              <a:gdLst>
                <a:gd name="T0" fmla="*/ 0 w 47"/>
                <a:gd name="T1" fmla="*/ 0 h 57"/>
                <a:gd name="T2" fmla="*/ 14 w 47"/>
                <a:gd name="T3" fmla="*/ 0 h 57"/>
                <a:gd name="T4" fmla="*/ 47 w 47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57">
                  <a:moveTo>
                    <a:pt x="0" y="0"/>
                  </a:moveTo>
                  <a:lnTo>
                    <a:pt x="14" y="0"/>
                  </a:lnTo>
                  <a:lnTo>
                    <a:pt x="47" y="57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0" name="Freeform 371">
              <a:extLst>
                <a:ext uri="{FF2B5EF4-FFF2-40B4-BE49-F238E27FC236}">
                  <a16:creationId xmlns:a16="http://schemas.microsoft.com/office/drawing/2014/main" id="{4AC57021-72F1-4BFB-86B0-E34369649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3613" y="5181601"/>
              <a:ext cx="88900" cy="90488"/>
            </a:xfrm>
            <a:custGeom>
              <a:avLst/>
              <a:gdLst>
                <a:gd name="T0" fmla="*/ 16 w 24"/>
                <a:gd name="T1" fmla="*/ 13 h 24"/>
                <a:gd name="T2" fmla="*/ 19 w 24"/>
                <a:gd name="T3" fmla="*/ 7 h 24"/>
                <a:gd name="T4" fmla="*/ 12 w 24"/>
                <a:gd name="T5" fmla="*/ 0 h 24"/>
                <a:gd name="T6" fmla="*/ 5 w 24"/>
                <a:gd name="T7" fmla="*/ 7 h 24"/>
                <a:gd name="T8" fmla="*/ 8 w 24"/>
                <a:gd name="T9" fmla="*/ 13 h 24"/>
                <a:gd name="T10" fmla="*/ 0 w 24"/>
                <a:gd name="T11" fmla="*/ 24 h 24"/>
                <a:gd name="T12" fmla="*/ 24 w 24"/>
                <a:gd name="T13" fmla="*/ 24 h 24"/>
                <a:gd name="T14" fmla="*/ 16 w 24"/>
                <a:gd name="T15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4">
                  <a:moveTo>
                    <a:pt x="16" y="13"/>
                  </a:moveTo>
                  <a:cubicBezTo>
                    <a:pt x="18" y="11"/>
                    <a:pt x="19" y="9"/>
                    <a:pt x="19" y="7"/>
                  </a:cubicBezTo>
                  <a:cubicBezTo>
                    <a:pt x="19" y="3"/>
                    <a:pt x="16" y="0"/>
                    <a:pt x="12" y="0"/>
                  </a:cubicBezTo>
                  <a:cubicBezTo>
                    <a:pt x="8" y="0"/>
                    <a:pt x="5" y="3"/>
                    <a:pt x="5" y="7"/>
                  </a:cubicBezTo>
                  <a:cubicBezTo>
                    <a:pt x="5" y="9"/>
                    <a:pt x="6" y="11"/>
                    <a:pt x="8" y="13"/>
                  </a:cubicBezTo>
                  <a:cubicBezTo>
                    <a:pt x="3" y="14"/>
                    <a:pt x="0" y="17"/>
                    <a:pt x="0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17"/>
                    <a:pt x="21" y="14"/>
                    <a:pt x="16" y="13"/>
                  </a:cubicBez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7" name="AutoShape 2" descr="Resultado de imagen para construcciÃ³n de portal de datos abier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 dirty="0"/>
          </a:p>
        </p:txBody>
      </p:sp>
      <p:sp>
        <p:nvSpPr>
          <p:cNvPr id="163" name="TextBox 132">
            <a:extLst>
              <a:ext uri="{FF2B5EF4-FFF2-40B4-BE49-F238E27FC236}">
                <a16:creationId xmlns:a16="http://schemas.microsoft.com/office/drawing/2014/main" id="{2EB2C6A5-F4E5-442D-B6CF-FD321B1C1E6F}"/>
              </a:ext>
            </a:extLst>
          </p:cNvPr>
          <p:cNvSpPr txBox="1"/>
          <p:nvPr/>
        </p:nvSpPr>
        <p:spPr>
          <a:xfrm>
            <a:off x="9740823" y="2206752"/>
            <a:ext cx="96504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DIRECTOS</a:t>
            </a:r>
            <a:endParaRPr lang="en-IN" sz="1600" b="1" dirty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638028" y="1136938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Personas capacitadas para producción de alimentos para autoconsumo.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555DC0C3-BCDA-48C0-A49A-2FF6F4CBFF48}"/>
              </a:ext>
            </a:extLst>
          </p:cNvPr>
          <p:cNvSpPr txBox="1">
            <a:spLocks/>
          </p:cNvSpPr>
          <p:nvPr/>
        </p:nvSpPr>
        <p:spPr>
          <a:xfrm>
            <a:off x="2729606" y="386056"/>
            <a:ext cx="5955364" cy="52266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GT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II. Personas beneficiadas</a:t>
            </a:r>
            <a:br>
              <a:rPr lang="es-GT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s-GT" sz="2000" dirty="0">
                <a:solidFill>
                  <a:srgbClr val="1F497D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Catálogo de bienes y servicios institucionales</a:t>
            </a:r>
            <a:endParaRPr lang="en-US" sz="2000" dirty="0"/>
          </a:p>
        </p:txBody>
      </p:sp>
      <p:graphicFrame>
        <p:nvGraphicFramePr>
          <p:cNvPr id="32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7879986"/>
              </p:ext>
            </p:extLst>
          </p:nvPr>
        </p:nvGraphicFramePr>
        <p:xfrm>
          <a:off x="460375" y="2057400"/>
          <a:ext cx="11150063" cy="4107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7" name="26 Imagen" descr="Resultado de imagen para ministerio de agricultura ganaderÃ­a y alimentaciÃ³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80" y="188640"/>
            <a:ext cx="1434326" cy="936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7275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28541" y="170032"/>
            <a:ext cx="2501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 Light" panose="020F0302020204030204" pitchFamily="34" charset="0"/>
              </a:rPr>
              <a:t>Simple Project Manager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5DC0C3-BCDA-48C0-A49A-2FF6F4CBF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9606" y="386056"/>
            <a:ext cx="5955364" cy="522664"/>
          </a:xfrm>
        </p:spPr>
        <p:txBody>
          <a:bodyPr/>
          <a:lstStyle/>
          <a:p>
            <a:pPr algn="ctr"/>
            <a:r>
              <a:rPr lang="es-GT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II. </a:t>
            </a:r>
            <a:r>
              <a:rPr lang="es-GT" sz="2000" dirty="0">
                <a:solidFill>
                  <a:srgbClr val="1F497D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Presupuesto ejecutado </a:t>
            </a:r>
            <a:br>
              <a:rPr lang="es-GT" sz="2000" dirty="0">
                <a:solidFill>
                  <a:srgbClr val="1F497D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s-GT" sz="2000" dirty="0">
                <a:solidFill>
                  <a:srgbClr val="1F497D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Catálogo de bienes y servicios institucionales</a:t>
            </a:r>
            <a:endParaRPr lang="en-US" sz="2000" dirty="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9A4A16D0-5A9C-4B45-A8BB-59850E859C99}"/>
              </a:ext>
            </a:extLst>
          </p:cNvPr>
          <p:cNvGrpSpPr/>
          <p:nvPr/>
        </p:nvGrpSpPr>
        <p:grpSpPr>
          <a:xfrm>
            <a:off x="3590267" y="3976995"/>
            <a:ext cx="228976" cy="228977"/>
            <a:chOff x="3398838" y="3616326"/>
            <a:chExt cx="346075" cy="346076"/>
          </a:xfrm>
        </p:grpSpPr>
        <p:sp>
          <p:nvSpPr>
            <p:cNvPr id="73" name="Rectangle 94">
              <a:extLst>
                <a:ext uri="{FF2B5EF4-FFF2-40B4-BE49-F238E27FC236}">
                  <a16:creationId xmlns:a16="http://schemas.microsoft.com/office/drawing/2014/main" id="{5E7F0A8F-8544-44A6-BCF8-0A11E6955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9163" y="3616326"/>
              <a:ext cx="90488" cy="34607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5" name="Rectangle 95">
              <a:extLst>
                <a:ext uri="{FF2B5EF4-FFF2-40B4-BE49-F238E27FC236}">
                  <a16:creationId xmlns:a16="http://schemas.microsoft.com/office/drawing/2014/main" id="{0A038215-BE4E-4123-8DCB-8AA85592A9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9651" y="3736976"/>
              <a:ext cx="90488" cy="2254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6" name="Line 96">
              <a:extLst>
                <a:ext uri="{FF2B5EF4-FFF2-40B4-BE49-F238E27FC236}">
                  <a16:creationId xmlns:a16="http://schemas.microsoft.com/office/drawing/2014/main" id="{AFF25812-199C-45A3-BA3A-F2CB1E0A60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9813" y="3933826"/>
              <a:ext cx="30163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7" name="Line 97">
              <a:extLst>
                <a:ext uri="{FF2B5EF4-FFF2-40B4-BE49-F238E27FC236}">
                  <a16:creationId xmlns:a16="http://schemas.microsoft.com/office/drawing/2014/main" id="{B2A1C214-1C4A-4BE4-8B9E-2971BED013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3613" y="3646489"/>
              <a:ext cx="0" cy="19685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8" name="Rectangle 98">
              <a:extLst>
                <a:ext uri="{FF2B5EF4-FFF2-40B4-BE49-F238E27FC236}">
                  <a16:creationId xmlns:a16="http://schemas.microsoft.com/office/drawing/2014/main" id="{B8529BB1-A46D-47EB-A314-F20A5521E2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9326" y="3873501"/>
              <a:ext cx="30163" cy="60325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" name="Line 99">
              <a:extLst>
                <a:ext uri="{FF2B5EF4-FFF2-40B4-BE49-F238E27FC236}">
                  <a16:creationId xmlns:a16="http://schemas.microsoft.com/office/drawing/2014/main" id="{1DB15AB5-7252-484C-90F8-A6B513FB9E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4101" y="3767139"/>
              <a:ext cx="0" cy="136525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" name="Line 100">
              <a:extLst>
                <a:ext uri="{FF2B5EF4-FFF2-40B4-BE49-F238E27FC236}">
                  <a16:creationId xmlns:a16="http://schemas.microsoft.com/office/drawing/2014/main" id="{A7D03B7C-A6B5-4A62-AD5E-625D076C6A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9001" y="3706814"/>
              <a:ext cx="0" cy="211138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3" name="Rectangle 101">
              <a:extLst>
                <a:ext uri="{FF2B5EF4-FFF2-40B4-BE49-F238E27FC236}">
                  <a16:creationId xmlns:a16="http://schemas.microsoft.com/office/drawing/2014/main" id="{0839DEE7-A9F5-4A8E-B729-222359398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8838" y="3662364"/>
              <a:ext cx="60325" cy="300038"/>
            </a:xfrm>
            <a:prstGeom prst="rect">
              <a:avLst/>
            </a:pr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4" name="Freeform 102">
              <a:extLst>
                <a:ext uri="{FF2B5EF4-FFF2-40B4-BE49-F238E27FC236}">
                  <a16:creationId xmlns:a16="http://schemas.microsoft.com/office/drawing/2014/main" id="{CF97EB3E-8D3C-41B9-81B9-4A81669758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263" y="3662364"/>
              <a:ext cx="120650" cy="300038"/>
            </a:xfrm>
            <a:custGeom>
              <a:avLst/>
              <a:gdLst>
                <a:gd name="T0" fmla="*/ 76 w 76"/>
                <a:gd name="T1" fmla="*/ 182 h 189"/>
                <a:gd name="T2" fmla="*/ 47 w 76"/>
                <a:gd name="T3" fmla="*/ 189 h 189"/>
                <a:gd name="T4" fmla="*/ 0 w 76"/>
                <a:gd name="T5" fmla="*/ 7 h 189"/>
                <a:gd name="T6" fmla="*/ 29 w 76"/>
                <a:gd name="T7" fmla="*/ 0 h 189"/>
                <a:gd name="T8" fmla="*/ 76 w 76"/>
                <a:gd name="T9" fmla="*/ 18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89">
                  <a:moveTo>
                    <a:pt x="76" y="182"/>
                  </a:moveTo>
                  <a:lnTo>
                    <a:pt x="47" y="189"/>
                  </a:lnTo>
                  <a:lnTo>
                    <a:pt x="0" y="7"/>
                  </a:lnTo>
                  <a:lnTo>
                    <a:pt x="29" y="0"/>
                  </a:lnTo>
                  <a:lnTo>
                    <a:pt x="76" y="182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B85DED6-B069-4A37-B375-10AF5FA9F06F}"/>
              </a:ext>
            </a:extLst>
          </p:cNvPr>
          <p:cNvGrpSpPr/>
          <p:nvPr/>
        </p:nvGrpSpPr>
        <p:grpSpPr>
          <a:xfrm>
            <a:off x="11520109" y="1036343"/>
            <a:ext cx="228976" cy="228976"/>
            <a:chOff x="8447088" y="5060951"/>
            <a:chExt cx="346075" cy="346075"/>
          </a:xfrm>
        </p:grpSpPr>
        <p:sp>
          <p:nvSpPr>
            <p:cNvPr id="104" name="Freeform 365">
              <a:extLst>
                <a:ext uri="{FF2B5EF4-FFF2-40B4-BE49-F238E27FC236}">
                  <a16:creationId xmlns:a16="http://schemas.microsoft.com/office/drawing/2014/main" id="{493FE6A8-C2BF-4EF9-AD83-D92FD6682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3288" y="5121276"/>
              <a:ext cx="195263" cy="150813"/>
            </a:xfrm>
            <a:custGeom>
              <a:avLst/>
              <a:gdLst>
                <a:gd name="T0" fmla="*/ 123 w 123"/>
                <a:gd name="T1" fmla="*/ 95 h 95"/>
                <a:gd name="T2" fmla="*/ 123 w 123"/>
                <a:gd name="T3" fmla="*/ 19 h 95"/>
                <a:gd name="T4" fmla="*/ 52 w 123"/>
                <a:gd name="T5" fmla="*/ 19 h 95"/>
                <a:gd name="T6" fmla="*/ 42 w 123"/>
                <a:gd name="T7" fmla="*/ 0 h 95"/>
                <a:gd name="T8" fmla="*/ 0 w 123"/>
                <a:gd name="T9" fmla="*/ 0 h 95"/>
                <a:gd name="T10" fmla="*/ 0 w 123"/>
                <a:gd name="T11" fmla="*/ 9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" h="95">
                  <a:moveTo>
                    <a:pt x="123" y="95"/>
                  </a:moveTo>
                  <a:lnTo>
                    <a:pt x="123" y="19"/>
                  </a:lnTo>
                  <a:lnTo>
                    <a:pt x="52" y="19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95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5" name="Freeform 366">
              <a:extLst>
                <a:ext uri="{FF2B5EF4-FFF2-40B4-BE49-F238E27FC236}">
                  <a16:creationId xmlns:a16="http://schemas.microsoft.com/office/drawing/2014/main" id="{A02FA930-89AC-4CB8-B9ED-D53FF5249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7575" y="5091113"/>
              <a:ext cx="165100" cy="30163"/>
            </a:xfrm>
            <a:custGeom>
              <a:avLst/>
              <a:gdLst>
                <a:gd name="T0" fmla="*/ 104 w 104"/>
                <a:gd name="T1" fmla="*/ 19 h 19"/>
                <a:gd name="T2" fmla="*/ 52 w 104"/>
                <a:gd name="T3" fmla="*/ 19 h 19"/>
                <a:gd name="T4" fmla="*/ 43 w 104"/>
                <a:gd name="T5" fmla="*/ 0 h 19"/>
                <a:gd name="T6" fmla="*/ 0 w 104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19">
                  <a:moveTo>
                    <a:pt x="104" y="19"/>
                  </a:moveTo>
                  <a:lnTo>
                    <a:pt x="52" y="19"/>
                  </a:lnTo>
                  <a:lnTo>
                    <a:pt x="43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6" name="Freeform 367">
              <a:extLst>
                <a:ext uri="{FF2B5EF4-FFF2-40B4-BE49-F238E27FC236}">
                  <a16:creationId xmlns:a16="http://schemas.microsoft.com/office/drawing/2014/main" id="{55CC26BA-27C9-44E7-AE5D-31FBC7E4B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3450" y="5060951"/>
              <a:ext cx="134938" cy="30163"/>
            </a:xfrm>
            <a:custGeom>
              <a:avLst/>
              <a:gdLst>
                <a:gd name="T0" fmla="*/ 85 w 85"/>
                <a:gd name="T1" fmla="*/ 19 h 19"/>
                <a:gd name="T2" fmla="*/ 52 w 85"/>
                <a:gd name="T3" fmla="*/ 19 h 19"/>
                <a:gd name="T4" fmla="*/ 42 w 85"/>
                <a:gd name="T5" fmla="*/ 0 h 19"/>
                <a:gd name="T6" fmla="*/ 0 w 85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19">
                  <a:moveTo>
                    <a:pt x="85" y="19"/>
                  </a:moveTo>
                  <a:lnTo>
                    <a:pt x="52" y="19"/>
                  </a:lnTo>
                  <a:lnTo>
                    <a:pt x="42" y="0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7" name="Freeform 368">
              <a:extLst>
                <a:ext uri="{FF2B5EF4-FFF2-40B4-BE49-F238E27FC236}">
                  <a16:creationId xmlns:a16="http://schemas.microsoft.com/office/drawing/2014/main" id="{E1F523BB-7165-42B8-805A-0D5ED8161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7088" y="5302251"/>
              <a:ext cx="346075" cy="104775"/>
            </a:xfrm>
            <a:custGeom>
              <a:avLst/>
              <a:gdLst>
                <a:gd name="T0" fmla="*/ 92 w 92"/>
                <a:gd name="T1" fmla="*/ 28 h 28"/>
                <a:gd name="T2" fmla="*/ 0 w 92"/>
                <a:gd name="T3" fmla="*/ 28 h 28"/>
                <a:gd name="T4" fmla="*/ 0 w 92"/>
                <a:gd name="T5" fmla="*/ 0 h 28"/>
                <a:gd name="T6" fmla="*/ 30 w 92"/>
                <a:gd name="T7" fmla="*/ 0 h 28"/>
                <a:gd name="T8" fmla="*/ 30 w 92"/>
                <a:gd name="T9" fmla="*/ 4 h 28"/>
                <a:gd name="T10" fmla="*/ 38 w 92"/>
                <a:gd name="T11" fmla="*/ 12 h 28"/>
                <a:gd name="T12" fmla="*/ 56 w 92"/>
                <a:gd name="T13" fmla="*/ 12 h 28"/>
                <a:gd name="T14" fmla="*/ 64 w 92"/>
                <a:gd name="T15" fmla="*/ 4 h 28"/>
                <a:gd name="T16" fmla="*/ 64 w 92"/>
                <a:gd name="T17" fmla="*/ 0 h 28"/>
                <a:gd name="T18" fmla="*/ 92 w 92"/>
                <a:gd name="T19" fmla="*/ 0 h 28"/>
                <a:gd name="T20" fmla="*/ 92 w 92"/>
                <a:gd name="T2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28">
                  <a:moveTo>
                    <a:pt x="92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8"/>
                    <a:pt x="34" y="12"/>
                    <a:pt x="38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60" y="12"/>
                    <a:pt x="64" y="8"/>
                    <a:pt x="64" y="4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92" y="0"/>
                    <a:pt x="92" y="0"/>
                    <a:pt x="92" y="0"/>
                  </a:cubicBezTo>
                  <a:lnTo>
                    <a:pt x="92" y="28"/>
                  </a:ln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8" name="Freeform 369">
              <a:extLst>
                <a:ext uri="{FF2B5EF4-FFF2-40B4-BE49-F238E27FC236}">
                  <a16:creationId xmlns:a16="http://schemas.microsoft.com/office/drawing/2014/main" id="{83AEFE35-0942-4699-ADD5-1FF2EB83F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7088" y="5211763"/>
              <a:ext cx="76200" cy="90488"/>
            </a:xfrm>
            <a:custGeom>
              <a:avLst/>
              <a:gdLst>
                <a:gd name="T0" fmla="*/ 0 w 48"/>
                <a:gd name="T1" fmla="*/ 57 h 57"/>
                <a:gd name="T2" fmla="*/ 33 w 48"/>
                <a:gd name="T3" fmla="*/ 0 h 57"/>
                <a:gd name="T4" fmla="*/ 48 w 48"/>
                <a:gd name="T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57">
                  <a:moveTo>
                    <a:pt x="0" y="57"/>
                  </a:moveTo>
                  <a:lnTo>
                    <a:pt x="33" y="0"/>
                  </a:lnTo>
                  <a:lnTo>
                    <a:pt x="48" y="0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9" name="Freeform 370">
              <a:extLst>
                <a:ext uri="{FF2B5EF4-FFF2-40B4-BE49-F238E27FC236}">
                  <a16:creationId xmlns:a16="http://schemas.microsoft.com/office/drawing/2014/main" id="{33CDBE5D-A7CA-4BA6-9B57-5101140EC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8550" y="5211763"/>
              <a:ext cx="74613" cy="90488"/>
            </a:xfrm>
            <a:custGeom>
              <a:avLst/>
              <a:gdLst>
                <a:gd name="T0" fmla="*/ 0 w 47"/>
                <a:gd name="T1" fmla="*/ 0 h 57"/>
                <a:gd name="T2" fmla="*/ 14 w 47"/>
                <a:gd name="T3" fmla="*/ 0 h 57"/>
                <a:gd name="T4" fmla="*/ 47 w 47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57">
                  <a:moveTo>
                    <a:pt x="0" y="0"/>
                  </a:moveTo>
                  <a:lnTo>
                    <a:pt x="14" y="0"/>
                  </a:lnTo>
                  <a:lnTo>
                    <a:pt x="47" y="57"/>
                  </a:lnTo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0" name="Freeform 371">
              <a:extLst>
                <a:ext uri="{FF2B5EF4-FFF2-40B4-BE49-F238E27FC236}">
                  <a16:creationId xmlns:a16="http://schemas.microsoft.com/office/drawing/2014/main" id="{4AC57021-72F1-4BFB-86B0-E34369649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3613" y="5181601"/>
              <a:ext cx="88900" cy="90488"/>
            </a:xfrm>
            <a:custGeom>
              <a:avLst/>
              <a:gdLst>
                <a:gd name="T0" fmla="*/ 16 w 24"/>
                <a:gd name="T1" fmla="*/ 13 h 24"/>
                <a:gd name="T2" fmla="*/ 19 w 24"/>
                <a:gd name="T3" fmla="*/ 7 h 24"/>
                <a:gd name="T4" fmla="*/ 12 w 24"/>
                <a:gd name="T5" fmla="*/ 0 h 24"/>
                <a:gd name="T6" fmla="*/ 5 w 24"/>
                <a:gd name="T7" fmla="*/ 7 h 24"/>
                <a:gd name="T8" fmla="*/ 8 w 24"/>
                <a:gd name="T9" fmla="*/ 13 h 24"/>
                <a:gd name="T10" fmla="*/ 0 w 24"/>
                <a:gd name="T11" fmla="*/ 24 h 24"/>
                <a:gd name="T12" fmla="*/ 24 w 24"/>
                <a:gd name="T13" fmla="*/ 24 h 24"/>
                <a:gd name="T14" fmla="*/ 16 w 24"/>
                <a:gd name="T15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4">
                  <a:moveTo>
                    <a:pt x="16" y="13"/>
                  </a:moveTo>
                  <a:cubicBezTo>
                    <a:pt x="18" y="11"/>
                    <a:pt x="19" y="9"/>
                    <a:pt x="19" y="7"/>
                  </a:cubicBezTo>
                  <a:cubicBezTo>
                    <a:pt x="19" y="3"/>
                    <a:pt x="16" y="0"/>
                    <a:pt x="12" y="0"/>
                  </a:cubicBezTo>
                  <a:cubicBezTo>
                    <a:pt x="8" y="0"/>
                    <a:pt x="5" y="3"/>
                    <a:pt x="5" y="7"/>
                  </a:cubicBezTo>
                  <a:cubicBezTo>
                    <a:pt x="5" y="9"/>
                    <a:pt x="6" y="11"/>
                    <a:pt x="8" y="13"/>
                  </a:cubicBezTo>
                  <a:cubicBezTo>
                    <a:pt x="3" y="14"/>
                    <a:pt x="0" y="17"/>
                    <a:pt x="0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17"/>
                    <a:pt x="21" y="14"/>
                    <a:pt x="16" y="13"/>
                  </a:cubicBezTo>
                  <a:close/>
                </a:path>
              </a:pathLst>
            </a:custGeom>
            <a:no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7" name="AutoShape 2" descr="Resultado de imagen para construcciÃ³n de portal de datos abier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 dirty="0"/>
          </a:p>
        </p:txBody>
      </p:sp>
      <p:sp>
        <p:nvSpPr>
          <p:cNvPr id="163" name="TextBox 132">
            <a:extLst>
              <a:ext uri="{FF2B5EF4-FFF2-40B4-BE49-F238E27FC236}">
                <a16:creationId xmlns:a16="http://schemas.microsoft.com/office/drawing/2014/main" id="{2EB2C6A5-F4E5-442D-B6CF-FD321B1C1E6F}"/>
              </a:ext>
            </a:extLst>
          </p:cNvPr>
          <p:cNvSpPr txBox="1"/>
          <p:nvPr/>
        </p:nvSpPr>
        <p:spPr>
          <a:xfrm>
            <a:off x="9740823" y="2206752"/>
            <a:ext cx="96504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DIRECTOS</a:t>
            </a:r>
            <a:endParaRPr lang="en-IN" sz="1600" b="1" dirty="0">
              <a:solidFill>
                <a:schemeClr val="bg1"/>
              </a:solidFill>
            </a:endParaRPr>
          </a:p>
        </p:txBody>
      </p:sp>
      <p:cxnSp>
        <p:nvCxnSpPr>
          <p:cNvPr id="165" name="Straight Connector 305">
            <a:extLst>
              <a:ext uri="{FF2B5EF4-FFF2-40B4-BE49-F238E27FC236}">
                <a16:creationId xmlns:a16="http://schemas.microsoft.com/office/drawing/2014/main" id="{3D895BCF-7147-4BC3-B42A-C69659CF1F27}"/>
              </a:ext>
            </a:extLst>
          </p:cNvPr>
          <p:cNvCxnSpPr>
            <a:cxnSpLocks/>
          </p:cNvCxnSpPr>
          <p:nvPr/>
        </p:nvCxnSpPr>
        <p:spPr>
          <a:xfrm flipH="1" flipV="1">
            <a:off x="8902724" y="692696"/>
            <a:ext cx="38218" cy="5903517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itle 1">
            <a:extLst>
              <a:ext uri="{FF2B5EF4-FFF2-40B4-BE49-F238E27FC236}">
                <a16:creationId xmlns:a16="http://schemas.microsoft.com/office/drawing/2014/main" id="{555DC0C3-BCDA-48C0-A49A-2FF6F4CBFF48}"/>
              </a:ext>
            </a:extLst>
          </p:cNvPr>
          <p:cNvSpPr txBox="1">
            <a:spLocks/>
          </p:cNvSpPr>
          <p:nvPr/>
        </p:nvSpPr>
        <p:spPr>
          <a:xfrm>
            <a:off x="9143608" y="784989"/>
            <a:ext cx="2998068" cy="52266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GT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Indicadores </a:t>
            </a:r>
          </a:p>
        </p:txBody>
      </p:sp>
      <p:sp>
        <p:nvSpPr>
          <p:cNvPr id="35" name="34 CuadroTexto"/>
          <p:cNvSpPr txBox="1"/>
          <p:nvPr/>
        </p:nvSpPr>
        <p:spPr>
          <a:xfrm>
            <a:off x="9380609" y="3789040"/>
            <a:ext cx="2258045" cy="1055608"/>
          </a:xfrm>
          <a:prstGeom prst="round2DiagRect">
            <a:avLst/>
          </a:prstGeom>
          <a:noFill/>
          <a:ln w="28575">
            <a:solidFill>
              <a:schemeClr val="tx2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GT" sz="1400" b="1" dirty="0">
                <a:latin typeface="Arial" panose="020B0604020202020204" pitchFamily="34" charset="0"/>
                <a:cs typeface="Arial" panose="020B0604020202020204" pitchFamily="34" charset="0"/>
              </a:rPr>
              <a:t> Presupuesto proyectado 2019 </a:t>
            </a:r>
            <a:endParaRPr lang="es-G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GT" sz="1400" dirty="0">
                <a:latin typeface="Arial" panose="020B0604020202020204" pitchFamily="34" charset="0"/>
                <a:cs typeface="Arial" panose="020B0604020202020204" pitchFamily="34" charset="0"/>
              </a:rPr>
              <a:t>Q 83.72 millones</a:t>
            </a:r>
          </a:p>
          <a:p>
            <a:r>
              <a:rPr lang="es-G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GT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1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397347"/>
              </p:ext>
            </p:extLst>
          </p:nvPr>
        </p:nvGraphicFramePr>
        <p:xfrm>
          <a:off x="155575" y="1036343"/>
          <a:ext cx="8531125" cy="5559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307975" y="4509120"/>
            <a:ext cx="1825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/>
              <a:t>Q 14,412,649.27</a:t>
            </a:r>
          </a:p>
        </p:txBody>
      </p:sp>
      <p:sp>
        <p:nvSpPr>
          <p:cNvPr id="38" name="37 CuadroTexto"/>
          <p:cNvSpPr txBox="1"/>
          <p:nvPr/>
        </p:nvSpPr>
        <p:spPr>
          <a:xfrm>
            <a:off x="9321934" y="1658220"/>
            <a:ext cx="2258045" cy="817245"/>
          </a:xfrm>
          <a:prstGeom prst="round2DiagRect">
            <a:avLst/>
          </a:prstGeom>
          <a:noFill/>
          <a:ln w="28575">
            <a:solidFill>
              <a:schemeClr val="tx2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GT" sz="1400" b="1" dirty="0">
                <a:latin typeface="Arial" panose="020B0604020202020204" pitchFamily="34" charset="0"/>
                <a:cs typeface="Arial" panose="020B0604020202020204" pitchFamily="34" charset="0"/>
              </a:rPr>
              <a:t>Presupuesto promedio </a:t>
            </a:r>
            <a:r>
              <a:rPr lang="es-GT" sz="1400" dirty="0">
                <a:latin typeface="Arial" panose="020B0604020202020204" pitchFamily="34" charset="0"/>
                <a:cs typeface="Arial" panose="020B0604020202020204" pitchFamily="34" charset="0"/>
              </a:rPr>
              <a:t>(2016-2018): Q.62.83 millones</a:t>
            </a:r>
          </a:p>
        </p:txBody>
      </p:sp>
      <p:sp>
        <p:nvSpPr>
          <p:cNvPr id="39" name="38 CuadroTexto"/>
          <p:cNvSpPr txBox="1"/>
          <p:nvPr/>
        </p:nvSpPr>
        <p:spPr>
          <a:xfrm>
            <a:off x="9380609" y="2701888"/>
            <a:ext cx="2299153" cy="817245"/>
          </a:xfrm>
          <a:prstGeom prst="round2DiagRect">
            <a:avLst/>
          </a:prstGeom>
          <a:noFill/>
          <a:ln w="28575">
            <a:solidFill>
              <a:schemeClr val="tx2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GT" sz="1400" b="1" dirty="0">
                <a:latin typeface="Arial" panose="020B0604020202020204" pitchFamily="34" charset="0"/>
                <a:cs typeface="Arial" panose="020B0604020202020204" pitchFamily="34" charset="0"/>
              </a:rPr>
              <a:t>Ejecución Promedio </a:t>
            </a:r>
            <a:r>
              <a:rPr lang="es-GT" sz="1400" dirty="0">
                <a:latin typeface="Arial" panose="020B0604020202020204" pitchFamily="34" charset="0"/>
                <a:cs typeface="Arial" panose="020B0604020202020204" pitchFamily="34" charset="0"/>
              </a:rPr>
              <a:t>(2016-2018): 60.37% Q.32.40 millones</a:t>
            </a:r>
          </a:p>
        </p:txBody>
      </p:sp>
      <p:pic>
        <p:nvPicPr>
          <p:cNvPr id="32" name="31 Imagen" descr="Resultado de imagen para ministerio de agricultura ganaderÃ­a y alimentaciÃ³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80" y="188640"/>
            <a:ext cx="1434326" cy="936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5692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9">
      <a:dk1>
        <a:sysClr val="windowText" lastClr="000000"/>
      </a:dk1>
      <a:lt1>
        <a:sysClr val="window" lastClr="FFFFFF"/>
      </a:lt1>
      <a:dk2>
        <a:srgbClr val="1F497D"/>
      </a:dk2>
      <a:lt2>
        <a:srgbClr val="3F6EC2"/>
      </a:lt2>
      <a:accent1>
        <a:srgbClr val="6DC6CD"/>
      </a:accent1>
      <a:accent2>
        <a:srgbClr val="52BF8A"/>
      </a:accent2>
      <a:accent3>
        <a:srgbClr val="638CA5"/>
      </a:accent3>
      <a:accent4>
        <a:srgbClr val="E9BB27"/>
      </a:accent4>
      <a:accent5>
        <a:srgbClr val="F46800"/>
      </a:accent5>
      <a:accent6>
        <a:srgbClr val="E45F56"/>
      </a:accent6>
      <a:hlink>
        <a:srgbClr val="0000FF"/>
      </a:hlink>
      <a:folHlink>
        <a:srgbClr val="800080"/>
      </a:folHlink>
    </a:clrScheme>
    <a:fontScheme name="Custom 2">
      <a:majorFont>
        <a:latin typeface="Calibri Light"/>
        <a:ea typeface="Helvetica Light"/>
        <a:cs typeface="Helvetica Light"/>
      </a:majorFont>
      <a:minorFont>
        <a:latin typeface="Calibri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9218</TotalTime>
  <Words>1602</Words>
  <Application>Microsoft Office PowerPoint</Application>
  <PresentationFormat>Personalizado</PresentationFormat>
  <Paragraphs>294</Paragraphs>
  <Slides>28</Slides>
  <Notes>28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Ebrima</vt:lpstr>
      <vt:lpstr>Helvetica Light</vt:lpstr>
      <vt:lpstr>Segoe UI Black</vt:lpstr>
      <vt:lpstr>Times New Roman</vt:lpstr>
      <vt:lpstr>Office Theme</vt:lpstr>
      <vt:lpstr>Presentación de PowerPoint</vt:lpstr>
      <vt:lpstr>I. Catálogo de Bienes y Servicios prestados</vt:lpstr>
      <vt:lpstr>Presentación de PowerPoint</vt:lpstr>
      <vt:lpstr>Presentación de PowerPoint</vt:lpstr>
      <vt:lpstr>II. Presupuesto ejecutado  Catálogo de bienes y servicios institucionales</vt:lpstr>
      <vt:lpstr>II. Personas beneficiadas Catálogo de bienes y servicios institucionales</vt:lpstr>
      <vt:lpstr>Presentación de PowerPoint</vt:lpstr>
      <vt:lpstr>Presentación de PowerPoint</vt:lpstr>
      <vt:lpstr>II. Presupuesto ejecutado  Catálogo de bienes y servicios institucionales</vt:lpstr>
      <vt:lpstr>II. Personas beneficiadas Catálogo de bienes y servicios institucionales</vt:lpstr>
      <vt:lpstr>II. Presupuesto ejecutado  Catálogo de bienes y servicios institucionales</vt:lpstr>
      <vt:lpstr>II. Personas beneficiadas Catálogo de bienes y servicios institucionales</vt:lpstr>
      <vt:lpstr>II. Presupuesto ejecutado  Catálogo de bienes y servicios institucionales</vt:lpstr>
      <vt:lpstr>II. Personas beneficiadas Catálogo de bienes y servicios institucionales</vt:lpstr>
      <vt:lpstr>II. Presupuesto ejecutado  Catálogo de bienes y servicios institucionales</vt:lpstr>
      <vt:lpstr>Catálogo de bienes y servicios institucionales</vt:lpstr>
      <vt:lpstr>III. Población beneficiada 2016</vt:lpstr>
      <vt:lpstr>III. Población beneficiada 2017</vt:lpstr>
      <vt:lpstr>III. Población beneficiada 2018</vt:lpstr>
      <vt:lpstr>III. Población proyectada 2019</vt:lpstr>
      <vt:lpstr>IV. Vinculación con la política pública (ODS)</vt:lpstr>
      <vt:lpstr>IV. Vinculación con la política pública (ODS)</vt:lpstr>
      <vt:lpstr>IV. Vinculación con la política pública (ODS)</vt:lpstr>
      <vt:lpstr>IV. Vinculación con la política pública (ODS)</vt:lpstr>
      <vt:lpstr>IV. Vinculación con la política pública (ODS)</vt:lpstr>
      <vt:lpstr>IV. Vinculación con otras políticas públicas, sectoriales y planes</vt:lpstr>
      <vt:lpstr>IV. Presupuesto requerido 2020 por Programa Presupuestario</vt:lpstr>
      <vt:lpstr>Presentación de PowerPoint</vt:lpstr>
    </vt:vector>
  </TitlesOfParts>
  <Manager>You Exec (https://youexec.com?sr=kpipd)</Manager>
  <Company>You Exec (https://youexec.com?sr=kpipd)</Company>
  <LinksUpToDate>false</LinksUpToDate>
  <SharedDoc>false</SharedDoc>
  <HyperlinkBase>https://youexec.com?sr=kpipd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 Exec (https://youexec.com?sr=kpipd)</dc:title>
  <dc:subject>You Exec (https://youexec.com?sr=kpipd)</dc:subject>
  <dc:creator>You Exec (https://youexec.com?sr=kpipd)</dc:creator>
  <cp:keywords>You Exec (https:/youexec.com?sr=kpipd)</cp:keywords>
  <dc:description>You Exec (https://youexec.com?sr=kpipd)</dc:description>
  <cp:lastModifiedBy>Myriam Adelaida Galvez García</cp:lastModifiedBy>
  <cp:revision>419</cp:revision>
  <cp:lastPrinted>2019-05-03T21:03:22Z</cp:lastPrinted>
  <dcterms:created xsi:type="dcterms:W3CDTF">2013-09-12T13:05:01Z</dcterms:created>
  <dcterms:modified xsi:type="dcterms:W3CDTF">2019-06-11T17:37:31Z</dcterms:modified>
  <cp:category>You Exec (https://youexec.com?sr=kpipd)</cp:category>
</cp:coreProperties>
</file>