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5"/>
    <p:restoredTop sz="91429"/>
  </p:normalViewPr>
  <p:slideViewPr>
    <p:cSldViewPr>
      <p:cViewPr varScale="1">
        <p:scale>
          <a:sx n="45" d="100"/>
          <a:sy n="45" d="100"/>
        </p:scale>
        <p:origin x="105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9478-D32B-45DC-81ED-1923824A3514}" type="datetimeFigureOut">
              <a:rPr lang="es-GT" smtClean="0"/>
              <a:t>31/01/19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A6DE-2EA4-46D7-A46E-74C27BC44BE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04191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9478-D32B-45DC-81ED-1923824A3514}" type="datetimeFigureOut">
              <a:rPr lang="es-GT" smtClean="0"/>
              <a:t>31/01/19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A6DE-2EA4-46D7-A46E-74C27BC44BE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12026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9478-D32B-45DC-81ED-1923824A3514}" type="datetimeFigureOut">
              <a:rPr lang="es-GT" smtClean="0"/>
              <a:t>31/01/19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A6DE-2EA4-46D7-A46E-74C27BC44BE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65062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9478-D32B-45DC-81ED-1923824A3514}" type="datetimeFigureOut">
              <a:rPr lang="es-GT" smtClean="0"/>
              <a:t>31/01/19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A6DE-2EA4-46D7-A46E-74C27BC44BE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72536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9478-D32B-45DC-81ED-1923824A3514}" type="datetimeFigureOut">
              <a:rPr lang="es-GT" smtClean="0"/>
              <a:t>31/01/19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A6DE-2EA4-46D7-A46E-74C27BC44BE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52065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9478-D32B-45DC-81ED-1923824A3514}" type="datetimeFigureOut">
              <a:rPr lang="es-GT" smtClean="0"/>
              <a:t>31/01/19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A6DE-2EA4-46D7-A46E-74C27BC44BE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289219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9478-D32B-45DC-81ED-1923824A3514}" type="datetimeFigureOut">
              <a:rPr lang="es-GT" smtClean="0"/>
              <a:t>31/01/19</a:t>
            </a:fld>
            <a:endParaRPr lang="es-GT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A6DE-2EA4-46D7-A46E-74C27BC44BE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34855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9478-D32B-45DC-81ED-1923824A3514}" type="datetimeFigureOut">
              <a:rPr lang="es-GT" smtClean="0"/>
              <a:t>31/01/19</a:t>
            </a:fld>
            <a:endParaRPr lang="es-GT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A6DE-2EA4-46D7-A46E-74C27BC44BE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77317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9478-D32B-45DC-81ED-1923824A3514}" type="datetimeFigureOut">
              <a:rPr lang="es-GT" smtClean="0"/>
              <a:t>31/01/19</a:t>
            </a:fld>
            <a:endParaRPr lang="es-GT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A6DE-2EA4-46D7-A46E-74C27BC44BE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89335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9478-D32B-45DC-81ED-1923824A3514}" type="datetimeFigureOut">
              <a:rPr lang="es-GT" smtClean="0"/>
              <a:t>31/01/19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A6DE-2EA4-46D7-A46E-74C27BC44BE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35011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9478-D32B-45DC-81ED-1923824A3514}" type="datetimeFigureOut">
              <a:rPr lang="es-GT" smtClean="0"/>
              <a:t>31/01/19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A6DE-2EA4-46D7-A46E-74C27BC44BE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1816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19478-D32B-45DC-81ED-1923824A3514}" type="datetimeFigureOut">
              <a:rPr lang="es-GT" smtClean="0"/>
              <a:t>31/01/19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2A6DE-2EA4-46D7-A46E-74C27BC44BE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2308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27584" y="3068960"/>
            <a:ext cx="7416824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100" b="1" dirty="0">
                <a:solidFill>
                  <a:schemeClr val="accent1">
                    <a:lumMod val="75000"/>
                  </a:schemeClr>
                </a:solidFill>
              </a:rPr>
              <a:t>Normativo para la distribución</a:t>
            </a:r>
          </a:p>
          <a:p>
            <a:pPr algn="ctr"/>
            <a:r>
              <a:rPr lang="es-MX" sz="3100" b="1" dirty="0">
                <a:solidFill>
                  <a:schemeClr val="accent1">
                    <a:lumMod val="75000"/>
                  </a:schemeClr>
                </a:solidFill>
              </a:rPr>
              <a:t>y administración de los recursos financieros, así como la planificación, ejecución y supervisión de los programas y proyectos, financiados con el aporte a los Consejos Departamentales de Desarrollo. </a:t>
            </a:r>
            <a:endParaRPr lang="es-GT" sz="3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6FC67BB8-DBCE-754A-9D3C-40B011FC36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476672"/>
            <a:ext cx="2592288" cy="1684727"/>
          </a:xfrm>
          <a:prstGeom prst="rect">
            <a:avLst/>
          </a:prstGeom>
        </p:spPr>
      </p:pic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7E2C1A92-9C4A-1A49-9917-4FF897F377D3}"/>
              </a:ext>
            </a:extLst>
          </p:cNvPr>
          <p:cNvCxnSpPr/>
          <p:nvPr/>
        </p:nvCxnSpPr>
        <p:spPr>
          <a:xfrm>
            <a:off x="899592" y="2636912"/>
            <a:ext cx="7272808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FA7C4727-7C3B-8F4C-A379-DECCF680D6AA}"/>
              </a:ext>
            </a:extLst>
          </p:cNvPr>
          <p:cNvCxnSpPr/>
          <p:nvPr/>
        </p:nvCxnSpPr>
        <p:spPr>
          <a:xfrm>
            <a:off x="899592" y="6453336"/>
            <a:ext cx="7272808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103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3491880" y="1789653"/>
            <a:ext cx="252028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900" dirty="0">
                <a:solidFill>
                  <a:schemeClr val="accent1">
                    <a:lumMod val="75000"/>
                  </a:schemeClr>
                </a:solidFill>
              </a:rPr>
              <a:t>Tiene por objeto regular la distribución y administración del aporte a los CODEDE provenientes del Decreto No. 27-92 “Ley del Impuesto al Valor Agregado -IVA-.</a:t>
            </a:r>
            <a:endParaRPr lang="es-GT" sz="1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516216" y="1789653"/>
            <a:ext cx="216024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900" dirty="0">
                <a:solidFill>
                  <a:schemeClr val="accent1">
                    <a:lumMod val="75000"/>
                  </a:schemeClr>
                </a:solidFill>
              </a:rPr>
              <a:t>Deroga los Puntos Resolutivos Nos. 05-2014, 08-2015 y 03-2016 emitidos por el Consejo Nacional de Desarrollo Urbano y Rural.</a:t>
            </a:r>
            <a:endParaRPr lang="es-GT" sz="1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23528" y="1789653"/>
            <a:ext cx="288032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900" dirty="0">
                <a:solidFill>
                  <a:schemeClr val="accent1">
                    <a:lumMod val="75000"/>
                  </a:schemeClr>
                </a:solidFill>
              </a:rPr>
              <a:t>Fue conocido por la Comisión de análisis de Presupuesto y Política Fiscal del Consejo Nacional de Desarrollo Urbano y Rural -CONADUR-, el 16 de julio de 2018 según Opinión 05-2018.</a:t>
            </a:r>
            <a:endParaRPr lang="es-GT" sz="1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138DE5C-7B89-D843-9A9C-DD1A15FDA3C7}"/>
              </a:ext>
            </a:extLst>
          </p:cNvPr>
          <p:cNvSpPr txBox="1"/>
          <p:nvPr/>
        </p:nvSpPr>
        <p:spPr>
          <a:xfrm>
            <a:off x="2051720" y="4377878"/>
            <a:ext cx="508223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500" b="1" dirty="0">
                <a:solidFill>
                  <a:schemeClr val="accent1">
                    <a:lumMod val="75000"/>
                  </a:schemeClr>
                </a:solidFill>
              </a:rPr>
              <a:t>Consta de 34 artículos, y 5 capítulos:</a:t>
            </a:r>
            <a:endParaRPr lang="es-GT" sz="2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C0544955-38C7-6041-9A0F-0FB6EE857952}"/>
              </a:ext>
            </a:extLst>
          </p:cNvPr>
          <p:cNvSpPr txBox="1"/>
          <p:nvPr/>
        </p:nvSpPr>
        <p:spPr>
          <a:xfrm>
            <a:off x="353865" y="5746030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>
                <a:solidFill>
                  <a:schemeClr val="accent1">
                    <a:lumMod val="75000"/>
                  </a:schemeClr>
                </a:solidFill>
              </a:rPr>
              <a:t>Objeto</a:t>
            </a:r>
          </a:p>
          <a:p>
            <a:pPr algn="ctr"/>
            <a:r>
              <a:rPr lang="es-GT" b="1" dirty="0">
                <a:solidFill>
                  <a:schemeClr val="accent1">
                    <a:lumMod val="75000"/>
                  </a:schemeClr>
                </a:solidFill>
              </a:rPr>
              <a:t>y definiciones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FD0FC3DD-642D-824D-9916-28D3A8F6888B}"/>
              </a:ext>
            </a:extLst>
          </p:cNvPr>
          <p:cNvSpPr txBox="1"/>
          <p:nvPr/>
        </p:nvSpPr>
        <p:spPr>
          <a:xfrm>
            <a:off x="5538441" y="5746030"/>
            <a:ext cx="1697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>
                <a:solidFill>
                  <a:schemeClr val="accent1">
                    <a:lumMod val="75000"/>
                  </a:schemeClr>
                </a:solidFill>
              </a:rPr>
              <a:t>Ejecución</a:t>
            </a:r>
          </a:p>
          <a:p>
            <a:pPr algn="ctr"/>
            <a:r>
              <a:rPr lang="es-GT" b="1" dirty="0">
                <a:solidFill>
                  <a:schemeClr val="accent1">
                    <a:lumMod val="75000"/>
                  </a:schemeClr>
                </a:solidFill>
              </a:rPr>
              <a:t>De los recursos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8868A2F-75BC-B64D-9D5F-5E65BC576D2D}"/>
              </a:ext>
            </a:extLst>
          </p:cNvPr>
          <p:cNvSpPr txBox="1"/>
          <p:nvPr/>
        </p:nvSpPr>
        <p:spPr>
          <a:xfrm>
            <a:off x="7194625" y="5746030"/>
            <a:ext cx="16978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>
                <a:solidFill>
                  <a:schemeClr val="accent1">
                    <a:lumMod val="75000"/>
                  </a:schemeClr>
                </a:solidFill>
              </a:rPr>
              <a:t>Disposiciones finales y transitorias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16796082-9E73-A54E-B5E0-D1B107F5581B}"/>
              </a:ext>
            </a:extLst>
          </p:cNvPr>
          <p:cNvSpPr txBox="1"/>
          <p:nvPr/>
        </p:nvSpPr>
        <p:spPr>
          <a:xfrm>
            <a:off x="2082057" y="574603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>
                <a:solidFill>
                  <a:schemeClr val="accent1">
                    <a:lumMod val="75000"/>
                  </a:schemeClr>
                </a:solidFill>
              </a:rPr>
              <a:t>Distribución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6433EC0-6399-524B-9713-33565654BA06}"/>
              </a:ext>
            </a:extLst>
          </p:cNvPr>
          <p:cNvSpPr txBox="1"/>
          <p:nvPr/>
        </p:nvSpPr>
        <p:spPr>
          <a:xfrm>
            <a:off x="3768578" y="5746030"/>
            <a:ext cx="1697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>
                <a:solidFill>
                  <a:schemeClr val="accent1">
                    <a:lumMod val="75000"/>
                  </a:schemeClr>
                </a:solidFill>
              </a:rPr>
              <a:t>Administración</a:t>
            </a:r>
          </a:p>
        </p:txBody>
      </p:sp>
      <p:grpSp>
        <p:nvGrpSpPr>
          <p:cNvPr id="37" name="Grupo 36">
            <a:extLst>
              <a:ext uri="{FF2B5EF4-FFF2-40B4-BE49-F238E27FC236}">
                <a16:creationId xmlns:a16="http://schemas.microsoft.com/office/drawing/2014/main" id="{0A9855AA-6C69-B942-9738-1CD34C99B1D4}"/>
              </a:ext>
            </a:extLst>
          </p:cNvPr>
          <p:cNvGrpSpPr/>
          <p:nvPr/>
        </p:nvGrpSpPr>
        <p:grpSpPr>
          <a:xfrm>
            <a:off x="1145953" y="4953942"/>
            <a:ext cx="6899254" cy="792411"/>
            <a:chOff x="1145953" y="4653136"/>
            <a:chExt cx="6899254" cy="792411"/>
          </a:xfrm>
        </p:grpSpPr>
        <p:cxnSp>
          <p:nvCxnSpPr>
            <p:cNvPr id="8" name="Conector recto 7">
              <a:extLst>
                <a:ext uri="{FF2B5EF4-FFF2-40B4-BE49-F238E27FC236}">
                  <a16:creationId xmlns:a16="http://schemas.microsoft.com/office/drawing/2014/main" id="{8D451CBA-6043-F845-9F1E-25D35E94372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45953" y="5036220"/>
              <a:ext cx="0" cy="264988"/>
            </a:xfrm>
            <a:prstGeom prst="line">
              <a:avLst/>
            </a:prstGeom>
            <a:ln w="50800" cap="sq">
              <a:solidFill>
                <a:srgbClr val="00B0F0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upo 19">
              <a:extLst>
                <a:ext uri="{FF2B5EF4-FFF2-40B4-BE49-F238E27FC236}">
                  <a16:creationId xmlns:a16="http://schemas.microsoft.com/office/drawing/2014/main" id="{E3FE3B9A-FC3E-0949-A6AF-F26A3B8FCB83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4198497" y="1600593"/>
              <a:ext cx="792410" cy="6897498"/>
              <a:chOff x="894517" y="1709205"/>
              <a:chExt cx="791840" cy="5566954"/>
            </a:xfrm>
          </p:grpSpPr>
          <p:sp>
            <p:nvSpPr>
              <p:cNvPr id="14" name="Arco 13">
                <a:extLst>
                  <a:ext uri="{FF2B5EF4-FFF2-40B4-BE49-F238E27FC236}">
                    <a16:creationId xmlns:a16="http://schemas.microsoft.com/office/drawing/2014/main" id="{D97AE447-A4F4-AE47-8ADA-A1714E078133}"/>
                  </a:ext>
                </a:extLst>
              </p:cNvPr>
              <p:cNvSpPr/>
              <p:nvPr/>
            </p:nvSpPr>
            <p:spPr>
              <a:xfrm rot="16200000">
                <a:off x="894006" y="1709043"/>
                <a:ext cx="792614" cy="791592"/>
              </a:xfrm>
              <a:prstGeom prst="arc">
                <a:avLst/>
              </a:prstGeom>
              <a:ln w="508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GT" dirty="0"/>
              </a:p>
            </p:txBody>
          </p:sp>
          <p:sp>
            <p:nvSpPr>
              <p:cNvPr id="15" name="Arco 14">
                <a:extLst>
                  <a:ext uri="{FF2B5EF4-FFF2-40B4-BE49-F238E27FC236}">
                    <a16:creationId xmlns:a16="http://schemas.microsoft.com/office/drawing/2014/main" id="{9FB07C73-4C58-4B44-B123-E85722300D4A}"/>
                  </a:ext>
                </a:extLst>
              </p:cNvPr>
              <p:cNvSpPr/>
              <p:nvPr/>
            </p:nvSpPr>
            <p:spPr>
              <a:xfrm rot="10800000">
                <a:off x="894517" y="6483546"/>
                <a:ext cx="791592" cy="792614"/>
              </a:xfrm>
              <a:prstGeom prst="arc">
                <a:avLst/>
              </a:prstGeom>
              <a:ln w="508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GT" dirty="0"/>
              </a:p>
            </p:txBody>
          </p:sp>
          <p:cxnSp>
            <p:nvCxnSpPr>
              <p:cNvPr id="16" name="Conector recto 15">
                <a:extLst>
                  <a:ext uri="{FF2B5EF4-FFF2-40B4-BE49-F238E27FC236}">
                    <a16:creationId xmlns:a16="http://schemas.microsoft.com/office/drawing/2014/main" id="{363E9ECB-CA1D-AA41-ACC7-5CF01AFAA635}"/>
                  </a:ext>
                </a:extLst>
              </p:cNvPr>
              <p:cNvCxnSpPr>
                <a:cxnSpLocks/>
                <a:endCxn id="15" idx="2"/>
              </p:cNvCxnSpPr>
              <p:nvPr/>
            </p:nvCxnSpPr>
            <p:spPr>
              <a:xfrm rot="16200000" flipH="1">
                <a:off x="-1514738" y="4491540"/>
                <a:ext cx="4818510" cy="0"/>
              </a:xfrm>
              <a:prstGeom prst="line">
                <a:avLst/>
              </a:prstGeom>
              <a:ln w="508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Conector recto 25">
              <a:extLst>
                <a:ext uri="{FF2B5EF4-FFF2-40B4-BE49-F238E27FC236}">
                  <a16:creationId xmlns:a16="http://schemas.microsoft.com/office/drawing/2014/main" id="{F52742FF-30CF-E74E-B95E-749705D2148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70767" y="4653136"/>
              <a:ext cx="0" cy="648072"/>
            </a:xfrm>
            <a:prstGeom prst="line">
              <a:avLst/>
            </a:prstGeom>
            <a:ln w="50800" cap="sq">
              <a:solidFill>
                <a:srgbClr val="00B0F0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cto 26">
              <a:extLst>
                <a:ext uri="{FF2B5EF4-FFF2-40B4-BE49-F238E27FC236}">
                  <a16:creationId xmlns:a16="http://schemas.microsoft.com/office/drawing/2014/main" id="{E7D7C4C4-92A5-F743-B4DA-421FB53A885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95581" y="4653136"/>
              <a:ext cx="0" cy="648072"/>
            </a:xfrm>
            <a:prstGeom prst="line">
              <a:avLst/>
            </a:prstGeom>
            <a:ln w="50800" cap="sq">
              <a:solidFill>
                <a:srgbClr val="00B0F0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27">
              <a:extLst>
                <a:ext uri="{FF2B5EF4-FFF2-40B4-BE49-F238E27FC236}">
                  <a16:creationId xmlns:a16="http://schemas.microsoft.com/office/drawing/2014/main" id="{AD55882A-1CE9-2A4D-8D5C-7FBFC9D1CDD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320395" y="4653136"/>
              <a:ext cx="0" cy="648072"/>
            </a:xfrm>
            <a:prstGeom prst="line">
              <a:avLst/>
            </a:prstGeom>
            <a:ln w="50800" cap="sq">
              <a:solidFill>
                <a:srgbClr val="00B0F0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cto 28">
              <a:extLst>
                <a:ext uri="{FF2B5EF4-FFF2-40B4-BE49-F238E27FC236}">
                  <a16:creationId xmlns:a16="http://schemas.microsoft.com/office/drawing/2014/main" id="{3A11D960-EBB4-764B-A6C9-F8D57AB8779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045207" y="5036220"/>
              <a:ext cx="0" cy="264988"/>
            </a:xfrm>
            <a:prstGeom prst="line">
              <a:avLst/>
            </a:prstGeom>
            <a:ln w="50800" cap="sq">
              <a:solidFill>
                <a:srgbClr val="00B0F0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2410AC70-AA3E-1B4C-9FFF-ED3F39ACEBBC}"/>
              </a:ext>
            </a:extLst>
          </p:cNvPr>
          <p:cNvCxnSpPr>
            <a:cxnSpLocks/>
          </p:cNvCxnSpPr>
          <p:nvPr/>
        </p:nvCxnSpPr>
        <p:spPr>
          <a:xfrm flipV="1">
            <a:off x="1900503" y="980728"/>
            <a:ext cx="5551817" cy="1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Imagen 40">
            <a:extLst>
              <a:ext uri="{FF2B5EF4-FFF2-40B4-BE49-F238E27FC236}">
                <a16:creationId xmlns:a16="http://schemas.microsoft.com/office/drawing/2014/main" id="{0D9382D8-1C52-AE4F-BD76-0C8B43B063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8175" y="260647"/>
            <a:ext cx="1586233" cy="1429843"/>
          </a:xfrm>
          <a:prstGeom prst="rect">
            <a:avLst/>
          </a:prstGeom>
        </p:spPr>
      </p:pic>
      <p:pic>
        <p:nvPicPr>
          <p:cNvPr id="40" name="Imagen 39">
            <a:extLst>
              <a:ext uri="{FF2B5EF4-FFF2-40B4-BE49-F238E27FC236}">
                <a16:creationId xmlns:a16="http://schemas.microsoft.com/office/drawing/2014/main" id="{5757D2FF-2EB6-EB40-B05F-EBC259D1BB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7846" y="260648"/>
            <a:ext cx="1452186" cy="1630916"/>
          </a:xfrm>
          <a:prstGeom prst="rect">
            <a:avLst/>
          </a:prstGeom>
        </p:spPr>
      </p:pic>
      <p:pic>
        <p:nvPicPr>
          <p:cNvPr id="38" name="Imagen 37">
            <a:extLst>
              <a:ext uri="{FF2B5EF4-FFF2-40B4-BE49-F238E27FC236}">
                <a16:creationId xmlns:a16="http://schemas.microsoft.com/office/drawing/2014/main" id="{B1ACD261-8FD9-6E45-BE56-F62BBA9F2A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600" y="22311"/>
            <a:ext cx="1563892" cy="1966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241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0481DCB1-C98F-3B4C-A5D9-C49560AA5014}"/>
              </a:ext>
            </a:extLst>
          </p:cNvPr>
          <p:cNvCxnSpPr>
            <a:cxnSpLocks/>
          </p:cNvCxnSpPr>
          <p:nvPr/>
        </p:nvCxnSpPr>
        <p:spPr>
          <a:xfrm>
            <a:off x="1835696" y="2060848"/>
            <a:ext cx="1728192" cy="1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Rectángulo"/>
          <p:cNvSpPr/>
          <p:nvPr/>
        </p:nvSpPr>
        <p:spPr>
          <a:xfrm>
            <a:off x="467544" y="476672"/>
            <a:ext cx="4968552" cy="64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GT" sz="3600" b="1" dirty="0">
                <a:solidFill>
                  <a:schemeClr val="accent1">
                    <a:lumMod val="75000"/>
                  </a:schemeClr>
                </a:solidFill>
              </a:rPr>
              <a:t>Artículos más Relevantes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7243F55-2E88-B245-8D65-5701E993058D}"/>
              </a:ext>
            </a:extLst>
          </p:cNvPr>
          <p:cNvSpPr txBox="1"/>
          <p:nvPr/>
        </p:nvSpPr>
        <p:spPr>
          <a:xfrm>
            <a:off x="323528" y="2780928"/>
            <a:ext cx="2664296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600" b="1" dirty="0">
                <a:solidFill>
                  <a:schemeClr val="accent1">
                    <a:lumMod val="75000"/>
                  </a:schemeClr>
                </a:solidFill>
              </a:rPr>
              <a:t>Artículo 6</a:t>
            </a:r>
          </a:p>
          <a:p>
            <a:r>
              <a:rPr lang="es-MX" sz="1900" b="1" dirty="0">
                <a:solidFill>
                  <a:schemeClr val="accent1">
                    <a:lumMod val="75000"/>
                  </a:schemeClr>
                </a:solidFill>
              </a:rPr>
              <a:t>Criterios de asignación de recursos a los Consejos Municipales de Desarrollo -COMUDE-.</a:t>
            </a:r>
          </a:p>
          <a:p>
            <a:r>
              <a:rPr lang="es-MX" sz="1900" dirty="0">
                <a:solidFill>
                  <a:schemeClr val="accent1">
                    <a:lumMod val="75000"/>
                  </a:schemeClr>
                </a:solidFill>
              </a:rPr>
              <a:t>Los CODEDE serán responsables de realizar el cálculo para la distribución de los recursos a los COMUDE.</a:t>
            </a:r>
            <a:endParaRPr lang="es-MX" sz="19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s-G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1B60E61-45CC-2E46-A7C8-335C18994F30}"/>
              </a:ext>
            </a:extLst>
          </p:cNvPr>
          <p:cNvSpPr txBox="1"/>
          <p:nvPr/>
        </p:nvSpPr>
        <p:spPr>
          <a:xfrm>
            <a:off x="3275856" y="2780928"/>
            <a:ext cx="2376264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600" b="1" dirty="0">
                <a:solidFill>
                  <a:schemeClr val="accent1">
                    <a:lumMod val="75000"/>
                  </a:schemeClr>
                </a:solidFill>
              </a:rPr>
              <a:t>Artículo 7</a:t>
            </a:r>
          </a:p>
          <a:p>
            <a:r>
              <a:rPr lang="es-MX" sz="1900" b="1" dirty="0">
                <a:solidFill>
                  <a:schemeClr val="accent1">
                    <a:lumMod val="75000"/>
                  </a:schemeClr>
                </a:solidFill>
              </a:rPr>
              <a:t>Elegibilidad de Programas y Proyectos. </a:t>
            </a:r>
            <a:r>
              <a:rPr lang="es-MX" sz="1900" dirty="0">
                <a:solidFill>
                  <a:schemeClr val="accent1">
                    <a:lumMod val="75000"/>
                  </a:schemeClr>
                </a:solidFill>
              </a:rPr>
              <a:t>Define la tipología de proyectos así:</a:t>
            </a:r>
          </a:p>
          <a:p>
            <a:endParaRPr lang="es-GT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9" name="Grupo 28">
            <a:extLst>
              <a:ext uri="{FF2B5EF4-FFF2-40B4-BE49-F238E27FC236}">
                <a16:creationId xmlns:a16="http://schemas.microsoft.com/office/drawing/2014/main" id="{8CF2AEC9-BCD0-0D48-9960-D871129ECA21}"/>
              </a:ext>
            </a:extLst>
          </p:cNvPr>
          <p:cNvGrpSpPr/>
          <p:nvPr/>
        </p:nvGrpSpPr>
        <p:grpSpPr>
          <a:xfrm>
            <a:off x="6804248" y="836712"/>
            <a:ext cx="2016224" cy="5725160"/>
            <a:chOff x="6804248" y="836712"/>
            <a:chExt cx="2016224" cy="5725160"/>
          </a:xfrm>
        </p:grpSpPr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38CDF862-2883-7B42-8E14-7ECB1D9FE231}"/>
                </a:ext>
              </a:extLst>
            </p:cNvPr>
            <p:cNvSpPr txBox="1"/>
            <p:nvPr/>
          </p:nvSpPr>
          <p:spPr>
            <a:xfrm>
              <a:off x="6804248" y="836712"/>
              <a:ext cx="151216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900" b="1" dirty="0">
                  <a:solidFill>
                    <a:schemeClr val="accent1">
                      <a:lumMod val="75000"/>
                    </a:schemeClr>
                  </a:solidFill>
                </a:rPr>
                <a:t>a) </a:t>
              </a:r>
              <a:r>
                <a:rPr lang="es-MX" sz="1900" dirty="0">
                  <a:solidFill>
                    <a:schemeClr val="accent1">
                      <a:lumMod val="75000"/>
                    </a:schemeClr>
                  </a:solidFill>
                </a:rPr>
                <a:t>Educación</a:t>
              </a:r>
              <a:endParaRPr lang="es-GT" sz="1900" dirty="0"/>
            </a:p>
          </p:txBody>
        </p:sp>
        <p:sp>
          <p:nvSpPr>
            <p:cNvPr id="21" name="CuadroTexto 20">
              <a:extLst>
                <a:ext uri="{FF2B5EF4-FFF2-40B4-BE49-F238E27FC236}">
                  <a16:creationId xmlns:a16="http://schemas.microsoft.com/office/drawing/2014/main" id="{810B85B9-1CF6-304A-B92F-7849168B50A5}"/>
                </a:ext>
              </a:extLst>
            </p:cNvPr>
            <p:cNvSpPr txBox="1"/>
            <p:nvPr/>
          </p:nvSpPr>
          <p:spPr>
            <a:xfrm>
              <a:off x="6804248" y="1349014"/>
              <a:ext cx="151216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900" b="1" dirty="0">
                  <a:solidFill>
                    <a:schemeClr val="accent1">
                      <a:lumMod val="75000"/>
                    </a:schemeClr>
                  </a:solidFill>
                </a:rPr>
                <a:t>b) </a:t>
              </a:r>
              <a:r>
                <a:rPr lang="es-MX" sz="1900" dirty="0">
                  <a:solidFill>
                    <a:schemeClr val="accent1">
                      <a:lumMod val="75000"/>
                    </a:schemeClr>
                  </a:solidFill>
                </a:rPr>
                <a:t>Salud</a:t>
              </a:r>
              <a:endParaRPr lang="es-GT" sz="1900" dirty="0"/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0293EDF-FBD4-014A-AA8F-9ED540DA6BEB}"/>
                </a:ext>
              </a:extLst>
            </p:cNvPr>
            <p:cNvSpPr txBox="1"/>
            <p:nvPr/>
          </p:nvSpPr>
          <p:spPr>
            <a:xfrm>
              <a:off x="6804248" y="1861316"/>
              <a:ext cx="2016224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900" b="1" dirty="0">
                  <a:solidFill>
                    <a:schemeClr val="accent1">
                      <a:lumMod val="75000"/>
                    </a:schemeClr>
                  </a:solidFill>
                </a:rPr>
                <a:t>c) </a:t>
              </a:r>
              <a:r>
                <a:rPr lang="es-MX" sz="1900" dirty="0">
                  <a:solidFill>
                    <a:schemeClr val="accent1">
                      <a:lumMod val="75000"/>
                    </a:schemeClr>
                  </a:solidFill>
                </a:rPr>
                <a:t>Infraestructura</a:t>
              </a:r>
              <a:endParaRPr lang="es-GT" sz="1900" dirty="0"/>
            </a:p>
          </p:txBody>
        </p:sp>
        <p:sp>
          <p:nvSpPr>
            <p:cNvPr id="23" name="CuadroTexto 22">
              <a:extLst>
                <a:ext uri="{FF2B5EF4-FFF2-40B4-BE49-F238E27FC236}">
                  <a16:creationId xmlns:a16="http://schemas.microsoft.com/office/drawing/2014/main" id="{608FC399-1386-694D-8976-377D6DBD91E0}"/>
                </a:ext>
              </a:extLst>
            </p:cNvPr>
            <p:cNvSpPr txBox="1"/>
            <p:nvPr/>
          </p:nvSpPr>
          <p:spPr>
            <a:xfrm>
              <a:off x="6804248" y="2373618"/>
              <a:ext cx="2016224" cy="9694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900" b="1" dirty="0">
                  <a:solidFill>
                    <a:schemeClr val="accent1">
                      <a:lumMod val="75000"/>
                    </a:schemeClr>
                  </a:solidFill>
                </a:rPr>
                <a:t>d) </a:t>
              </a:r>
              <a:r>
                <a:rPr lang="es-MX" sz="1900" dirty="0">
                  <a:solidFill>
                    <a:schemeClr val="accent1">
                      <a:lumMod val="75000"/>
                    </a:schemeClr>
                  </a:solidFill>
                </a:rPr>
                <a:t>Infraestructura de fomento para la producción</a:t>
              </a:r>
              <a:endParaRPr lang="es-GT" sz="1900" dirty="0"/>
            </a:p>
          </p:txBody>
        </p:sp>
        <p:sp>
          <p:nvSpPr>
            <p:cNvPr id="24" name="CuadroTexto 23">
              <a:extLst>
                <a:ext uri="{FF2B5EF4-FFF2-40B4-BE49-F238E27FC236}">
                  <a16:creationId xmlns:a16="http://schemas.microsoft.com/office/drawing/2014/main" id="{33DA6429-F021-6647-8A04-ABE4039948F9}"/>
                </a:ext>
              </a:extLst>
            </p:cNvPr>
            <p:cNvSpPr txBox="1"/>
            <p:nvPr/>
          </p:nvSpPr>
          <p:spPr>
            <a:xfrm>
              <a:off x="6804248" y="3470695"/>
              <a:ext cx="2016224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900" b="1" dirty="0">
                  <a:solidFill>
                    <a:schemeClr val="accent1">
                      <a:lumMod val="75000"/>
                    </a:schemeClr>
                  </a:solidFill>
                </a:rPr>
                <a:t>e) </a:t>
              </a:r>
              <a:r>
                <a:rPr lang="es-MX" sz="1900" dirty="0">
                  <a:solidFill>
                    <a:schemeClr val="accent1">
                      <a:lumMod val="75000"/>
                    </a:schemeClr>
                  </a:solidFill>
                </a:rPr>
                <a:t>Introducción y distribución de servicios de agua potable</a:t>
              </a:r>
              <a:endParaRPr lang="es-GT" sz="1900" dirty="0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B92EC6BA-C0DB-B64A-A450-75A609643579}"/>
                </a:ext>
              </a:extLst>
            </p:cNvPr>
            <p:cNvSpPr txBox="1"/>
            <p:nvPr/>
          </p:nvSpPr>
          <p:spPr>
            <a:xfrm>
              <a:off x="6804248" y="4860160"/>
              <a:ext cx="1800200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900" b="1" dirty="0">
                  <a:solidFill>
                    <a:schemeClr val="accent1">
                      <a:lumMod val="75000"/>
                    </a:schemeClr>
                  </a:solidFill>
                </a:rPr>
                <a:t>f) </a:t>
              </a:r>
              <a:r>
                <a:rPr lang="es-MX" sz="1900" dirty="0">
                  <a:solidFill>
                    <a:schemeClr val="accent1">
                      <a:lumMod val="75000"/>
                    </a:schemeClr>
                  </a:solidFill>
                </a:rPr>
                <a:t>Electricidad</a:t>
              </a:r>
              <a:endParaRPr lang="es-GT" sz="1900" dirty="0"/>
            </a:p>
          </p:txBody>
        </p:sp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3CBDF38E-6A16-9240-AF82-8BFFDFD59619}"/>
                </a:ext>
              </a:extLst>
            </p:cNvPr>
            <p:cNvSpPr txBox="1"/>
            <p:nvPr/>
          </p:nvSpPr>
          <p:spPr>
            <a:xfrm>
              <a:off x="6804248" y="5372462"/>
              <a:ext cx="1800200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900" b="1" dirty="0">
                  <a:solidFill>
                    <a:schemeClr val="accent1">
                      <a:lumMod val="75000"/>
                    </a:schemeClr>
                  </a:solidFill>
                </a:rPr>
                <a:t>g) </a:t>
              </a:r>
              <a:r>
                <a:rPr lang="es-MX" sz="1900" dirty="0">
                  <a:solidFill>
                    <a:schemeClr val="accent1">
                      <a:lumMod val="75000"/>
                    </a:schemeClr>
                  </a:solidFill>
                </a:rPr>
                <a:t>Drenajes</a:t>
              </a:r>
              <a:endParaRPr lang="es-GT" sz="1900" dirty="0"/>
            </a:p>
          </p:txBody>
        </p:sp>
        <p:sp>
          <p:nvSpPr>
            <p:cNvPr id="27" name="CuadroTexto 26">
              <a:extLst>
                <a:ext uri="{FF2B5EF4-FFF2-40B4-BE49-F238E27FC236}">
                  <a16:creationId xmlns:a16="http://schemas.microsoft.com/office/drawing/2014/main" id="{EAA3113E-FAE4-224D-B08D-A3D4612E8DEC}"/>
                </a:ext>
              </a:extLst>
            </p:cNvPr>
            <p:cNvSpPr txBox="1"/>
            <p:nvPr/>
          </p:nvSpPr>
          <p:spPr>
            <a:xfrm>
              <a:off x="6804248" y="5884764"/>
              <a:ext cx="180020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900" b="1" dirty="0">
                  <a:solidFill>
                    <a:schemeClr val="accent1">
                      <a:lumMod val="75000"/>
                    </a:schemeClr>
                  </a:solidFill>
                </a:rPr>
                <a:t>h) </a:t>
              </a:r>
              <a:r>
                <a:rPr lang="es-MX" sz="1900" dirty="0">
                  <a:solidFill>
                    <a:schemeClr val="accent1">
                      <a:lumMod val="75000"/>
                    </a:schemeClr>
                  </a:solidFill>
                </a:rPr>
                <a:t>Manejo de desechos</a:t>
              </a:r>
              <a:endParaRPr lang="es-GT" sz="1900" dirty="0"/>
            </a:p>
          </p:txBody>
        </p:sp>
      </p:grpSp>
      <p:grpSp>
        <p:nvGrpSpPr>
          <p:cNvPr id="39" name="Grupo 38">
            <a:extLst>
              <a:ext uri="{FF2B5EF4-FFF2-40B4-BE49-F238E27FC236}">
                <a16:creationId xmlns:a16="http://schemas.microsoft.com/office/drawing/2014/main" id="{BD762CCF-6CBF-6647-A344-60919367D302}"/>
              </a:ext>
            </a:extLst>
          </p:cNvPr>
          <p:cNvGrpSpPr/>
          <p:nvPr/>
        </p:nvGrpSpPr>
        <p:grpSpPr>
          <a:xfrm>
            <a:off x="4860032" y="994242"/>
            <a:ext cx="1921495" cy="5100842"/>
            <a:chOff x="4860032" y="994242"/>
            <a:chExt cx="1921495" cy="5100842"/>
          </a:xfrm>
        </p:grpSpPr>
        <p:grpSp>
          <p:nvGrpSpPr>
            <p:cNvPr id="10" name="Grupo 19">
              <a:extLst>
                <a:ext uri="{FF2B5EF4-FFF2-40B4-BE49-F238E27FC236}">
                  <a16:creationId xmlns:a16="http://schemas.microsoft.com/office/drawing/2014/main" id="{592B4435-6072-5C47-99A8-6850E8E15E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89117" y="995448"/>
              <a:ext cx="792410" cy="5097848"/>
              <a:chOff x="894517" y="1709205"/>
              <a:chExt cx="791840" cy="5566954"/>
            </a:xfrm>
          </p:grpSpPr>
          <p:sp>
            <p:nvSpPr>
              <p:cNvPr id="17" name="Arco 16">
                <a:extLst>
                  <a:ext uri="{FF2B5EF4-FFF2-40B4-BE49-F238E27FC236}">
                    <a16:creationId xmlns:a16="http://schemas.microsoft.com/office/drawing/2014/main" id="{1B32968E-4D5A-0B43-B21F-C03391460BB6}"/>
                  </a:ext>
                </a:extLst>
              </p:cNvPr>
              <p:cNvSpPr/>
              <p:nvPr/>
            </p:nvSpPr>
            <p:spPr>
              <a:xfrm rot="16200000">
                <a:off x="894006" y="1709043"/>
                <a:ext cx="792614" cy="791592"/>
              </a:xfrm>
              <a:prstGeom prst="arc">
                <a:avLst/>
              </a:prstGeom>
              <a:ln w="508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GT" dirty="0"/>
              </a:p>
            </p:txBody>
          </p:sp>
          <p:sp>
            <p:nvSpPr>
              <p:cNvPr id="18" name="Arco 17">
                <a:extLst>
                  <a:ext uri="{FF2B5EF4-FFF2-40B4-BE49-F238E27FC236}">
                    <a16:creationId xmlns:a16="http://schemas.microsoft.com/office/drawing/2014/main" id="{CEE6E6A4-9C95-1043-B8F1-E0FED33899B7}"/>
                  </a:ext>
                </a:extLst>
              </p:cNvPr>
              <p:cNvSpPr/>
              <p:nvPr/>
            </p:nvSpPr>
            <p:spPr>
              <a:xfrm rot="10800000">
                <a:off x="894517" y="6483546"/>
                <a:ext cx="791592" cy="792614"/>
              </a:xfrm>
              <a:prstGeom prst="arc">
                <a:avLst/>
              </a:prstGeom>
              <a:ln w="508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GT" dirty="0"/>
              </a:p>
            </p:txBody>
          </p:sp>
          <p:cxnSp>
            <p:nvCxnSpPr>
              <p:cNvPr id="19" name="Conector recto 18">
                <a:extLst>
                  <a:ext uri="{FF2B5EF4-FFF2-40B4-BE49-F238E27FC236}">
                    <a16:creationId xmlns:a16="http://schemas.microsoft.com/office/drawing/2014/main" id="{05D39AE8-1663-2947-9AB3-04EDC3145555}"/>
                  </a:ext>
                </a:extLst>
              </p:cNvPr>
              <p:cNvCxnSpPr>
                <a:cxnSpLocks/>
                <a:endCxn id="18" idx="2"/>
              </p:cNvCxnSpPr>
              <p:nvPr/>
            </p:nvCxnSpPr>
            <p:spPr>
              <a:xfrm rot="16200000" flipH="1">
                <a:off x="-1514738" y="4491540"/>
                <a:ext cx="4818510" cy="0"/>
              </a:xfrm>
              <a:prstGeom prst="line">
                <a:avLst/>
              </a:prstGeom>
              <a:ln w="508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7CD9FBC0-15AA-6D40-818F-69958D8A2866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6313152" y="4761148"/>
              <a:ext cx="0" cy="648072"/>
            </a:xfrm>
            <a:prstGeom prst="line">
              <a:avLst/>
            </a:prstGeom>
            <a:ln w="50800" cap="sq">
              <a:solidFill>
                <a:srgbClr val="00B0F0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>
              <a:extLst>
                <a:ext uri="{FF2B5EF4-FFF2-40B4-BE49-F238E27FC236}">
                  <a16:creationId xmlns:a16="http://schemas.microsoft.com/office/drawing/2014/main" id="{A9B892F9-A40F-F94C-99B7-CA258ECE7855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6313152" y="3392996"/>
              <a:ext cx="0" cy="648072"/>
            </a:xfrm>
            <a:prstGeom prst="line">
              <a:avLst/>
            </a:prstGeom>
            <a:ln w="50800" cap="sq">
              <a:solidFill>
                <a:srgbClr val="00B0F0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>
              <a:extLst>
                <a:ext uri="{FF2B5EF4-FFF2-40B4-BE49-F238E27FC236}">
                  <a16:creationId xmlns:a16="http://schemas.microsoft.com/office/drawing/2014/main" id="{AB5C0C91-BCC7-3F49-AA20-03E2EB2EA60C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6313152" y="1736812"/>
              <a:ext cx="0" cy="648072"/>
            </a:xfrm>
            <a:prstGeom prst="line">
              <a:avLst/>
            </a:prstGeom>
            <a:ln w="50800" cap="sq">
              <a:solidFill>
                <a:srgbClr val="00B0F0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>
              <a:extLst>
                <a:ext uri="{FF2B5EF4-FFF2-40B4-BE49-F238E27FC236}">
                  <a16:creationId xmlns:a16="http://schemas.microsoft.com/office/drawing/2014/main" id="{77B9D0AD-EAE2-EF4A-8F85-65909C39F76A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6504694" y="861748"/>
              <a:ext cx="0" cy="264988"/>
            </a:xfrm>
            <a:prstGeom prst="line">
              <a:avLst/>
            </a:prstGeom>
            <a:ln w="50800" cap="sq">
              <a:solidFill>
                <a:srgbClr val="00B0F0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27">
              <a:extLst>
                <a:ext uri="{FF2B5EF4-FFF2-40B4-BE49-F238E27FC236}">
                  <a16:creationId xmlns:a16="http://schemas.microsoft.com/office/drawing/2014/main" id="{55E7847A-02A7-C94B-91CB-73A468836C9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860032" y="3021533"/>
              <a:ext cx="1110293" cy="0"/>
            </a:xfrm>
            <a:prstGeom prst="line">
              <a:avLst/>
            </a:prstGeom>
            <a:ln w="50800" cap="sq">
              <a:solidFill>
                <a:srgbClr val="00B0F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30">
              <a:extLst>
                <a:ext uri="{FF2B5EF4-FFF2-40B4-BE49-F238E27FC236}">
                  <a16:creationId xmlns:a16="http://schemas.microsoft.com/office/drawing/2014/main" id="{4F6B32C2-EE4C-B545-BE4F-DE9354A2CF5A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6313152" y="1232658"/>
              <a:ext cx="0" cy="648072"/>
            </a:xfrm>
            <a:prstGeom prst="line">
              <a:avLst/>
            </a:prstGeom>
            <a:ln w="50800" cap="sq">
              <a:solidFill>
                <a:srgbClr val="00B0F0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31">
              <a:extLst>
                <a:ext uri="{FF2B5EF4-FFF2-40B4-BE49-F238E27FC236}">
                  <a16:creationId xmlns:a16="http://schemas.microsoft.com/office/drawing/2014/main" id="{C7883334-723F-5D4F-B7A8-0B96EFA68544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6313152" y="2232112"/>
              <a:ext cx="0" cy="648072"/>
            </a:xfrm>
            <a:prstGeom prst="line">
              <a:avLst/>
            </a:prstGeom>
            <a:ln w="50800" cap="sq">
              <a:solidFill>
                <a:srgbClr val="00B0F0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cto 35">
              <a:extLst>
                <a:ext uri="{FF2B5EF4-FFF2-40B4-BE49-F238E27FC236}">
                  <a16:creationId xmlns:a16="http://schemas.microsoft.com/office/drawing/2014/main" id="{AA8EFD09-A819-1748-85A4-7800F3F74795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6313152" y="5275498"/>
              <a:ext cx="0" cy="648072"/>
            </a:xfrm>
            <a:prstGeom prst="line">
              <a:avLst/>
            </a:prstGeom>
            <a:ln w="50800" cap="sq">
              <a:solidFill>
                <a:srgbClr val="00B0F0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36">
              <a:extLst>
                <a:ext uri="{FF2B5EF4-FFF2-40B4-BE49-F238E27FC236}">
                  <a16:creationId xmlns:a16="http://schemas.microsoft.com/office/drawing/2014/main" id="{AF68C953-8F56-0F44-995D-667A2B7E5795}"/>
                </a:ext>
              </a:extLst>
            </p:cNvPr>
            <p:cNvCxnSpPr>
              <a:cxnSpLocks/>
              <a:stCxn id="18" idx="0"/>
            </p:cNvCxnSpPr>
            <p:nvPr/>
          </p:nvCxnSpPr>
          <p:spPr bwMode="auto">
            <a:xfrm>
              <a:off x="6385198" y="6093296"/>
              <a:ext cx="275034" cy="1788"/>
            </a:xfrm>
            <a:prstGeom prst="line">
              <a:avLst/>
            </a:prstGeom>
            <a:ln w="50800" cap="sq">
              <a:solidFill>
                <a:srgbClr val="00B0F0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1" name="Imagen 40">
            <a:extLst>
              <a:ext uri="{FF2B5EF4-FFF2-40B4-BE49-F238E27FC236}">
                <a16:creationId xmlns:a16="http://schemas.microsoft.com/office/drawing/2014/main" id="{4FA95ACA-0D4E-994F-ABD5-D13B8C6DA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864" y="1340768"/>
            <a:ext cx="1368152" cy="1368152"/>
          </a:xfrm>
          <a:prstGeom prst="rect">
            <a:avLst/>
          </a:prstGeom>
        </p:spPr>
      </p:pic>
      <p:pic>
        <p:nvPicPr>
          <p:cNvPr id="40" name="Imagen 39">
            <a:extLst>
              <a:ext uri="{FF2B5EF4-FFF2-40B4-BE49-F238E27FC236}">
                <a16:creationId xmlns:a16="http://schemas.microsoft.com/office/drawing/2014/main" id="{438075AF-18C6-5C4D-894E-C5D6480097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340768"/>
            <a:ext cx="1368152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992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C7CE10B-83D4-2741-8261-D5766F834B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2258906"/>
            <a:ext cx="3905597" cy="253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0118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232</Words>
  <Application>Microsoft Macintosh PowerPoint</Application>
  <PresentationFormat>Presentación en pantalla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Dinorah Haydee Herrera del Valle</dc:creator>
  <cp:lastModifiedBy>Microsoft Office User</cp:lastModifiedBy>
  <cp:revision>35</cp:revision>
  <dcterms:created xsi:type="dcterms:W3CDTF">2019-01-30T14:57:53Z</dcterms:created>
  <dcterms:modified xsi:type="dcterms:W3CDTF">2019-02-01T04:37:05Z</dcterms:modified>
</cp:coreProperties>
</file>