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9" r:id="rId3"/>
  </p:sldMasterIdLst>
  <p:notesMasterIdLst>
    <p:notesMasterId r:id="rId25"/>
  </p:notesMasterIdLst>
  <p:handoutMasterIdLst>
    <p:handoutMasterId r:id="rId26"/>
  </p:handoutMasterIdLst>
  <p:sldIdLst>
    <p:sldId id="318" r:id="rId4"/>
    <p:sldId id="319" r:id="rId5"/>
    <p:sldId id="313" r:id="rId6"/>
    <p:sldId id="312" r:id="rId7"/>
    <p:sldId id="308" r:id="rId8"/>
    <p:sldId id="315" r:id="rId9"/>
    <p:sldId id="322" r:id="rId10"/>
    <p:sldId id="323" r:id="rId11"/>
    <p:sldId id="324" r:id="rId12"/>
    <p:sldId id="330" r:id="rId13"/>
    <p:sldId id="326" r:id="rId14"/>
    <p:sldId id="331" r:id="rId15"/>
    <p:sldId id="327" r:id="rId16"/>
    <p:sldId id="328" r:id="rId17"/>
    <p:sldId id="334" r:id="rId18"/>
    <p:sldId id="329" r:id="rId19"/>
    <p:sldId id="321" r:id="rId20"/>
    <p:sldId id="317" r:id="rId21"/>
    <p:sldId id="333" r:id="rId22"/>
    <p:sldId id="336" r:id="rId23"/>
    <p:sldId id="332" r:id="rId24"/>
  </p:sldIdLst>
  <p:sldSz cx="9144000" cy="5143500" type="screen16x9"/>
  <p:notesSz cx="7010400" cy="9296400"/>
  <p:defaultTextStyle>
    <a:defPPr>
      <a:defRPr lang="es-GT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174" autoAdjust="0"/>
    <p:restoredTop sz="94660"/>
  </p:normalViewPr>
  <p:slideViewPr>
    <p:cSldViewPr>
      <p:cViewPr varScale="1">
        <p:scale>
          <a:sx n="141" d="100"/>
          <a:sy n="141" d="100"/>
        </p:scale>
        <p:origin x="342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C6CB64-227B-4628-BF35-669C6DC5917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3EE97328-A6D5-4C4A-8DAA-B1C8081D185D}">
      <dgm:prSet phldrT="[Texto]" custT="1"/>
      <dgm:spPr/>
      <dgm:t>
        <a:bodyPr/>
        <a:lstStyle/>
        <a:p>
          <a:r>
            <a:rPr lang="es-GT" sz="1800" dirty="0"/>
            <a:t>Dirección de Contabilidad del Estado</a:t>
          </a:r>
        </a:p>
      </dgm:t>
    </dgm:pt>
    <dgm:pt modelId="{38DF43B8-B275-4BCF-8B84-773D2F9FB653}" type="parTrans" cxnId="{2E1B0937-2947-4E4F-B0A5-6D7608B10A50}">
      <dgm:prSet/>
      <dgm:spPr/>
      <dgm:t>
        <a:bodyPr/>
        <a:lstStyle/>
        <a:p>
          <a:endParaRPr lang="es-GT"/>
        </a:p>
      </dgm:t>
    </dgm:pt>
    <dgm:pt modelId="{E4D31C62-8306-467D-8A35-F4E21FEC88BC}" type="sibTrans" cxnId="{2E1B0937-2947-4E4F-B0A5-6D7608B10A50}">
      <dgm:prSet/>
      <dgm:spPr/>
      <dgm:t>
        <a:bodyPr/>
        <a:lstStyle/>
        <a:p>
          <a:endParaRPr lang="es-GT"/>
        </a:p>
      </dgm:t>
    </dgm:pt>
    <dgm:pt modelId="{739DF8F9-D5B0-4209-A953-870A79A18621}">
      <dgm:prSet phldrT="[Texto]"/>
      <dgm:spPr/>
      <dgm:t>
        <a:bodyPr/>
        <a:lstStyle/>
        <a:p>
          <a:pPr algn="ctr"/>
          <a:r>
            <a:rPr lang="es-GT" dirty="0"/>
            <a:t>Presenta el Estado de Ejecución Presupuestaria en la Liquidación del Presupuesto.</a:t>
          </a:r>
        </a:p>
      </dgm:t>
    </dgm:pt>
    <dgm:pt modelId="{193E97A7-54EF-43FE-9B38-68CF5CA63108}" type="parTrans" cxnId="{DC779F06-6AD9-45BB-B614-024F2F433E94}">
      <dgm:prSet/>
      <dgm:spPr/>
      <dgm:t>
        <a:bodyPr/>
        <a:lstStyle/>
        <a:p>
          <a:endParaRPr lang="es-GT"/>
        </a:p>
      </dgm:t>
    </dgm:pt>
    <dgm:pt modelId="{81AFCC86-AA19-4F09-8021-0F20AF1408EE}" type="sibTrans" cxnId="{DC779F06-6AD9-45BB-B614-024F2F433E94}">
      <dgm:prSet/>
      <dgm:spPr/>
      <dgm:t>
        <a:bodyPr/>
        <a:lstStyle/>
        <a:p>
          <a:endParaRPr lang="es-GT"/>
        </a:p>
      </dgm:t>
    </dgm:pt>
    <dgm:pt modelId="{C487A253-37F1-4207-A1FD-44CC9845D939}">
      <dgm:prSet phldrT="[Texto]"/>
      <dgm:spPr/>
      <dgm:t>
        <a:bodyPr/>
        <a:lstStyle/>
        <a:p>
          <a:r>
            <a:rPr lang="es-GT" dirty="0">
              <a:solidFill>
                <a:schemeClr val="bg1"/>
              </a:solidFill>
            </a:rPr>
            <a:t>Entidades</a:t>
          </a:r>
        </a:p>
      </dgm:t>
    </dgm:pt>
    <dgm:pt modelId="{44B96D89-D0A5-406C-8146-C321042035D5}" type="parTrans" cxnId="{0E923E49-7EA2-47EE-95F2-40D8BD80703A}">
      <dgm:prSet/>
      <dgm:spPr/>
      <dgm:t>
        <a:bodyPr/>
        <a:lstStyle/>
        <a:p>
          <a:endParaRPr lang="es-GT"/>
        </a:p>
      </dgm:t>
    </dgm:pt>
    <dgm:pt modelId="{80082E35-E670-468E-8FD3-41BCF8788CEB}" type="sibTrans" cxnId="{0E923E49-7EA2-47EE-95F2-40D8BD80703A}">
      <dgm:prSet/>
      <dgm:spPr/>
      <dgm:t>
        <a:bodyPr/>
        <a:lstStyle/>
        <a:p>
          <a:endParaRPr lang="es-GT"/>
        </a:p>
      </dgm:t>
    </dgm:pt>
    <dgm:pt modelId="{55EFB396-77A1-40E9-9595-C879F7923958}">
      <dgm:prSet phldrT="[Texto]"/>
      <dgm:spPr/>
      <dgm:t>
        <a:bodyPr/>
        <a:lstStyle/>
        <a:p>
          <a:pPr algn="ctr"/>
          <a:r>
            <a:rPr lang="es-GT" dirty="0"/>
            <a:t>Presentan explicaciones de las variaciones entre el presupuesto asignado y vigente, en el informe de rendición de cuentas.</a:t>
          </a:r>
        </a:p>
      </dgm:t>
    </dgm:pt>
    <dgm:pt modelId="{2EFA4734-6B11-4C48-8FF2-8E3722873787}" type="parTrans" cxnId="{21757413-7FDB-4EC7-BB12-B1E54ED5223C}">
      <dgm:prSet/>
      <dgm:spPr/>
      <dgm:t>
        <a:bodyPr/>
        <a:lstStyle/>
        <a:p>
          <a:endParaRPr lang="es-GT"/>
        </a:p>
      </dgm:t>
    </dgm:pt>
    <dgm:pt modelId="{BA469A78-CEA3-4A02-9955-78D07E0CA9CC}" type="sibTrans" cxnId="{21757413-7FDB-4EC7-BB12-B1E54ED5223C}">
      <dgm:prSet/>
      <dgm:spPr/>
      <dgm:t>
        <a:bodyPr/>
        <a:lstStyle/>
        <a:p>
          <a:endParaRPr lang="es-GT"/>
        </a:p>
      </dgm:t>
    </dgm:pt>
    <dgm:pt modelId="{6592B88B-959A-4E73-873B-94DE2F32709E}">
      <dgm:prSet phldrT="[Texto]"/>
      <dgm:spPr/>
      <dgm:t>
        <a:bodyPr/>
        <a:lstStyle/>
        <a:p>
          <a:r>
            <a:rPr lang="es-GT" dirty="0"/>
            <a:t>Entidades </a:t>
          </a:r>
        </a:p>
      </dgm:t>
    </dgm:pt>
    <dgm:pt modelId="{33EB49B6-3CBB-4475-9DCD-18C6DE9E3AD4}" type="parTrans" cxnId="{630E67F9-29CA-43B5-9D08-27469D3C5F66}">
      <dgm:prSet/>
      <dgm:spPr/>
      <dgm:t>
        <a:bodyPr/>
        <a:lstStyle/>
        <a:p>
          <a:endParaRPr lang="es-GT"/>
        </a:p>
      </dgm:t>
    </dgm:pt>
    <dgm:pt modelId="{27E17961-AA35-4645-B85C-1739B15A6D93}" type="sibTrans" cxnId="{630E67F9-29CA-43B5-9D08-27469D3C5F66}">
      <dgm:prSet/>
      <dgm:spPr/>
      <dgm:t>
        <a:bodyPr/>
        <a:lstStyle/>
        <a:p>
          <a:endParaRPr lang="es-GT"/>
        </a:p>
      </dgm:t>
    </dgm:pt>
    <dgm:pt modelId="{2AEA089D-DDE5-441D-B5D9-B44677F16F80}">
      <dgm:prSet phldrT="[Texto]"/>
      <dgm:spPr/>
      <dgm:t>
        <a:bodyPr/>
        <a:lstStyle/>
        <a:p>
          <a:pPr algn="ctr"/>
          <a:r>
            <a:rPr lang="es-GT" dirty="0"/>
            <a:t>Presentan explicaciones sobre el presupuesto vigente y devengado, en el informe de rendición de cuentas.</a:t>
          </a:r>
        </a:p>
      </dgm:t>
    </dgm:pt>
    <dgm:pt modelId="{7E8017C1-3E99-4677-98F4-A5D54F8FF296}" type="parTrans" cxnId="{FCA473E4-2B8F-419C-8E18-345B49249950}">
      <dgm:prSet/>
      <dgm:spPr/>
      <dgm:t>
        <a:bodyPr/>
        <a:lstStyle/>
        <a:p>
          <a:endParaRPr lang="es-GT"/>
        </a:p>
      </dgm:t>
    </dgm:pt>
    <dgm:pt modelId="{3D78FB62-8CE2-4C25-BF00-C7D09371363F}" type="sibTrans" cxnId="{FCA473E4-2B8F-419C-8E18-345B49249950}">
      <dgm:prSet/>
      <dgm:spPr/>
      <dgm:t>
        <a:bodyPr/>
        <a:lstStyle/>
        <a:p>
          <a:endParaRPr lang="es-GT"/>
        </a:p>
      </dgm:t>
    </dgm:pt>
    <dgm:pt modelId="{71C1C33F-C866-40F8-9F70-875D510B3344}" type="pres">
      <dgm:prSet presAssocID="{9CC6CB64-227B-4628-BF35-669C6DC59172}" presName="Name0" presStyleCnt="0">
        <dgm:presLayoutVars>
          <dgm:dir/>
          <dgm:animLvl val="lvl"/>
          <dgm:resizeHandles val="exact"/>
        </dgm:presLayoutVars>
      </dgm:prSet>
      <dgm:spPr/>
    </dgm:pt>
    <dgm:pt modelId="{91237D06-3500-4BD3-91C5-C48EBF4EEB5C}" type="pres">
      <dgm:prSet presAssocID="{3EE97328-A6D5-4C4A-8DAA-B1C8081D185D}" presName="composite" presStyleCnt="0"/>
      <dgm:spPr/>
    </dgm:pt>
    <dgm:pt modelId="{F7BC1EE5-5847-4CFE-8B2C-0C94F8498AE6}" type="pres">
      <dgm:prSet presAssocID="{3EE97328-A6D5-4C4A-8DAA-B1C8081D185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520F5AF2-E323-4995-9587-B9022802F22B}" type="pres">
      <dgm:prSet presAssocID="{3EE97328-A6D5-4C4A-8DAA-B1C8081D185D}" presName="desTx" presStyleLbl="alignAccFollowNode1" presStyleIdx="0" presStyleCnt="3">
        <dgm:presLayoutVars>
          <dgm:bulletEnabled val="1"/>
        </dgm:presLayoutVars>
      </dgm:prSet>
      <dgm:spPr/>
    </dgm:pt>
    <dgm:pt modelId="{92EFA1F9-1B54-4643-8EBB-E4D6B66FF4C4}" type="pres">
      <dgm:prSet presAssocID="{E4D31C62-8306-467D-8A35-F4E21FEC88BC}" presName="space" presStyleCnt="0"/>
      <dgm:spPr/>
    </dgm:pt>
    <dgm:pt modelId="{D1611054-1177-449E-AE51-C8DA2F403BB1}" type="pres">
      <dgm:prSet presAssocID="{C487A253-37F1-4207-A1FD-44CC9845D939}" presName="composite" presStyleCnt="0"/>
      <dgm:spPr/>
    </dgm:pt>
    <dgm:pt modelId="{F362781D-B7D0-415C-891D-3C37A14EC411}" type="pres">
      <dgm:prSet presAssocID="{C487A253-37F1-4207-A1FD-44CC9845D93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C643E256-165C-4C26-9F3F-516B3AD05D60}" type="pres">
      <dgm:prSet presAssocID="{C487A253-37F1-4207-A1FD-44CC9845D939}" presName="desTx" presStyleLbl="alignAccFollowNode1" presStyleIdx="1" presStyleCnt="3">
        <dgm:presLayoutVars>
          <dgm:bulletEnabled val="1"/>
        </dgm:presLayoutVars>
      </dgm:prSet>
      <dgm:spPr/>
    </dgm:pt>
    <dgm:pt modelId="{3CC48229-909F-4BD7-9B05-10DD1D0EA0EC}" type="pres">
      <dgm:prSet presAssocID="{80082E35-E670-468E-8FD3-41BCF8788CEB}" presName="space" presStyleCnt="0"/>
      <dgm:spPr/>
    </dgm:pt>
    <dgm:pt modelId="{5B3C7A77-3D57-4BD2-A43C-BEF64B7BBAFC}" type="pres">
      <dgm:prSet presAssocID="{6592B88B-959A-4E73-873B-94DE2F32709E}" presName="composite" presStyleCnt="0"/>
      <dgm:spPr/>
    </dgm:pt>
    <dgm:pt modelId="{D1665FD8-EE83-4FFF-8ADF-F5FF7AA9CF43}" type="pres">
      <dgm:prSet presAssocID="{6592B88B-959A-4E73-873B-94DE2F32709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5D4AC185-B61D-471C-935B-757D534ABA73}" type="pres">
      <dgm:prSet presAssocID="{6592B88B-959A-4E73-873B-94DE2F32709E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DC779F06-6AD9-45BB-B614-024F2F433E94}" srcId="{3EE97328-A6D5-4C4A-8DAA-B1C8081D185D}" destId="{739DF8F9-D5B0-4209-A953-870A79A18621}" srcOrd="0" destOrd="0" parTransId="{193E97A7-54EF-43FE-9B38-68CF5CA63108}" sibTransId="{81AFCC86-AA19-4F09-8021-0F20AF1408EE}"/>
    <dgm:cxn modelId="{0ABFDF07-C22B-45F4-BB03-01E690D7ECFD}" type="presOf" srcId="{739DF8F9-D5B0-4209-A953-870A79A18621}" destId="{520F5AF2-E323-4995-9587-B9022802F22B}" srcOrd="0" destOrd="0" presId="urn:microsoft.com/office/officeart/2005/8/layout/hList1"/>
    <dgm:cxn modelId="{49726712-EC88-4890-8ED8-FCBA42AD3850}" type="presOf" srcId="{3EE97328-A6D5-4C4A-8DAA-B1C8081D185D}" destId="{F7BC1EE5-5847-4CFE-8B2C-0C94F8498AE6}" srcOrd="0" destOrd="0" presId="urn:microsoft.com/office/officeart/2005/8/layout/hList1"/>
    <dgm:cxn modelId="{21757413-7FDB-4EC7-BB12-B1E54ED5223C}" srcId="{C487A253-37F1-4207-A1FD-44CC9845D939}" destId="{55EFB396-77A1-40E9-9595-C879F7923958}" srcOrd="0" destOrd="0" parTransId="{2EFA4734-6B11-4C48-8FF2-8E3722873787}" sibTransId="{BA469A78-CEA3-4A02-9955-78D07E0CA9CC}"/>
    <dgm:cxn modelId="{2E1B0937-2947-4E4F-B0A5-6D7608B10A50}" srcId="{9CC6CB64-227B-4628-BF35-669C6DC59172}" destId="{3EE97328-A6D5-4C4A-8DAA-B1C8081D185D}" srcOrd="0" destOrd="0" parTransId="{38DF43B8-B275-4BCF-8B84-773D2F9FB653}" sibTransId="{E4D31C62-8306-467D-8A35-F4E21FEC88BC}"/>
    <dgm:cxn modelId="{0E923E49-7EA2-47EE-95F2-40D8BD80703A}" srcId="{9CC6CB64-227B-4628-BF35-669C6DC59172}" destId="{C487A253-37F1-4207-A1FD-44CC9845D939}" srcOrd="1" destOrd="0" parTransId="{44B96D89-D0A5-406C-8146-C321042035D5}" sibTransId="{80082E35-E670-468E-8FD3-41BCF8788CEB}"/>
    <dgm:cxn modelId="{AD5BE64C-83EA-4FC8-AD84-873D560BDE7A}" type="presOf" srcId="{55EFB396-77A1-40E9-9595-C879F7923958}" destId="{C643E256-165C-4C26-9F3F-516B3AD05D60}" srcOrd="0" destOrd="0" presId="urn:microsoft.com/office/officeart/2005/8/layout/hList1"/>
    <dgm:cxn modelId="{58AB2059-E8E9-43B0-B9CF-98B644FA6223}" type="presOf" srcId="{2AEA089D-DDE5-441D-B5D9-B44677F16F80}" destId="{5D4AC185-B61D-471C-935B-757D534ABA73}" srcOrd="0" destOrd="0" presId="urn:microsoft.com/office/officeart/2005/8/layout/hList1"/>
    <dgm:cxn modelId="{BFAAB98F-9DDC-40A4-ACBD-FA244E1D944F}" type="presOf" srcId="{9CC6CB64-227B-4628-BF35-669C6DC59172}" destId="{71C1C33F-C866-40F8-9F70-875D510B3344}" srcOrd="0" destOrd="0" presId="urn:microsoft.com/office/officeart/2005/8/layout/hList1"/>
    <dgm:cxn modelId="{49D6D2C7-B745-40C1-82A1-45D42DA4F514}" type="presOf" srcId="{6592B88B-959A-4E73-873B-94DE2F32709E}" destId="{D1665FD8-EE83-4FFF-8ADF-F5FF7AA9CF43}" srcOrd="0" destOrd="0" presId="urn:microsoft.com/office/officeart/2005/8/layout/hList1"/>
    <dgm:cxn modelId="{FCA473E4-2B8F-419C-8E18-345B49249950}" srcId="{6592B88B-959A-4E73-873B-94DE2F32709E}" destId="{2AEA089D-DDE5-441D-B5D9-B44677F16F80}" srcOrd="0" destOrd="0" parTransId="{7E8017C1-3E99-4677-98F4-A5D54F8FF296}" sibTransId="{3D78FB62-8CE2-4C25-BF00-C7D09371363F}"/>
    <dgm:cxn modelId="{A19350EA-9E4D-47A4-AB5A-CF4B6A40E4D9}" type="presOf" srcId="{C487A253-37F1-4207-A1FD-44CC9845D939}" destId="{F362781D-B7D0-415C-891D-3C37A14EC411}" srcOrd="0" destOrd="0" presId="urn:microsoft.com/office/officeart/2005/8/layout/hList1"/>
    <dgm:cxn modelId="{630E67F9-29CA-43B5-9D08-27469D3C5F66}" srcId="{9CC6CB64-227B-4628-BF35-669C6DC59172}" destId="{6592B88B-959A-4E73-873B-94DE2F32709E}" srcOrd="2" destOrd="0" parTransId="{33EB49B6-3CBB-4475-9DCD-18C6DE9E3AD4}" sibTransId="{27E17961-AA35-4645-B85C-1739B15A6D93}"/>
    <dgm:cxn modelId="{F57CAAEA-B270-406E-B53C-28D70CE193CC}" type="presParOf" srcId="{71C1C33F-C866-40F8-9F70-875D510B3344}" destId="{91237D06-3500-4BD3-91C5-C48EBF4EEB5C}" srcOrd="0" destOrd="0" presId="urn:microsoft.com/office/officeart/2005/8/layout/hList1"/>
    <dgm:cxn modelId="{7811CC99-784F-41F3-ABBB-C59FA0AE9B14}" type="presParOf" srcId="{91237D06-3500-4BD3-91C5-C48EBF4EEB5C}" destId="{F7BC1EE5-5847-4CFE-8B2C-0C94F8498AE6}" srcOrd="0" destOrd="0" presId="urn:microsoft.com/office/officeart/2005/8/layout/hList1"/>
    <dgm:cxn modelId="{C3DD1ACC-1EFB-49A4-B05C-72495BE5CFC3}" type="presParOf" srcId="{91237D06-3500-4BD3-91C5-C48EBF4EEB5C}" destId="{520F5AF2-E323-4995-9587-B9022802F22B}" srcOrd="1" destOrd="0" presId="urn:microsoft.com/office/officeart/2005/8/layout/hList1"/>
    <dgm:cxn modelId="{6CF7B7CE-EBC6-4759-BC8E-52F231EF4DCF}" type="presParOf" srcId="{71C1C33F-C866-40F8-9F70-875D510B3344}" destId="{92EFA1F9-1B54-4643-8EBB-E4D6B66FF4C4}" srcOrd="1" destOrd="0" presId="urn:microsoft.com/office/officeart/2005/8/layout/hList1"/>
    <dgm:cxn modelId="{0DA2129A-5CE6-4976-B000-449FB05BB4E7}" type="presParOf" srcId="{71C1C33F-C866-40F8-9F70-875D510B3344}" destId="{D1611054-1177-449E-AE51-C8DA2F403BB1}" srcOrd="2" destOrd="0" presId="urn:microsoft.com/office/officeart/2005/8/layout/hList1"/>
    <dgm:cxn modelId="{826F4746-871E-415B-A288-9198E12FDC1E}" type="presParOf" srcId="{D1611054-1177-449E-AE51-C8DA2F403BB1}" destId="{F362781D-B7D0-415C-891D-3C37A14EC411}" srcOrd="0" destOrd="0" presId="urn:microsoft.com/office/officeart/2005/8/layout/hList1"/>
    <dgm:cxn modelId="{887DBEB5-B92B-41B2-B2D3-B105A2B12165}" type="presParOf" srcId="{D1611054-1177-449E-AE51-C8DA2F403BB1}" destId="{C643E256-165C-4C26-9F3F-516B3AD05D60}" srcOrd="1" destOrd="0" presId="urn:microsoft.com/office/officeart/2005/8/layout/hList1"/>
    <dgm:cxn modelId="{F9B5D99A-C21A-4C7B-A7C4-FB3C0CC917B4}" type="presParOf" srcId="{71C1C33F-C866-40F8-9F70-875D510B3344}" destId="{3CC48229-909F-4BD7-9B05-10DD1D0EA0EC}" srcOrd="3" destOrd="0" presId="urn:microsoft.com/office/officeart/2005/8/layout/hList1"/>
    <dgm:cxn modelId="{2E5D8F28-A713-41AB-BD42-A8B2CE22579E}" type="presParOf" srcId="{71C1C33F-C866-40F8-9F70-875D510B3344}" destId="{5B3C7A77-3D57-4BD2-A43C-BEF64B7BBAFC}" srcOrd="4" destOrd="0" presId="urn:microsoft.com/office/officeart/2005/8/layout/hList1"/>
    <dgm:cxn modelId="{1A270B37-AAB4-42DA-9565-F58E92CFDD31}" type="presParOf" srcId="{5B3C7A77-3D57-4BD2-A43C-BEF64B7BBAFC}" destId="{D1665FD8-EE83-4FFF-8ADF-F5FF7AA9CF43}" srcOrd="0" destOrd="0" presId="urn:microsoft.com/office/officeart/2005/8/layout/hList1"/>
    <dgm:cxn modelId="{A9E64410-C3C4-499A-A03A-D918871C0602}" type="presParOf" srcId="{5B3C7A77-3D57-4BD2-A43C-BEF64B7BBAFC}" destId="{5D4AC185-B61D-471C-935B-757D534ABA7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BC1EE5-5847-4CFE-8B2C-0C94F8498AE6}">
      <dsp:nvSpPr>
        <dsp:cNvPr id="0" name=""/>
        <dsp:cNvSpPr/>
      </dsp:nvSpPr>
      <dsp:spPr>
        <a:xfrm>
          <a:off x="2571" y="113170"/>
          <a:ext cx="2507456" cy="6560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800" kern="1200" dirty="0"/>
            <a:t>Dirección de Contabilidad del Estado</a:t>
          </a:r>
        </a:p>
      </dsp:txBody>
      <dsp:txXfrm>
        <a:off x="2571" y="113170"/>
        <a:ext cx="2507456" cy="656059"/>
      </dsp:txXfrm>
    </dsp:sp>
    <dsp:sp modelId="{520F5AF2-E323-4995-9587-B9022802F22B}">
      <dsp:nvSpPr>
        <dsp:cNvPr id="0" name=""/>
        <dsp:cNvSpPr/>
      </dsp:nvSpPr>
      <dsp:spPr>
        <a:xfrm>
          <a:off x="2571" y="769229"/>
          <a:ext cx="2507456" cy="25116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2000" kern="1200" dirty="0"/>
            <a:t>Presenta el Estado de Ejecución Presupuestaria en la Liquidación del Presupuesto.</a:t>
          </a:r>
        </a:p>
      </dsp:txBody>
      <dsp:txXfrm>
        <a:off x="2571" y="769229"/>
        <a:ext cx="2507456" cy="2511674"/>
      </dsp:txXfrm>
    </dsp:sp>
    <dsp:sp modelId="{F362781D-B7D0-415C-891D-3C37A14EC411}">
      <dsp:nvSpPr>
        <dsp:cNvPr id="0" name=""/>
        <dsp:cNvSpPr/>
      </dsp:nvSpPr>
      <dsp:spPr>
        <a:xfrm>
          <a:off x="2861071" y="113170"/>
          <a:ext cx="2507456" cy="6560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000" kern="1200" dirty="0">
              <a:solidFill>
                <a:schemeClr val="bg1"/>
              </a:solidFill>
            </a:rPr>
            <a:t>Entidades</a:t>
          </a:r>
        </a:p>
      </dsp:txBody>
      <dsp:txXfrm>
        <a:off x="2861071" y="113170"/>
        <a:ext cx="2507456" cy="656059"/>
      </dsp:txXfrm>
    </dsp:sp>
    <dsp:sp modelId="{C643E256-165C-4C26-9F3F-516B3AD05D60}">
      <dsp:nvSpPr>
        <dsp:cNvPr id="0" name=""/>
        <dsp:cNvSpPr/>
      </dsp:nvSpPr>
      <dsp:spPr>
        <a:xfrm>
          <a:off x="2861071" y="769229"/>
          <a:ext cx="2507456" cy="25116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2000" kern="1200" dirty="0"/>
            <a:t>Presentan explicaciones de las variaciones entre el presupuesto asignado y vigente, en el informe de rendición de cuentas.</a:t>
          </a:r>
        </a:p>
      </dsp:txBody>
      <dsp:txXfrm>
        <a:off x="2861071" y="769229"/>
        <a:ext cx="2507456" cy="2511674"/>
      </dsp:txXfrm>
    </dsp:sp>
    <dsp:sp modelId="{D1665FD8-EE83-4FFF-8ADF-F5FF7AA9CF43}">
      <dsp:nvSpPr>
        <dsp:cNvPr id="0" name=""/>
        <dsp:cNvSpPr/>
      </dsp:nvSpPr>
      <dsp:spPr>
        <a:xfrm>
          <a:off x="5719571" y="113170"/>
          <a:ext cx="2507456" cy="6560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000" kern="1200" dirty="0"/>
            <a:t>Entidades </a:t>
          </a:r>
        </a:p>
      </dsp:txBody>
      <dsp:txXfrm>
        <a:off x="5719571" y="113170"/>
        <a:ext cx="2507456" cy="656059"/>
      </dsp:txXfrm>
    </dsp:sp>
    <dsp:sp modelId="{5D4AC185-B61D-471C-935B-757D534ABA73}">
      <dsp:nvSpPr>
        <dsp:cNvPr id="0" name=""/>
        <dsp:cNvSpPr/>
      </dsp:nvSpPr>
      <dsp:spPr>
        <a:xfrm>
          <a:off x="5719571" y="769229"/>
          <a:ext cx="2507456" cy="25116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2000" kern="1200" dirty="0"/>
            <a:t>Presentan explicaciones sobre el presupuesto vigente y devengado, en el informe de rendición de cuentas.</a:t>
          </a:r>
        </a:p>
      </dsp:txBody>
      <dsp:txXfrm>
        <a:off x="5719571" y="769229"/>
        <a:ext cx="2507456" cy="25116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DBD9C07C-36EF-4BD5-B059-413A10211AA5}" type="datetimeFigureOut">
              <a:rPr lang="es-GT" smtClean="0"/>
              <a:t>16/02/2024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8D05ECCF-C924-47D4-AADB-6CAF535C388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36805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4A99610-9439-4435-ABC5-132B189DFB36}" type="datetimeFigureOut">
              <a:rPr lang="es-GT" smtClean="0"/>
              <a:pPr/>
              <a:t>16/02/2024</a:t>
            </a:fld>
            <a:endParaRPr lang="es-GT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s-GT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1FA37F38-4817-4B93-B3D8-D718C95854D3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3593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37F38-4817-4B93-B3D8-D718C95854D3}" type="slidenum">
              <a:rPr lang="es-GT" smtClean="0"/>
              <a:pPr/>
              <a:t>1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26090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D95E-3753-4BE9-B961-0E5326F7569A}" type="datetimeFigureOut">
              <a:rPr lang="es-GT" smtClean="0"/>
              <a:pPr/>
              <a:t>16/02/2024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388490F-5951-44B3-98A2-17F4E775ECA4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4074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D95E-3753-4BE9-B961-0E5326F7569A}" type="datetimeFigureOut">
              <a:rPr lang="es-GT" smtClean="0"/>
              <a:pPr/>
              <a:t>16/02/2024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388490F-5951-44B3-98A2-17F4E775ECA4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98052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D95E-3753-4BE9-B961-0E5326F7569A}" type="datetimeFigureOut">
              <a:rPr lang="es-GT" smtClean="0"/>
              <a:pPr/>
              <a:t>16/02/2024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388490F-5951-44B3-98A2-17F4E775ECA4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58578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29F785-47AF-4029-8145-04C8C2485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603C67A-0847-440F-B003-1CD0E7021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D95E-3753-4BE9-B961-0E5326F7569A}" type="datetimeFigureOut">
              <a:rPr lang="es-GT" smtClean="0"/>
              <a:pPr/>
              <a:t>16/02/2024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C647365-5A0C-47DE-B64E-7BCB0D777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85216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8429" y="102872"/>
            <a:ext cx="7348373" cy="5309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8429" y="633784"/>
            <a:ext cx="7348373" cy="392415"/>
          </a:xfrm>
        </p:spPr>
        <p:txBody>
          <a:bodyPr wrap="square">
            <a:spAutoFit/>
          </a:bodyPr>
          <a:lstStyle>
            <a:lvl1pPr marL="0" indent="0" algn="r">
              <a:buNone/>
              <a:defRPr sz="2100">
                <a:solidFill>
                  <a:schemeClr val="accent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246129" y="4677984"/>
            <a:ext cx="329431" cy="32943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2"/>
              <a:endParaRPr lang="en-US" sz="1200" b="1" dirty="0">
                <a:solidFill>
                  <a:prstClr val="white"/>
                </a:solidFill>
                <a:latin typeface="GeosansLight" panose="02000603020000020003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2"/>
              <a:endParaRPr lang="en-US" sz="1400">
                <a:solidFill>
                  <a:prstClr val="white"/>
                </a:solidFill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6129" y="4677984"/>
            <a:ext cx="329431" cy="292828"/>
          </a:xfrm>
          <a:prstGeom prst="rect">
            <a:avLst/>
          </a:prstGeom>
        </p:spPr>
        <p:txBody>
          <a:bodyPr lIns="68577" tIns="34289" rIns="68577" bIns="34289" anchor="ctr"/>
          <a:lstStyle>
            <a:lvl1pPr algn="ctr">
              <a:defRPr sz="1100">
                <a:solidFill>
                  <a:srgbClr val="2F3A46"/>
                </a:solidFill>
              </a:defRPr>
            </a:lvl1pPr>
          </a:lstStyle>
          <a:p>
            <a:pPr defTabSz="685732"/>
            <a:fld id="{F68327C5-B821-4FE9-A59A-A60D9EB59A9A}" type="slidenum">
              <a:rPr lang="en-US" smtClean="0"/>
              <a:pPr defTabSz="685732"/>
              <a:t>‹Nº›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322384" y="4330860"/>
            <a:ext cx="821616" cy="8126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597" y="172155"/>
            <a:ext cx="1220830" cy="338357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30452" y="71894"/>
            <a:ext cx="1195121" cy="54006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32"/>
            <a:endParaRPr 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812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8" y="102872"/>
            <a:ext cx="7348373" cy="53091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918" y="633784"/>
            <a:ext cx="7348373" cy="392415"/>
          </a:xfrm>
        </p:spPr>
        <p:txBody>
          <a:bodyPr wrap="square">
            <a:spAutoFit/>
          </a:bodyPr>
          <a:lstStyle>
            <a:lvl1pPr marL="0" indent="0" algn="l">
              <a:buNone/>
              <a:defRPr sz="2100">
                <a:solidFill>
                  <a:schemeClr val="accent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246129" y="4677984"/>
            <a:ext cx="329431" cy="32943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2"/>
              <a:endParaRPr lang="en-US" sz="1200" b="1" dirty="0">
                <a:solidFill>
                  <a:prstClr val="white"/>
                </a:solidFill>
                <a:latin typeface="GeosansLight" panose="02000603020000020003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2"/>
              <a:endParaRPr lang="en-US" sz="1400">
                <a:solidFill>
                  <a:prstClr val="white"/>
                </a:solidFill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6129" y="4677984"/>
            <a:ext cx="329431" cy="292828"/>
          </a:xfrm>
          <a:prstGeom prst="rect">
            <a:avLst/>
          </a:prstGeom>
        </p:spPr>
        <p:txBody>
          <a:bodyPr lIns="68577" tIns="34289" rIns="68577" bIns="34289" anchor="ctr"/>
          <a:lstStyle>
            <a:lvl1pPr algn="ctr">
              <a:defRPr sz="1100">
                <a:solidFill>
                  <a:srgbClr val="2F3A46"/>
                </a:solidFill>
              </a:defRPr>
            </a:lvl1pPr>
          </a:lstStyle>
          <a:p>
            <a:pPr defTabSz="685732"/>
            <a:fld id="{F68327C5-B821-4FE9-A59A-A60D9EB59A9A}" type="slidenum">
              <a:rPr lang="en-US" smtClean="0"/>
              <a:pPr defTabSz="685732"/>
              <a:t>‹Nº›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322384" y="4330860"/>
            <a:ext cx="821616" cy="8126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66366" y="172155"/>
            <a:ext cx="1220830" cy="338357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7892077" y="71894"/>
            <a:ext cx="1195121" cy="54006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32"/>
            <a:endParaRPr 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568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8429" y="102872"/>
            <a:ext cx="7348373" cy="5309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8429" y="633784"/>
            <a:ext cx="7348373" cy="392415"/>
          </a:xfrm>
        </p:spPr>
        <p:txBody>
          <a:bodyPr wrap="square">
            <a:spAutoFit/>
          </a:bodyPr>
          <a:lstStyle>
            <a:lvl1pPr marL="0" indent="0" algn="r">
              <a:buNone/>
              <a:defRPr sz="21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322384" y="4330860"/>
            <a:ext cx="821616" cy="812640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246127" y="4677984"/>
            <a:ext cx="329431" cy="32943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3" name="Rectangle 12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2"/>
              <a:endParaRPr lang="en-US" sz="1200" b="1" dirty="0">
                <a:solidFill>
                  <a:prstClr val="white"/>
                </a:solidFill>
                <a:latin typeface="GeosansLight" panose="02000603020000020003"/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2"/>
              <a:endParaRPr lang="en-US" sz="1400">
                <a:solidFill>
                  <a:prstClr val="white"/>
                </a:solidFill>
              </a:endParaRPr>
            </a:p>
          </p:txBody>
        </p:sp>
      </p:grp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6129" y="4677984"/>
            <a:ext cx="329431" cy="292828"/>
          </a:xfrm>
          <a:prstGeom prst="rect">
            <a:avLst/>
          </a:prstGeom>
          <a:noFill/>
        </p:spPr>
        <p:txBody>
          <a:bodyPr lIns="68577" tIns="34289" rIns="68577" bIns="34289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pPr defTabSz="685732"/>
            <a:fld id="{F68327C5-B821-4FE9-A59A-A60D9EB59A9A}" type="slidenum">
              <a:rPr lang="en-US" smtClean="0">
                <a:solidFill>
                  <a:prstClr val="white"/>
                </a:solidFill>
              </a:rPr>
              <a:pPr defTabSz="685732"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7597" y="172153"/>
            <a:ext cx="1216878" cy="336042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30452" y="71894"/>
            <a:ext cx="1195121" cy="540060"/>
          </a:xfrm>
          <a:prstGeom prst="rect">
            <a:avLst/>
          </a:prstGeom>
          <a:solidFill>
            <a:srgbClr val="222A3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32"/>
            <a:endParaRPr 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202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8" y="102872"/>
            <a:ext cx="7348373" cy="53091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918" y="633784"/>
            <a:ext cx="7348373" cy="392415"/>
          </a:xfrm>
        </p:spPr>
        <p:txBody>
          <a:bodyPr wrap="square">
            <a:spAutoFit/>
          </a:bodyPr>
          <a:lstStyle>
            <a:lvl1pPr marL="0" indent="0" algn="l">
              <a:buNone/>
              <a:defRPr sz="21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322384" y="4330860"/>
            <a:ext cx="821616" cy="81264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246127" y="4677984"/>
            <a:ext cx="329431" cy="32943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2"/>
              <a:endParaRPr lang="en-US" sz="1200" b="1" dirty="0">
                <a:solidFill>
                  <a:prstClr val="white"/>
                </a:solidFill>
                <a:latin typeface="GeosansLight" panose="02000603020000020003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2"/>
              <a:endParaRPr lang="en-US" sz="1400">
                <a:solidFill>
                  <a:prstClr val="white"/>
                </a:solidFill>
              </a:endParaRPr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6129" y="4677984"/>
            <a:ext cx="329431" cy="292828"/>
          </a:xfrm>
          <a:prstGeom prst="rect">
            <a:avLst/>
          </a:prstGeom>
          <a:noFill/>
        </p:spPr>
        <p:txBody>
          <a:bodyPr lIns="68577" tIns="34289" rIns="68577" bIns="34289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pPr defTabSz="685732"/>
            <a:fld id="{F68327C5-B821-4FE9-A59A-A60D9EB59A9A}" type="slidenum">
              <a:rPr lang="en-US" smtClean="0">
                <a:solidFill>
                  <a:prstClr val="white"/>
                </a:solidFill>
              </a:rPr>
              <a:pPr defTabSz="685732"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70318" y="172153"/>
            <a:ext cx="1216878" cy="336042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7892077" y="71894"/>
            <a:ext cx="1195121" cy="540060"/>
          </a:xfrm>
          <a:prstGeom prst="rect">
            <a:avLst/>
          </a:prstGeom>
          <a:solidFill>
            <a:srgbClr val="222A3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32"/>
            <a:endParaRPr 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731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Lef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8" y="102872"/>
            <a:ext cx="7348373" cy="53091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918" y="633784"/>
            <a:ext cx="7348373" cy="392415"/>
          </a:xfrm>
        </p:spPr>
        <p:txBody>
          <a:bodyPr wrap="square">
            <a:spAutoFit/>
          </a:bodyPr>
          <a:lstStyle>
            <a:lvl1pPr marL="0" indent="0" algn="l">
              <a:buNone/>
              <a:defRPr sz="21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322384" y="4330860"/>
            <a:ext cx="821616" cy="81264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246127" y="4677984"/>
            <a:ext cx="329431" cy="32943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2"/>
              <a:endParaRPr lang="en-US" sz="1200" b="1" dirty="0">
                <a:solidFill>
                  <a:prstClr val="white"/>
                </a:solidFill>
                <a:latin typeface="GeosansLight" panose="02000603020000020003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2"/>
              <a:endParaRPr lang="en-US" sz="1400">
                <a:solidFill>
                  <a:prstClr val="white"/>
                </a:solidFill>
              </a:endParaRPr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6129" y="4677984"/>
            <a:ext cx="329431" cy="292828"/>
          </a:xfrm>
          <a:prstGeom prst="rect">
            <a:avLst/>
          </a:prstGeom>
          <a:noFill/>
        </p:spPr>
        <p:txBody>
          <a:bodyPr lIns="68577" tIns="34289" rIns="68577" bIns="34289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pPr defTabSz="685732"/>
            <a:fld id="{F68327C5-B821-4FE9-A59A-A60D9EB59A9A}" type="slidenum">
              <a:rPr lang="en-US" smtClean="0">
                <a:solidFill>
                  <a:prstClr val="white"/>
                </a:solidFill>
              </a:rPr>
              <a:pPr defTabSz="685732"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70318" y="172153"/>
            <a:ext cx="1216878" cy="336042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7892077" y="71894"/>
            <a:ext cx="1195121" cy="540060"/>
          </a:xfrm>
          <a:prstGeom prst="rect">
            <a:avLst/>
          </a:prstGeom>
          <a:solidFill>
            <a:schemeClr val="tx1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32"/>
            <a:endParaRPr 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464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322384" y="4330860"/>
            <a:ext cx="821616" cy="81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7296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78228"/>
            <a:ext cx="6858000" cy="1454244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515966"/>
            <a:ext cx="9144000" cy="627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32"/>
            <a:endParaRPr lang="en-US" sz="1400">
              <a:solidFill>
                <a:prstClr val="white"/>
              </a:solidFill>
            </a:endParaRP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50342" y="4660557"/>
            <a:ext cx="1220830" cy="3383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322384" y="3703326"/>
            <a:ext cx="821616" cy="812640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6528598" y="4752594"/>
            <a:ext cx="1196161" cy="261610"/>
            <a:chOff x="8616280" y="6285754"/>
            <a:chExt cx="1594883" cy="348813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8616280" y="6285754"/>
              <a:ext cx="1594883" cy="3488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732"/>
              <a:r>
                <a:rPr lang="en-US" sz="1100">
                  <a:solidFill>
                    <a:srgbClr val="95A5A6"/>
                  </a:solidFill>
                </a:rPr>
                <a:t>Made with       by </a:t>
              </a:r>
            </a:p>
          </p:txBody>
        </p:sp>
        <p:sp>
          <p:nvSpPr>
            <p:cNvPr id="13" name="Freeform 290"/>
            <p:cNvSpPr/>
            <p:nvPr userDrawn="1"/>
          </p:nvSpPr>
          <p:spPr>
            <a:xfrm>
              <a:off x="9544347" y="6374509"/>
              <a:ext cx="152053" cy="130265"/>
            </a:xfrm>
            <a:custGeom>
              <a:avLst/>
              <a:gdLst/>
              <a:ahLst/>
              <a:cxnLst/>
              <a:rect l="l" t="t" r="r" b="b"/>
              <a:pathLst>
                <a:path w="504825" h="432707">
                  <a:moveTo>
                    <a:pt x="134658" y="0"/>
                  </a:moveTo>
                  <a:cubicBezTo>
                    <a:pt x="146301" y="0"/>
                    <a:pt x="158180" y="2019"/>
                    <a:pt x="170294" y="6057"/>
                  </a:cubicBezTo>
                  <a:cubicBezTo>
                    <a:pt x="182407" y="10095"/>
                    <a:pt x="193676" y="15541"/>
                    <a:pt x="204099" y="22396"/>
                  </a:cubicBezTo>
                  <a:cubicBezTo>
                    <a:pt x="214522" y="29251"/>
                    <a:pt x="223490" y="35683"/>
                    <a:pt x="231002" y="41693"/>
                  </a:cubicBezTo>
                  <a:cubicBezTo>
                    <a:pt x="238514" y="47703"/>
                    <a:pt x="245652" y="54088"/>
                    <a:pt x="252412" y="60849"/>
                  </a:cubicBezTo>
                  <a:cubicBezTo>
                    <a:pt x="259174" y="54088"/>
                    <a:pt x="266310" y="47703"/>
                    <a:pt x="273823" y="41693"/>
                  </a:cubicBezTo>
                  <a:cubicBezTo>
                    <a:pt x="281334" y="35683"/>
                    <a:pt x="290303" y="29251"/>
                    <a:pt x="300726" y="22396"/>
                  </a:cubicBezTo>
                  <a:cubicBezTo>
                    <a:pt x="311149" y="15541"/>
                    <a:pt x="322417" y="10095"/>
                    <a:pt x="334531" y="6057"/>
                  </a:cubicBezTo>
                  <a:cubicBezTo>
                    <a:pt x="346645" y="2019"/>
                    <a:pt x="358524" y="0"/>
                    <a:pt x="370167" y="0"/>
                  </a:cubicBezTo>
                  <a:cubicBezTo>
                    <a:pt x="412236" y="0"/>
                    <a:pt x="445197" y="11644"/>
                    <a:pt x="469048" y="34932"/>
                  </a:cubicBezTo>
                  <a:cubicBezTo>
                    <a:pt x="492899" y="58220"/>
                    <a:pt x="504825" y="90523"/>
                    <a:pt x="504825" y="131840"/>
                  </a:cubicBezTo>
                  <a:cubicBezTo>
                    <a:pt x="504825" y="173346"/>
                    <a:pt x="483321" y="215602"/>
                    <a:pt x="440313" y="258610"/>
                  </a:cubicBezTo>
                  <a:lnTo>
                    <a:pt x="264807" y="427636"/>
                  </a:lnTo>
                  <a:cubicBezTo>
                    <a:pt x="261427" y="431017"/>
                    <a:pt x="257295" y="432707"/>
                    <a:pt x="252412" y="432707"/>
                  </a:cubicBezTo>
                  <a:cubicBezTo>
                    <a:pt x="247529" y="432707"/>
                    <a:pt x="243398" y="431017"/>
                    <a:pt x="240018" y="427636"/>
                  </a:cubicBezTo>
                  <a:lnTo>
                    <a:pt x="64230" y="258047"/>
                  </a:lnTo>
                  <a:cubicBezTo>
                    <a:pt x="62351" y="256544"/>
                    <a:pt x="59770" y="254103"/>
                    <a:pt x="56482" y="250722"/>
                  </a:cubicBezTo>
                  <a:cubicBezTo>
                    <a:pt x="53196" y="247342"/>
                    <a:pt x="47984" y="241191"/>
                    <a:pt x="40848" y="232270"/>
                  </a:cubicBezTo>
                  <a:cubicBezTo>
                    <a:pt x="33712" y="223349"/>
                    <a:pt x="27326" y="214194"/>
                    <a:pt x="21692" y="204803"/>
                  </a:cubicBezTo>
                  <a:cubicBezTo>
                    <a:pt x="16057" y="195413"/>
                    <a:pt x="11035" y="184051"/>
                    <a:pt x="6620" y="170717"/>
                  </a:cubicBezTo>
                  <a:cubicBezTo>
                    <a:pt x="2207" y="157382"/>
                    <a:pt x="0" y="144423"/>
                    <a:pt x="0" y="131840"/>
                  </a:cubicBezTo>
                  <a:cubicBezTo>
                    <a:pt x="0" y="90523"/>
                    <a:pt x="11926" y="58220"/>
                    <a:pt x="35777" y="34932"/>
                  </a:cubicBezTo>
                  <a:cubicBezTo>
                    <a:pt x="59629" y="11644"/>
                    <a:pt x="92588" y="0"/>
                    <a:pt x="134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>
                <a:defRPr/>
              </a:pPr>
              <a:endParaRPr lang="en-US" sz="10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8112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D95E-3753-4BE9-B961-0E5326F7569A}" type="datetimeFigureOut">
              <a:rPr lang="es-GT" smtClean="0"/>
              <a:pPr/>
              <a:t>16/02/2024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388490F-5951-44B3-98A2-17F4E775ECA4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059972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532" y="-567022"/>
            <a:ext cx="8424936" cy="1454244"/>
          </a:xfrm>
        </p:spPr>
        <p:txBody>
          <a:bodyPr wrap="square" anchor="b">
            <a:spAutoFit/>
          </a:bodyPr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515966"/>
            <a:ext cx="9144000" cy="627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32"/>
            <a:endParaRPr lang="en-US" sz="1000">
              <a:solidFill>
                <a:prstClr val="white"/>
              </a:solidFill>
            </a:endParaRP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50342" y="4660559"/>
            <a:ext cx="1220830" cy="3383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46" y="1069850"/>
            <a:ext cx="4753855" cy="3929061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117458" y="1275609"/>
            <a:ext cx="4212431" cy="23760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322384" y="3703326"/>
            <a:ext cx="821616" cy="81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41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8427" y="102870"/>
            <a:ext cx="7348373" cy="5309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8427" y="633784"/>
            <a:ext cx="7348373" cy="392415"/>
          </a:xfrm>
        </p:spPr>
        <p:txBody>
          <a:bodyPr wrap="square">
            <a:spAutoFit/>
          </a:bodyPr>
          <a:lstStyle>
            <a:lvl1pPr marL="0" indent="0" algn="r">
              <a:buNone/>
              <a:defRPr sz="21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246127" y="4677984"/>
            <a:ext cx="329431" cy="32943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200" b="1" dirty="0">
                <a:solidFill>
                  <a:prstClr val="white"/>
                </a:solidFill>
                <a:latin typeface="GeosansLight" panose="02000603020000020003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prstClr val="white"/>
                </a:solidFill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6127" y="4677984"/>
            <a:ext cx="329431" cy="292828"/>
          </a:xfrm>
          <a:prstGeom prst="rect">
            <a:avLst/>
          </a:prstGeom>
        </p:spPr>
        <p:txBody>
          <a:bodyPr lIns="68580" tIns="34290" rIns="68580" bIns="34290" anchor="ctr"/>
          <a:lstStyle>
            <a:lvl1pPr algn="ctr">
              <a:defRPr sz="1100">
                <a:solidFill>
                  <a:srgbClr val="2F3A46"/>
                </a:solidFill>
              </a:defRPr>
            </a:lvl1pPr>
          </a:lstStyle>
          <a:p>
            <a:pPr defTabSz="685766"/>
            <a:fld id="{F68327C5-B821-4FE9-A59A-A60D9EB59A9A}" type="slidenum">
              <a:rPr lang="en-US" smtClean="0"/>
              <a:pPr defTabSz="685766"/>
              <a:t>‹Nº›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322384" y="4330860"/>
            <a:ext cx="821616" cy="8126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597" y="172154"/>
            <a:ext cx="1220830" cy="338357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30452" y="71894"/>
            <a:ext cx="1195121" cy="54006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766"/>
            <a:endParaRPr 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399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02870"/>
            <a:ext cx="7348373" cy="53091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916" y="633784"/>
            <a:ext cx="7348373" cy="392415"/>
          </a:xfrm>
        </p:spPr>
        <p:txBody>
          <a:bodyPr wrap="square">
            <a:spAutoFit/>
          </a:bodyPr>
          <a:lstStyle>
            <a:lvl1pPr marL="0" indent="0" algn="l">
              <a:buNone/>
              <a:defRPr sz="21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246127" y="4677984"/>
            <a:ext cx="329431" cy="32943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200" b="1" dirty="0">
                <a:solidFill>
                  <a:prstClr val="white"/>
                </a:solidFill>
                <a:latin typeface="GeosansLight" panose="02000603020000020003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prstClr val="white"/>
                </a:solidFill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6127" y="4677984"/>
            <a:ext cx="329431" cy="292828"/>
          </a:xfrm>
          <a:prstGeom prst="rect">
            <a:avLst/>
          </a:prstGeom>
        </p:spPr>
        <p:txBody>
          <a:bodyPr lIns="68580" tIns="34290" rIns="68580" bIns="34290" anchor="ctr"/>
          <a:lstStyle>
            <a:lvl1pPr algn="ctr">
              <a:defRPr sz="1100">
                <a:solidFill>
                  <a:srgbClr val="2F3A46"/>
                </a:solidFill>
              </a:defRPr>
            </a:lvl1pPr>
          </a:lstStyle>
          <a:p>
            <a:pPr defTabSz="685766"/>
            <a:fld id="{F68327C5-B821-4FE9-A59A-A60D9EB59A9A}" type="slidenum">
              <a:rPr lang="en-US" smtClean="0"/>
              <a:pPr defTabSz="685766"/>
              <a:t>‹Nº›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322384" y="4330860"/>
            <a:ext cx="821616" cy="8126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66366" y="172154"/>
            <a:ext cx="1220830" cy="338357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7892075" y="71894"/>
            <a:ext cx="1195121" cy="54006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766"/>
            <a:endParaRPr 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1002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8427" y="102870"/>
            <a:ext cx="7348373" cy="5309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8427" y="633784"/>
            <a:ext cx="7348373" cy="392415"/>
          </a:xfrm>
        </p:spPr>
        <p:txBody>
          <a:bodyPr wrap="square">
            <a:spAutoFit/>
          </a:bodyPr>
          <a:lstStyle>
            <a:lvl1pPr marL="0" indent="0" algn="r">
              <a:buNone/>
              <a:defRPr sz="21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322384" y="4330860"/>
            <a:ext cx="821616" cy="812640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246125" y="4677984"/>
            <a:ext cx="329431" cy="32943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3" name="Rectangle 12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200" b="1" dirty="0">
                <a:solidFill>
                  <a:prstClr val="white"/>
                </a:solidFill>
                <a:latin typeface="GeosansLight" panose="02000603020000020003"/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prstClr val="white"/>
                </a:solidFill>
              </a:endParaRPr>
            </a:p>
          </p:txBody>
        </p:sp>
      </p:grp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6127" y="4677984"/>
            <a:ext cx="329431" cy="292828"/>
          </a:xfrm>
          <a:prstGeom prst="rect">
            <a:avLst/>
          </a:prstGeom>
          <a:noFill/>
        </p:spPr>
        <p:txBody>
          <a:bodyPr lIns="68580" tIns="34290" rIns="68580" bIns="3429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pPr defTabSz="685766"/>
            <a:fld id="{F68327C5-B821-4FE9-A59A-A60D9EB59A9A}" type="slidenum">
              <a:rPr lang="en-US" smtClean="0">
                <a:solidFill>
                  <a:prstClr val="white"/>
                </a:solidFill>
              </a:rPr>
              <a:pPr defTabSz="685766"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7597" y="172153"/>
            <a:ext cx="1216878" cy="336042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30452" y="71894"/>
            <a:ext cx="1195121" cy="540060"/>
          </a:xfrm>
          <a:prstGeom prst="rect">
            <a:avLst/>
          </a:prstGeom>
          <a:solidFill>
            <a:srgbClr val="222A3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766"/>
            <a:endParaRPr 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6596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02870"/>
            <a:ext cx="7348373" cy="53091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916" y="633784"/>
            <a:ext cx="7348373" cy="392415"/>
          </a:xfrm>
        </p:spPr>
        <p:txBody>
          <a:bodyPr wrap="square">
            <a:spAutoFit/>
          </a:bodyPr>
          <a:lstStyle>
            <a:lvl1pPr marL="0" indent="0" algn="l">
              <a:buNone/>
              <a:defRPr sz="21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322384" y="4330860"/>
            <a:ext cx="821616" cy="81264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246125" y="4677984"/>
            <a:ext cx="329431" cy="32943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200" b="1" dirty="0">
                <a:solidFill>
                  <a:prstClr val="white"/>
                </a:solidFill>
                <a:latin typeface="GeosansLight" panose="02000603020000020003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prstClr val="white"/>
                </a:solidFill>
              </a:endParaRPr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6127" y="4677984"/>
            <a:ext cx="329431" cy="292828"/>
          </a:xfrm>
          <a:prstGeom prst="rect">
            <a:avLst/>
          </a:prstGeom>
          <a:noFill/>
        </p:spPr>
        <p:txBody>
          <a:bodyPr lIns="68580" tIns="34290" rIns="68580" bIns="3429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pPr defTabSz="685766"/>
            <a:fld id="{F68327C5-B821-4FE9-A59A-A60D9EB59A9A}" type="slidenum">
              <a:rPr lang="en-US" smtClean="0">
                <a:solidFill>
                  <a:prstClr val="white"/>
                </a:solidFill>
              </a:rPr>
              <a:pPr defTabSz="685766"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70318" y="172153"/>
            <a:ext cx="1216878" cy="336042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7892075" y="71894"/>
            <a:ext cx="1195121" cy="540060"/>
          </a:xfrm>
          <a:prstGeom prst="rect">
            <a:avLst/>
          </a:prstGeom>
          <a:solidFill>
            <a:srgbClr val="222A3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766"/>
            <a:endParaRPr 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1257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Lef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02870"/>
            <a:ext cx="7348373" cy="53091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916" y="633784"/>
            <a:ext cx="7348373" cy="392415"/>
          </a:xfrm>
        </p:spPr>
        <p:txBody>
          <a:bodyPr wrap="square">
            <a:spAutoFit/>
          </a:bodyPr>
          <a:lstStyle>
            <a:lvl1pPr marL="0" indent="0" algn="l">
              <a:buNone/>
              <a:defRPr sz="21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322384" y="4330860"/>
            <a:ext cx="821616" cy="81264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246125" y="4677984"/>
            <a:ext cx="329431" cy="32943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200" b="1" dirty="0">
                <a:solidFill>
                  <a:prstClr val="white"/>
                </a:solidFill>
                <a:latin typeface="GeosansLight" panose="02000603020000020003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prstClr val="white"/>
                </a:solidFill>
              </a:endParaRPr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46127" y="4677984"/>
            <a:ext cx="329431" cy="292828"/>
          </a:xfrm>
          <a:prstGeom prst="rect">
            <a:avLst/>
          </a:prstGeom>
          <a:noFill/>
        </p:spPr>
        <p:txBody>
          <a:bodyPr lIns="68580" tIns="34290" rIns="68580" bIns="3429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pPr defTabSz="685766"/>
            <a:fld id="{F68327C5-B821-4FE9-A59A-A60D9EB59A9A}" type="slidenum">
              <a:rPr lang="en-US" smtClean="0">
                <a:solidFill>
                  <a:prstClr val="white"/>
                </a:solidFill>
              </a:rPr>
              <a:pPr defTabSz="685766"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70318" y="172153"/>
            <a:ext cx="1216878" cy="336042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7892075" y="71894"/>
            <a:ext cx="1195121" cy="540060"/>
          </a:xfrm>
          <a:prstGeom prst="rect">
            <a:avLst/>
          </a:prstGeom>
          <a:solidFill>
            <a:schemeClr val="tx1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766"/>
            <a:endParaRPr 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567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322384" y="4330860"/>
            <a:ext cx="821616" cy="81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228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78228"/>
            <a:ext cx="6858000" cy="1454244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515966"/>
            <a:ext cx="9144000" cy="627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766"/>
            <a:endParaRPr lang="en-US" sz="1400">
              <a:solidFill>
                <a:prstClr val="white"/>
              </a:solidFill>
            </a:endParaRP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50342" y="4660555"/>
            <a:ext cx="1220830" cy="3383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322384" y="3703326"/>
            <a:ext cx="821616" cy="812640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6528598" y="4752593"/>
            <a:ext cx="1196161" cy="261610"/>
            <a:chOff x="8616280" y="6285754"/>
            <a:chExt cx="1594881" cy="348813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8616280" y="6285754"/>
              <a:ext cx="1594881" cy="3488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766"/>
              <a:r>
                <a:rPr lang="en-US" sz="1100">
                  <a:solidFill>
                    <a:srgbClr val="95A5A6"/>
                  </a:solidFill>
                </a:rPr>
                <a:t>Made with       by </a:t>
              </a:r>
            </a:p>
          </p:txBody>
        </p:sp>
        <p:sp>
          <p:nvSpPr>
            <p:cNvPr id="13" name="Freeform 290"/>
            <p:cNvSpPr/>
            <p:nvPr userDrawn="1"/>
          </p:nvSpPr>
          <p:spPr>
            <a:xfrm>
              <a:off x="9544347" y="6374509"/>
              <a:ext cx="152053" cy="130265"/>
            </a:xfrm>
            <a:custGeom>
              <a:avLst/>
              <a:gdLst/>
              <a:ahLst/>
              <a:cxnLst/>
              <a:rect l="l" t="t" r="r" b="b"/>
              <a:pathLst>
                <a:path w="504825" h="432707">
                  <a:moveTo>
                    <a:pt x="134658" y="0"/>
                  </a:moveTo>
                  <a:cubicBezTo>
                    <a:pt x="146301" y="0"/>
                    <a:pt x="158180" y="2019"/>
                    <a:pt x="170294" y="6057"/>
                  </a:cubicBezTo>
                  <a:cubicBezTo>
                    <a:pt x="182407" y="10095"/>
                    <a:pt x="193676" y="15541"/>
                    <a:pt x="204099" y="22396"/>
                  </a:cubicBezTo>
                  <a:cubicBezTo>
                    <a:pt x="214522" y="29251"/>
                    <a:pt x="223490" y="35683"/>
                    <a:pt x="231002" y="41693"/>
                  </a:cubicBezTo>
                  <a:cubicBezTo>
                    <a:pt x="238514" y="47703"/>
                    <a:pt x="245652" y="54088"/>
                    <a:pt x="252412" y="60849"/>
                  </a:cubicBezTo>
                  <a:cubicBezTo>
                    <a:pt x="259174" y="54088"/>
                    <a:pt x="266310" y="47703"/>
                    <a:pt x="273823" y="41693"/>
                  </a:cubicBezTo>
                  <a:cubicBezTo>
                    <a:pt x="281334" y="35683"/>
                    <a:pt x="290303" y="29251"/>
                    <a:pt x="300726" y="22396"/>
                  </a:cubicBezTo>
                  <a:cubicBezTo>
                    <a:pt x="311149" y="15541"/>
                    <a:pt x="322417" y="10095"/>
                    <a:pt x="334531" y="6057"/>
                  </a:cubicBezTo>
                  <a:cubicBezTo>
                    <a:pt x="346645" y="2019"/>
                    <a:pt x="358524" y="0"/>
                    <a:pt x="370167" y="0"/>
                  </a:cubicBezTo>
                  <a:cubicBezTo>
                    <a:pt x="412236" y="0"/>
                    <a:pt x="445197" y="11644"/>
                    <a:pt x="469048" y="34932"/>
                  </a:cubicBezTo>
                  <a:cubicBezTo>
                    <a:pt x="492899" y="58220"/>
                    <a:pt x="504825" y="90523"/>
                    <a:pt x="504825" y="131840"/>
                  </a:cubicBezTo>
                  <a:cubicBezTo>
                    <a:pt x="504825" y="173346"/>
                    <a:pt x="483321" y="215602"/>
                    <a:pt x="440313" y="258610"/>
                  </a:cubicBezTo>
                  <a:lnTo>
                    <a:pt x="264807" y="427636"/>
                  </a:lnTo>
                  <a:cubicBezTo>
                    <a:pt x="261427" y="431017"/>
                    <a:pt x="257295" y="432707"/>
                    <a:pt x="252412" y="432707"/>
                  </a:cubicBezTo>
                  <a:cubicBezTo>
                    <a:pt x="247529" y="432707"/>
                    <a:pt x="243398" y="431017"/>
                    <a:pt x="240018" y="427636"/>
                  </a:cubicBezTo>
                  <a:lnTo>
                    <a:pt x="64230" y="258047"/>
                  </a:lnTo>
                  <a:cubicBezTo>
                    <a:pt x="62351" y="256544"/>
                    <a:pt x="59770" y="254103"/>
                    <a:pt x="56482" y="250722"/>
                  </a:cubicBezTo>
                  <a:cubicBezTo>
                    <a:pt x="53196" y="247342"/>
                    <a:pt x="47984" y="241191"/>
                    <a:pt x="40848" y="232270"/>
                  </a:cubicBezTo>
                  <a:cubicBezTo>
                    <a:pt x="33712" y="223349"/>
                    <a:pt x="27326" y="214194"/>
                    <a:pt x="21692" y="204803"/>
                  </a:cubicBezTo>
                  <a:cubicBezTo>
                    <a:pt x="16057" y="195413"/>
                    <a:pt x="11035" y="184051"/>
                    <a:pt x="6620" y="170717"/>
                  </a:cubicBezTo>
                  <a:cubicBezTo>
                    <a:pt x="2207" y="157382"/>
                    <a:pt x="0" y="144423"/>
                    <a:pt x="0" y="131840"/>
                  </a:cubicBezTo>
                  <a:cubicBezTo>
                    <a:pt x="0" y="90523"/>
                    <a:pt x="11926" y="58220"/>
                    <a:pt x="35777" y="34932"/>
                  </a:cubicBezTo>
                  <a:cubicBezTo>
                    <a:pt x="59629" y="11644"/>
                    <a:pt x="92588" y="0"/>
                    <a:pt x="134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0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0450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532" y="-567022"/>
            <a:ext cx="8424936" cy="1454244"/>
          </a:xfrm>
        </p:spPr>
        <p:txBody>
          <a:bodyPr wrap="square" anchor="b">
            <a:spAutoFit/>
          </a:bodyPr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515966"/>
            <a:ext cx="9144000" cy="627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766"/>
            <a:endParaRPr lang="en-US" sz="1000">
              <a:solidFill>
                <a:prstClr val="white"/>
              </a:solidFill>
            </a:endParaRP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50342" y="4660557"/>
            <a:ext cx="1220830" cy="3383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46" y="1069850"/>
            <a:ext cx="4753855" cy="3929061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117458" y="1275609"/>
            <a:ext cx="4212431" cy="23760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322384" y="3703326"/>
            <a:ext cx="821616" cy="81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264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D95E-3753-4BE9-B961-0E5326F7569A}" type="datetimeFigureOut">
              <a:rPr lang="es-GT" smtClean="0"/>
              <a:pPr/>
              <a:t>16/02/2024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388490F-5951-44B3-98A2-17F4E775ECA4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79008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D95E-3753-4BE9-B961-0E5326F7569A}" type="datetimeFigureOut">
              <a:rPr lang="es-GT" smtClean="0"/>
              <a:pPr/>
              <a:t>16/02/2024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388490F-5951-44B3-98A2-17F4E775ECA4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50239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D95E-3753-4BE9-B961-0E5326F7569A}" type="datetimeFigureOut">
              <a:rPr lang="es-GT" smtClean="0"/>
              <a:pPr/>
              <a:t>16/02/2024</a:t>
            </a:fld>
            <a:endParaRPr lang="es-GT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388490F-5951-44B3-98A2-17F4E775ECA4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42548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D95E-3753-4BE9-B961-0E5326F7569A}" type="datetimeFigureOut">
              <a:rPr lang="es-GT" smtClean="0"/>
              <a:pPr/>
              <a:t>16/02/2024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388490F-5951-44B3-98A2-17F4E775ECA4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67100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D95E-3753-4BE9-B961-0E5326F7569A}" type="datetimeFigureOut">
              <a:rPr lang="es-GT" smtClean="0"/>
              <a:pPr/>
              <a:t>16/02/2024</a:t>
            </a:fld>
            <a:endParaRPr lang="es-G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388490F-5951-44B3-98A2-17F4E775ECA4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47099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D95E-3753-4BE9-B961-0E5326F7569A}" type="datetimeFigureOut">
              <a:rPr lang="es-GT" smtClean="0"/>
              <a:pPr/>
              <a:t>16/02/2024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388490F-5951-44B3-98A2-17F4E775ECA4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68901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D95E-3753-4BE9-B961-0E5326F7569A}" type="datetimeFigureOut">
              <a:rPr lang="es-GT" smtClean="0"/>
              <a:pPr/>
              <a:t>16/02/2024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388490F-5951-44B3-98A2-17F4E775ECA4}" type="slidenum">
              <a:rPr lang="es-GT" smtClean="0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55485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s-ES" dirty="0"/>
              <a:t>Haga clic para </a:t>
            </a:r>
            <a:r>
              <a:rPr lang="es-ES" dirty="0" err="1"/>
              <a:t>mIJUOIOIHIodificar</a:t>
            </a:r>
            <a:r>
              <a:rPr lang="es-ES" dirty="0"/>
              <a:t>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GT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FD95E-3753-4BE9-B961-0E5326F7569A}" type="datetimeFigureOut">
              <a:rPr lang="es-GT" smtClean="0"/>
              <a:pPr/>
              <a:t>16/02/2024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4B56D63-CF73-B345-AB09-37562A30B53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322624" y="139243"/>
            <a:ext cx="1653915" cy="859644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A4A8F2D-A1E6-4A6D-A41A-2F980F68AA8A}"/>
              </a:ext>
            </a:extLst>
          </p:cNvPr>
          <p:cNvSpPr/>
          <p:nvPr userDrawn="1"/>
        </p:nvSpPr>
        <p:spPr>
          <a:xfrm>
            <a:off x="827584" y="699542"/>
            <a:ext cx="1008112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1530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8" r:id="rId12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4" indent="-342884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02872"/>
            <a:ext cx="8229600" cy="530915"/>
          </a:xfrm>
          <a:prstGeom prst="rect">
            <a:avLst/>
          </a:prstGeom>
        </p:spPr>
        <p:txBody>
          <a:bodyPr vert="horz" lIns="68577" tIns="34289" rIns="68577" bIns="34289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77" tIns="34289" rIns="68577" bIns="3428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8703516" y="4349946"/>
            <a:ext cx="1379369" cy="207749"/>
          </a:xfrm>
          <a:prstGeom prst="rect">
            <a:avLst/>
          </a:prstGeom>
        </p:spPr>
        <p:txBody>
          <a:bodyPr wrap="none" lIns="68577" tIns="34289" rIns="68577" bIns="34289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389053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r" defTabSz="685732" rtl="0" eaLnBrk="1" latinLnBrk="0" hangingPunct="1">
        <a:spcBef>
          <a:spcPct val="0"/>
        </a:spcBef>
        <a:buNone/>
        <a:defRPr lang="en-US" sz="30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57150" indent="-257150" algn="l" defTabSz="68573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557157" indent="-214293" algn="l" defTabSz="685732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857165" indent="-171434" algn="l" defTabSz="68573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200030" indent="-171434" algn="l" defTabSz="685732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542896" indent="-171434" algn="l" defTabSz="685732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885762" indent="-171434" algn="l" defTabSz="68573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8" indent="-171434" algn="l" defTabSz="68573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4" algn="l" defTabSz="68573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1" indent="-171434" algn="l" defTabSz="68573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02870"/>
            <a:ext cx="8229600" cy="530915"/>
          </a:xfrm>
          <a:prstGeom prst="rect">
            <a:avLst/>
          </a:prstGeom>
        </p:spPr>
        <p:txBody>
          <a:bodyPr vert="horz" lIns="68580" tIns="34290" rIns="68580" bIns="3429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8703514" y="4349944"/>
            <a:ext cx="1379369" cy="2077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3037312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hf hdr="0" ftr="0" dt="0"/>
  <p:txStyles>
    <p:titleStyle>
      <a:lvl1pPr algn="r" defTabSz="685766" rtl="0" eaLnBrk="1" latinLnBrk="0" hangingPunct="1">
        <a:spcBef>
          <a:spcPct val="0"/>
        </a:spcBef>
        <a:buNone/>
        <a:defRPr lang="en-US" sz="30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57162" indent="-257162" algn="l" defTabSz="68576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557185" indent="-214303" algn="l" defTabSz="68576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857207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200090" indent="-171442" algn="l" defTabSz="685766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542974" indent="-171442" algn="l" defTabSz="685766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885856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">
            <a:extLst>
              <a:ext uri="{FF2B5EF4-FFF2-40B4-BE49-F238E27FC236}">
                <a16:creationId xmlns:a16="http://schemas.microsoft.com/office/drawing/2014/main" id="{6055F8B1-B53B-374E-A407-5A52A84FB97F}"/>
              </a:ext>
            </a:extLst>
          </p:cNvPr>
          <p:cNvSpPr/>
          <p:nvPr/>
        </p:nvSpPr>
        <p:spPr>
          <a:xfrm flipH="1">
            <a:off x="7527557" y="0"/>
            <a:ext cx="1616439" cy="5143499"/>
          </a:xfrm>
          <a:prstGeom prst="rect">
            <a:avLst/>
          </a:prstGeom>
          <a:solidFill>
            <a:srgbClr val="0E2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pic>
        <p:nvPicPr>
          <p:cNvPr id="24" name="Imagen 4">
            <a:extLst>
              <a:ext uri="{FF2B5EF4-FFF2-40B4-BE49-F238E27FC236}">
                <a16:creationId xmlns:a16="http://schemas.microsoft.com/office/drawing/2014/main" id="{C71BF2D1-686D-C04C-AC71-06762905AC2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32340" y="4299942"/>
            <a:ext cx="1424898" cy="82445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3830713-7A9C-45CD-81DF-B4F67BF69D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25" r="-1" b="25105"/>
          <a:stretch/>
        </p:blipFill>
        <p:spPr>
          <a:xfrm>
            <a:off x="0" y="1013307"/>
            <a:ext cx="5538201" cy="4130192"/>
          </a:xfrm>
          <a:prstGeom prst="rect">
            <a:avLst/>
          </a:prstGeom>
        </p:spPr>
      </p:pic>
      <p:sp>
        <p:nvSpPr>
          <p:cNvPr id="6" name="object 8">
            <a:extLst>
              <a:ext uri="{FF2B5EF4-FFF2-40B4-BE49-F238E27FC236}">
                <a16:creationId xmlns:a16="http://schemas.microsoft.com/office/drawing/2014/main" id="{E99715AD-8266-4F28-863D-127FBFBDA5A4}"/>
              </a:ext>
            </a:extLst>
          </p:cNvPr>
          <p:cNvSpPr txBox="1">
            <a:spLocks/>
          </p:cNvSpPr>
          <p:nvPr/>
        </p:nvSpPr>
        <p:spPr>
          <a:xfrm>
            <a:off x="3932161" y="555526"/>
            <a:ext cx="3212079" cy="3173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8275">
              <a:lnSpc>
                <a:spcPct val="100000"/>
              </a:lnSpc>
              <a:spcBef>
                <a:spcPts val="100"/>
              </a:spcBef>
            </a:pPr>
            <a:r>
              <a:rPr lang="en-US" altLang="x-none" b="1" dirty="0" err="1">
                <a:solidFill>
                  <a:srgbClr val="0A3658"/>
                </a:solidFill>
              </a:rPr>
              <a:t>Ministerio</a:t>
            </a:r>
            <a:r>
              <a:rPr lang="en-US" altLang="x-none" b="1" dirty="0">
                <a:solidFill>
                  <a:srgbClr val="0A3658"/>
                </a:solidFill>
              </a:rPr>
              <a:t> de </a:t>
            </a:r>
            <a:r>
              <a:rPr lang="en-US" altLang="x-none" b="1" dirty="0" err="1">
                <a:solidFill>
                  <a:srgbClr val="0A3658"/>
                </a:solidFill>
              </a:rPr>
              <a:t>Finanzas</a:t>
            </a:r>
            <a:r>
              <a:rPr lang="en-US" altLang="x-none" b="1" dirty="0">
                <a:solidFill>
                  <a:srgbClr val="0A3658"/>
                </a:solidFill>
              </a:rPr>
              <a:t> </a:t>
            </a:r>
            <a:r>
              <a:rPr lang="en-US" altLang="x-none" b="1" dirty="0" err="1">
                <a:solidFill>
                  <a:srgbClr val="0A3658"/>
                </a:solidFill>
              </a:rPr>
              <a:t>Públicas</a:t>
            </a:r>
            <a:endParaRPr lang="en-US" altLang="x-none" b="1" dirty="0">
              <a:solidFill>
                <a:srgbClr val="0A3658"/>
              </a:solidFill>
            </a:endParaRPr>
          </a:p>
          <a:p>
            <a:pPr marL="168275">
              <a:lnSpc>
                <a:spcPct val="100000"/>
              </a:lnSpc>
              <a:spcBef>
                <a:spcPts val="100"/>
              </a:spcBef>
            </a:pPr>
            <a:r>
              <a:rPr lang="en-US" altLang="x-none" b="1" dirty="0" err="1">
                <a:solidFill>
                  <a:srgbClr val="0A3658"/>
                </a:solidFill>
              </a:rPr>
              <a:t>Dirección</a:t>
            </a:r>
            <a:r>
              <a:rPr lang="en-US" altLang="x-none" b="1" dirty="0">
                <a:solidFill>
                  <a:srgbClr val="0A3658"/>
                </a:solidFill>
              </a:rPr>
              <a:t> de </a:t>
            </a:r>
            <a:r>
              <a:rPr lang="en-US" altLang="x-none" b="1" dirty="0" err="1">
                <a:solidFill>
                  <a:srgbClr val="0A3658"/>
                </a:solidFill>
              </a:rPr>
              <a:t>Contabilidad</a:t>
            </a:r>
            <a:r>
              <a:rPr lang="en-US" altLang="x-none" b="1" dirty="0">
                <a:solidFill>
                  <a:srgbClr val="0A3658"/>
                </a:solidFill>
              </a:rPr>
              <a:t> del Estado</a:t>
            </a:r>
          </a:p>
          <a:p>
            <a:pPr marL="168275" algn="r">
              <a:lnSpc>
                <a:spcPct val="100000"/>
              </a:lnSpc>
              <a:spcBef>
                <a:spcPts val="100"/>
              </a:spcBef>
            </a:pPr>
            <a:endParaRPr lang="en-US" altLang="x-none" b="1" dirty="0">
              <a:solidFill>
                <a:srgbClr val="0A3658"/>
              </a:solidFill>
            </a:endParaRPr>
          </a:p>
          <a:p>
            <a:pPr marL="168275" algn="r">
              <a:lnSpc>
                <a:spcPct val="100000"/>
              </a:lnSpc>
              <a:spcBef>
                <a:spcPts val="100"/>
              </a:spcBef>
            </a:pPr>
            <a:endParaRPr lang="en-US" altLang="x-none" b="1" dirty="0">
              <a:solidFill>
                <a:srgbClr val="0A3658"/>
              </a:solidFill>
            </a:endParaRPr>
          </a:p>
          <a:p>
            <a:pPr marL="168275">
              <a:lnSpc>
                <a:spcPct val="100000"/>
              </a:lnSpc>
              <a:spcBef>
                <a:spcPts val="100"/>
              </a:spcBef>
            </a:pPr>
            <a:r>
              <a:rPr lang="en-US" altLang="x-none" sz="2800" b="1" dirty="0">
                <a:solidFill>
                  <a:schemeClr val="accent5">
                    <a:lumMod val="75000"/>
                  </a:schemeClr>
                </a:solidFill>
              </a:rPr>
              <a:t>NCG No. 1 “</a:t>
            </a:r>
            <a:r>
              <a:rPr lang="en-US" altLang="x-none" sz="2800" b="1" dirty="0" err="1">
                <a:solidFill>
                  <a:schemeClr val="accent5">
                    <a:lumMod val="75000"/>
                  </a:schemeClr>
                </a:solidFill>
              </a:rPr>
              <a:t>Presentación</a:t>
            </a:r>
            <a:r>
              <a:rPr lang="en-US" altLang="x-none" sz="2800" b="1" dirty="0">
                <a:solidFill>
                  <a:schemeClr val="accent5">
                    <a:lumMod val="75000"/>
                  </a:schemeClr>
                </a:solidFill>
              </a:rPr>
              <a:t> del Estado de </a:t>
            </a:r>
            <a:r>
              <a:rPr lang="en-US" altLang="x-none" sz="2800" b="1" dirty="0" err="1">
                <a:solidFill>
                  <a:schemeClr val="accent5">
                    <a:lumMod val="75000"/>
                  </a:schemeClr>
                </a:solidFill>
              </a:rPr>
              <a:t>Ejecución</a:t>
            </a:r>
            <a:r>
              <a:rPr lang="en-US" altLang="x-none" sz="2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x-none" sz="2800" b="1" dirty="0" err="1">
                <a:solidFill>
                  <a:schemeClr val="accent5">
                    <a:lumMod val="75000"/>
                  </a:schemeClr>
                </a:solidFill>
              </a:rPr>
              <a:t>Presupuestaria</a:t>
            </a:r>
            <a:r>
              <a:rPr lang="en-US" altLang="x-none" sz="2800" b="1" dirty="0">
                <a:solidFill>
                  <a:schemeClr val="accent5">
                    <a:lumMod val="75000"/>
                  </a:scheme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8459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A5B7987-B6C4-4E2A-B1BC-AB5BE658BD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231"/>
          <a:stretch/>
        </p:blipFill>
        <p:spPr>
          <a:xfrm>
            <a:off x="1475656" y="1275606"/>
            <a:ext cx="6415913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45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921B638-0123-4A40-9401-7D1735F43B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485"/>
          <a:stretch/>
        </p:blipFill>
        <p:spPr>
          <a:xfrm>
            <a:off x="1259632" y="96832"/>
            <a:ext cx="6480720" cy="477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928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921B638-0123-4A40-9401-7D1735F43B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888"/>
          <a:stretch/>
        </p:blipFill>
        <p:spPr>
          <a:xfrm>
            <a:off x="976389" y="1059582"/>
            <a:ext cx="719122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491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132A354-797A-453B-B7C1-908617352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996" y="790326"/>
            <a:ext cx="5792008" cy="356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258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6A046D9-AF7F-4D23-8787-A08877AEB3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827"/>
          <a:stretch/>
        </p:blipFill>
        <p:spPr>
          <a:xfrm>
            <a:off x="2231740" y="195486"/>
            <a:ext cx="5148572" cy="493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183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D1ECDB-F0DE-4954-B09F-2781E1FCD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857250"/>
          </a:xfrm>
        </p:spPr>
        <p:txBody>
          <a:bodyPr/>
          <a:lstStyle/>
          <a:p>
            <a:r>
              <a:rPr lang="es-GT" dirty="0">
                <a:solidFill>
                  <a:schemeClr val="accent1">
                    <a:lumMod val="75000"/>
                  </a:schemeClr>
                </a:solidFill>
              </a:rPr>
              <a:t>Aplicación de la NCG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14CFD644-DDF6-43C3-8F77-0B118F53B2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2761207"/>
              </p:ext>
            </p:extLst>
          </p:nvPr>
        </p:nvGraphicFramePr>
        <p:xfrm>
          <a:off x="457200" y="1491630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3381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03FD8049-1B46-44D1-B9C9-5CC07B68E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704179"/>
            <a:ext cx="6912768" cy="414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68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D8741C4-B3A6-45E7-B39A-7752ADABD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609600"/>
            <a:ext cx="7279380" cy="436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724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">
            <a:extLst>
              <a:ext uri="{FF2B5EF4-FFF2-40B4-BE49-F238E27FC236}">
                <a16:creationId xmlns:a16="http://schemas.microsoft.com/office/drawing/2014/main" id="{AE989AB6-17BF-4EDF-945C-617F0CA8F7B6}"/>
              </a:ext>
            </a:extLst>
          </p:cNvPr>
          <p:cNvSpPr/>
          <p:nvPr/>
        </p:nvSpPr>
        <p:spPr>
          <a:xfrm>
            <a:off x="1763688" y="843558"/>
            <a:ext cx="6150460" cy="36004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6" tIns="28574" rIns="822899" bIns="28574" anchor="ctr"/>
          <a:lstStyle/>
          <a:p>
            <a:pPr lvl="2" algn="ctr" defTabSz="685715"/>
            <a:r>
              <a:rPr lang="da-DK" sz="2400" b="1" cap="all" dirty="0">
                <a:solidFill>
                  <a:prstClr val="white"/>
                </a:solidFill>
              </a:rPr>
              <a:t>Ventajas de la ncg 1</a:t>
            </a:r>
          </a:p>
        </p:txBody>
      </p:sp>
      <p:sp>
        <p:nvSpPr>
          <p:cNvPr id="5" name="Shape 165">
            <a:extLst>
              <a:ext uri="{FF2B5EF4-FFF2-40B4-BE49-F238E27FC236}">
                <a16:creationId xmlns:a16="http://schemas.microsoft.com/office/drawing/2014/main" id="{61E05133-E499-4B63-A978-A4CBAED2274E}"/>
              </a:ext>
            </a:extLst>
          </p:cNvPr>
          <p:cNvSpPr txBox="1">
            <a:spLocks/>
          </p:cNvSpPr>
          <p:nvPr/>
        </p:nvSpPr>
        <p:spPr>
          <a:xfrm>
            <a:off x="869811" y="1419622"/>
            <a:ext cx="7404378" cy="3249868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342884" indent="-342884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13" indent="-285736" algn="l" defTabSz="91435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4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7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es-GT" sz="1600" dirty="0"/>
              <a:t>Permite cumplir con lo establecido en la normativa vigente nacional.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GT" sz="1600" dirty="0"/>
          </a:p>
          <a:p>
            <a:pPr algn="just">
              <a:spcBef>
                <a:spcPts val="0"/>
              </a:spcBef>
            </a:pPr>
            <a:r>
              <a:rPr lang="es-GT" sz="1600" dirty="0"/>
              <a:t>Aumenta la transparencia de los recursos al presentar en un estado financiero la ejecución del presupuesto.</a:t>
            </a:r>
          </a:p>
          <a:p>
            <a:pPr algn="just">
              <a:spcBef>
                <a:spcPts val="0"/>
              </a:spcBef>
            </a:pPr>
            <a:endParaRPr lang="es-GT" sz="1600" dirty="0">
              <a:solidFill>
                <a:schemeClr val="accent6"/>
              </a:solidFill>
            </a:endParaRPr>
          </a:p>
          <a:p>
            <a:pPr algn="just">
              <a:spcBef>
                <a:spcPts val="0"/>
              </a:spcBef>
            </a:pPr>
            <a:r>
              <a:rPr lang="es-GT" sz="1600" dirty="0"/>
              <a:t>Ayuda a los usuarios a comprender las razones de las variaciones entre el presupuesto asignado, vigente y devengado.</a:t>
            </a:r>
          </a:p>
          <a:p>
            <a:pPr algn="just">
              <a:spcBef>
                <a:spcPts val="0"/>
              </a:spcBef>
            </a:pPr>
            <a:endParaRPr lang="es-GT" sz="1600" dirty="0"/>
          </a:p>
          <a:p>
            <a:pPr algn="just">
              <a:spcBef>
                <a:spcPts val="0"/>
              </a:spcBef>
            </a:pPr>
            <a:r>
              <a:rPr lang="es-GT" sz="1600" dirty="0"/>
              <a:t>Permite planificar de una manera más eficaz y eficiente los presupuestos.</a:t>
            </a:r>
          </a:p>
          <a:p>
            <a:pPr algn="just">
              <a:spcBef>
                <a:spcPts val="0"/>
              </a:spcBef>
            </a:pPr>
            <a:endParaRPr lang="es-GT" sz="1600" dirty="0"/>
          </a:p>
          <a:p>
            <a:pPr algn="just">
              <a:spcBef>
                <a:spcPts val="0"/>
              </a:spcBef>
            </a:pPr>
            <a:r>
              <a:rPr lang="es-GT" sz="1600" dirty="0"/>
              <a:t>Permite controlar los recursos, a través de la ejecución del presupuesto. </a:t>
            </a:r>
          </a:p>
          <a:p>
            <a:pPr algn="just">
              <a:spcBef>
                <a:spcPts val="0"/>
              </a:spcBef>
            </a:pPr>
            <a:endParaRPr lang="es-GT" sz="1600" dirty="0"/>
          </a:p>
          <a:p>
            <a:pPr algn="just">
              <a:spcBef>
                <a:spcPts val="0"/>
              </a:spcBef>
            </a:pPr>
            <a:r>
              <a:rPr lang="es-GT" sz="1600" dirty="0"/>
              <a:t>Mejora la calificación ante las calificadoras internacionales. (IFAC, BID, PEFA, FMI)</a:t>
            </a:r>
          </a:p>
          <a:p>
            <a:pPr algn="just"/>
            <a:endParaRPr lang="es-GT" sz="1600" dirty="0"/>
          </a:p>
          <a:p>
            <a:pPr marL="0" indent="0" algn="just">
              <a:buNone/>
            </a:pPr>
            <a:endParaRPr lang="es-GT" sz="1600" dirty="0">
              <a:solidFill>
                <a:schemeClr val="accent6"/>
              </a:solidFill>
            </a:endParaRPr>
          </a:p>
          <a:p>
            <a:pPr algn="just"/>
            <a:endParaRPr lang="es-GT" sz="1600" dirty="0">
              <a:solidFill>
                <a:schemeClr val="accent6"/>
              </a:solidFill>
            </a:endParaRPr>
          </a:p>
          <a:p>
            <a:pPr>
              <a:buFont typeface="Arial" pitchFamily="34" charset="0"/>
              <a:buNone/>
              <a:tabLst>
                <a:tab pos="896938" algn="l"/>
              </a:tabLst>
            </a:pPr>
            <a:endParaRPr lang="es-GT" sz="1600" dirty="0"/>
          </a:p>
        </p:txBody>
      </p:sp>
    </p:spTree>
    <p:extLst>
      <p:ext uri="{BB962C8B-B14F-4D97-AF65-F5344CB8AC3E}">
        <p14:creationId xmlns:p14="http://schemas.microsoft.com/office/powerpoint/2010/main" val="2591744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">
            <a:extLst>
              <a:ext uri="{FF2B5EF4-FFF2-40B4-BE49-F238E27FC236}">
                <a16:creationId xmlns:a16="http://schemas.microsoft.com/office/drawing/2014/main" id="{AE989AB6-17BF-4EDF-945C-617F0CA8F7B6}"/>
              </a:ext>
            </a:extLst>
          </p:cNvPr>
          <p:cNvSpPr/>
          <p:nvPr/>
        </p:nvSpPr>
        <p:spPr>
          <a:xfrm>
            <a:off x="1691680" y="987574"/>
            <a:ext cx="6150460" cy="792088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6" tIns="28574" rIns="822899" bIns="28574" anchor="ctr"/>
          <a:lstStyle/>
          <a:p>
            <a:pPr lvl="2" algn="ctr" defTabSz="685715"/>
            <a:r>
              <a:rPr lang="da-DK" sz="2400" b="1" cap="all" dirty="0">
                <a:solidFill>
                  <a:prstClr val="white"/>
                </a:solidFill>
              </a:rPr>
              <a:t>Conclusión de la implementación de la ncg</a:t>
            </a:r>
          </a:p>
        </p:txBody>
      </p:sp>
      <p:sp>
        <p:nvSpPr>
          <p:cNvPr id="5" name="Shape 165">
            <a:extLst>
              <a:ext uri="{FF2B5EF4-FFF2-40B4-BE49-F238E27FC236}">
                <a16:creationId xmlns:a16="http://schemas.microsoft.com/office/drawing/2014/main" id="{61E05133-E499-4B63-A978-A4CBAED2274E}"/>
              </a:ext>
            </a:extLst>
          </p:cNvPr>
          <p:cNvSpPr txBox="1">
            <a:spLocks/>
          </p:cNvSpPr>
          <p:nvPr/>
        </p:nvSpPr>
        <p:spPr>
          <a:xfrm>
            <a:off x="869811" y="2211710"/>
            <a:ext cx="7404378" cy="2673804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342884" indent="-342884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13" indent="-285736" algn="l" defTabSz="91435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4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7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es-GT" sz="1600" dirty="0"/>
              <a:t>La Dirección de Contabilidad del Estado en la Liquidación del Presupuesto General de Ingresos y Egresos del Estado y el Cierre Contable, para el ejercicio fiscal 2023, incluirá el Estado de Ejecución Presupuestaria y las notas que le corresponden.</a:t>
            </a:r>
          </a:p>
          <a:p>
            <a:pPr algn="just">
              <a:spcBef>
                <a:spcPts val="0"/>
              </a:spcBef>
            </a:pPr>
            <a:endParaRPr lang="es-GT" sz="1600" dirty="0"/>
          </a:p>
          <a:p>
            <a:pPr algn="just">
              <a:spcBef>
                <a:spcPts val="0"/>
              </a:spcBef>
            </a:pPr>
            <a:r>
              <a:rPr lang="es-GT" sz="1600" dirty="0"/>
              <a:t>Las entidades de la Presidencia de la República, Ministerios de Estado, Secretarías y Otras Dependencias del Ejecutivo, serán las responsables de publicar en su sitio web, las variaciones de sus presupuestos, para el ejercicio fiscal 2023.</a:t>
            </a:r>
          </a:p>
          <a:p>
            <a:pPr algn="just">
              <a:spcBef>
                <a:spcPts val="0"/>
              </a:spcBef>
            </a:pPr>
            <a:endParaRPr lang="es-GT" sz="1600" dirty="0"/>
          </a:p>
          <a:p>
            <a:pPr algn="just">
              <a:spcBef>
                <a:spcPts val="0"/>
              </a:spcBef>
            </a:pPr>
            <a:endParaRPr lang="es-GT" sz="1600" dirty="0"/>
          </a:p>
          <a:p>
            <a:pPr algn="just">
              <a:spcBef>
                <a:spcPts val="0"/>
              </a:spcBef>
            </a:pPr>
            <a:endParaRPr lang="es-GT" sz="1600" dirty="0">
              <a:solidFill>
                <a:schemeClr val="accent6"/>
              </a:solidFill>
            </a:endParaRPr>
          </a:p>
          <a:p>
            <a:pPr algn="just"/>
            <a:endParaRPr lang="es-GT" sz="1600" dirty="0">
              <a:solidFill>
                <a:schemeClr val="accent6"/>
              </a:solidFill>
            </a:endParaRPr>
          </a:p>
          <a:p>
            <a:pPr>
              <a:buFont typeface="Arial" pitchFamily="34" charset="0"/>
              <a:buNone/>
              <a:tabLst>
                <a:tab pos="896938" algn="l"/>
              </a:tabLst>
            </a:pPr>
            <a:endParaRPr lang="es-GT" sz="1600" dirty="0"/>
          </a:p>
        </p:txBody>
      </p:sp>
    </p:spTree>
    <p:extLst>
      <p:ext uri="{BB962C8B-B14F-4D97-AF65-F5344CB8AC3E}">
        <p14:creationId xmlns:p14="http://schemas.microsoft.com/office/powerpoint/2010/main" val="3847620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">
            <a:extLst>
              <a:ext uri="{FF2B5EF4-FFF2-40B4-BE49-F238E27FC236}">
                <a16:creationId xmlns:a16="http://schemas.microsoft.com/office/drawing/2014/main" id="{AE989AB6-17BF-4EDF-945C-617F0CA8F7B6}"/>
              </a:ext>
            </a:extLst>
          </p:cNvPr>
          <p:cNvSpPr/>
          <p:nvPr/>
        </p:nvSpPr>
        <p:spPr>
          <a:xfrm>
            <a:off x="899592" y="987575"/>
            <a:ext cx="7404378" cy="2880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6" tIns="28574" rIns="822899" bIns="28574" anchor="ctr"/>
          <a:lstStyle/>
          <a:p>
            <a:pPr lvl="2" algn="ctr" defTabSz="685715"/>
            <a:r>
              <a:rPr lang="da-DK" sz="2000" b="1" cap="all" dirty="0">
                <a:solidFill>
                  <a:prstClr val="white"/>
                </a:solidFill>
              </a:rPr>
              <a:t>Normativa vigente</a:t>
            </a:r>
          </a:p>
        </p:txBody>
      </p:sp>
      <p:sp>
        <p:nvSpPr>
          <p:cNvPr id="5" name="Shape 165">
            <a:extLst>
              <a:ext uri="{FF2B5EF4-FFF2-40B4-BE49-F238E27FC236}">
                <a16:creationId xmlns:a16="http://schemas.microsoft.com/office/drawing/2014/main" id="{61E05133-E499-4B63-A978-A4CBAED2274E}"/>
              </a:ext>
            </a:extLst>
          </p:cNvPr>
          <p:cNvSpPr txBox="1">
            <a:spLocks/>
          </p:cNvSpPr>
          <p:nvPr/>
        </p:nvSpPr>
        <p:spPr>
          <a:xfrm>
            <a:off x="611560" y="1649509"/>
            <a:ext cx="3600400" cy="3321876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342884" indent="-342884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13" indent="-285736" algn="l" defTabSz="91435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4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7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288"/>
              </a:spcBef>
              <a:buNone/>
              <a:tabLst>
                <a:tab pos="896938" algn="l"/>
              </a:tabLst>
            </a:pPr>
            <a:r>
              <a:rPr lang="es-GT" sz="1600" b="1" dirty="0">
                <a:effectLst/>
                <a:latin typeface="+mn-lt"/>
                <a:ea typeface="Calibri"/>
              </a:rPr>
              <a:t>Ley Orgánica</a:t>
            </a:r>
            <a:r>
              <a:rPr lang="es-GT" sz="1600" b="1" baseline="0" dirty="0">
                <a:effectLst/>
                <a:latin typeface="+mn-lt"/>
                <a:ea typeface="Calibri"/>
              </a:rPr>
              <a:t> del Presupuesto</a:t>
            </a:r>
          </a:p>
          <a:p>
            <a:pPr marL="0" indent="0" algn="ctr">
              <a:spcBef>
                <a:spcPts val="288"/>
              </a:spcBef>
              <a:buNone/>
              <a:tabLst>
                <a:tab pos="896938" algn="l"/>
              </a:tabLst>
            </a:pPr>
            <a:r>
              <a:rPr lang="es-GT" sz="1600" b="1" baseline="0" dirty="0">
                <a:effectLst/>
                <a:latin typeface="+mn-lt"/>
                <a:ea typeface="Calibri"/>
              </a:rPr>
              <a:t> Decreto Número 101-97</a:t>
            </a:r>
          </a:p>
          <a:p>
            <a:pPr marL="0" indent="0">
              <a:spcBef>
                <a:spcPts val="288"/>
              </a:spcBef>
              <a:buNone/>
              <a:tabLst>
                <a:tab pos="896938" algn="l"/>
              </a:tabLst>
            </a:pPr>
            <a:endParaRPr lang="es-GT" sz="1600" b="0" baseline="0" dirty="0">
              <a:effectLst/>
              <a:latin typeface="+mn-lt"/>
              <a:ea typeface="Calibri"/>
            </a:endParaRPr>
          </a:p>
          <a:p>
            <a:pPr marL="0" indent="0" algn="just">
              <a:spcBef>
                <a:spcPts val="288"/>
              </a:spcBef>
              <a:buNone/>
              <a:tabLst>
                <a:tab pos="896938" algn="l"/>
              </a:tabLst>
            </a:pPr>
            <a:r>
              <a:rPr lang="es-GT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Establece que el Sistema Contable Integrado debe responder a las necesidades del registro de la información financiera y de realizaciones físicas, confiables y oportunas, acorde a sus propias características de acuerdo a </a:t>
            </a:r>
            <a:r>
              <a:rPr lang="es-GT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Normas Internacionales de Contabilidad para el Sector Público</a:t>
            </a:r>
            <a:r>
              <a:rPr lang="es-GT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las mejores prácticas aplicables a la realidad nacional.</a:t>
            </a:r>
          </a:p>
          <a:p>
            <a:pPr>
              <a:spcBef>
                <a:spcPts val="288"/>
              </a:spcBef>
              <a:tabLst>
                <a:tab pos="896938" algn="l"/>
              </a:tabLst>
            </a:pPr>
            <a:endParaRPr lang="es-GT" sz="1600" b="0" baseline="0" dirty="0">
              <a:effectLst/>
              <a:latin typeface="+mn-lt"/>
              <a:ea typeface="Calibri"/>
            </a:endParaRPr>
          </a:p>
          <a:p>
            <a:pPr marL="0" indent="0">
              <a:spcBef>
                <a:spcPts val="288"/>
              </a:spcBef>
              <a:buNone/>
              <a:tabLst>
                <a:tab pos="896938" algn="l"/>
              </a:tabLst>
            </a:pPr>
            <a:endParaRPr lang="es-GT" sz="1600" dirty="0">
              <a:ea typeface="Calibri"/>
            </a:endParaRPr>
          </a:p>
          <a:p>
            <a:pPr marL="0" indent="0">
              <a:spcBef>
                <a:spcPts val="288"/>
              </a:spcBef>
              <a:buNone/>
              <a:tabLst>
                <a:tab pos="896938" algn="l"/>
              </a:tabLst>
            </a:pPr>
            <a:endParaRPr lang="es-GT" sz="1600" b="0" baseline="0" dirty="0">
              <a:effectLst/>
              <a:latin typeface="+mn-lt"/>
              <a:ea typeface="Calibri"/>
            </a:endParaRPr>
          </a:p>
          <a:p>
            <a:pPr>
              <a:spcBef>
                <a:spcPts val="288"/>
              </a:spcBef>
              <a:buFont typeface="Arial" pitchFamily="34" charset="0"/>
              <a:buNone/>
              <a:tabLst>
                <a:tab pos="896938" algn="l"/>
              </a:tabLst>
            </a:pPr>
            <a:endParaRPr lang="es-GT" sz="1600" dirty="0"/>
          </a:p>
        </p:txBody>
      </p:sp>
      <p:sp>
        <p:nvSpPr>
          <p:cNvPr id="6" name="Shape 167">
            <a:extLst>
              <a:ext uri="{FF2B5EF4-FFF2-40B4-BE49-F238E27FC236}">
                <a16:creationId xmlns:a16="http://schemas.microsoft.com/office/drawing/2014/main" id="{163423EF-90E8-40D0-AA35-30B3B2176409}"/>
              </a:ext>
            </a:extLst>
          </p:cNvPr>
          <p:cNvSpPr txBox="1">
            <a:spLocks/>
          </p:cNvSpPr>
          <p:nvPr/>
        </p:nvSpPr>
        <p:spPr>
          <a:xfrm>
            <a:off x="4716016" y="1347614"/>
            <a:ext cx="3684854" cy="244827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342884" indent="-342884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13" indent="-285736" algn="l" defTabSz="91435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4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7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s-GT" sz="2000" b="1" dirty="0"/>
              <a:t>     </a:t>
            </a:r>
          </a:p>
          <a:p>
            <a:pPr marL="0" indent="0" algn="ctr">
              <a:buNone/>
            </a:pPr>
            <a:r>
              <a:rPr lang="es-GT" sz="1600" b="1" dirty="0">
                <a:effectLst/>
                <a:latin typeface="+mn-lt"/>
              </a:rPr>
              <a:t>Reglamento de la Ley Orgánica</a:t>
            </a:r>
            <a:r>
              <a:rPr lang="es-GT" sz="1600" b="1" baseline="0" dirty="0">
                <a:effectLst/>
                <a:latin typeface="+mn-lt"/>
              </a:rPr>
              <a:t> del Presupuesto </a:t>
            </a:r>
          </a:p>
          <a:p>
            <a:pPr marL="0" indent="0" algn="ctr">
              <a:buNone/>
            </a:pPr>
            <a:r>
              <a:rPr lang="es-GT" sz="1600" b="1" baseline="0" dirty="0">
                <a:effectLst/>
                <a:latin typeface="+mn-lt"/>
              </a:rPr>
              <a:t>Acuerdo Gubernativo 540-2013</a:t>
            </a:r>
          </a:p>
          <a:p>
            <a:pPr marL="0" indent="0" algn="just">
              <a:buNone/>
            </a:pPr>
            <a:endParaRPr lang="es-GT" sz="1200" baseline="0" dirty="0">
              <a:effectLst/>
              <a:latin typeface="+mn-lt"/>
            </a:endParaRPr>
          </a:p>
          <a:p>
            <a:pPr marL="0" indent="0" algn="just">
              <a:buNone/>
            </a:pPr>
            <a:r>
              <a:rPr lang="es-GT" sz="12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Indica que “el Ministerio de Finanzas Públicas por medio de Acuerdo Ministerial, establecerá las directrices para la implementación gradual y progresiva de las Normas Internacionales de Contabilidad en el Sistema de Contabilidad Integrada Gubernamental”.</a:t>
            </a:r>
          </a:p>
          <a:p>
            <a:endParaRPr lang="es-GT" sz="1800" baseline="0" dirty="0">
              <a:effectLst/>
              <a:latin typeface="+mn-lt"/>
            </a:endParaRPr>
          </a:p>
          <a:p>
            <a:endParaRPr lang="es-GT" sz="1800" dirty="0">
              <a:effectLst/>
              <a:latin typeface="+mn-lt"/>
              <a:ea typeface="Calibri"/>
            </a:endParaRPr>
          </a:p>
          <a:p>
            <a:pPr>
              <a:buFont typeface="Arial" pitchFamily="34" charset="0"/>
              <a:buNone/>
            </a:pPr>
            <a:r>
              <a:rPr lang="es-GT" sz="1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57293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8">
            <a:extLst>
              <a:ext uri="{FF2B5EF4-FFF2-40B4-BE49-F238E27FC236}">
                <a16:creationId xmlns:a16="http://schemas.microsoft.com/office/drawing/2014/main" id="{AC859954-31FC-463C-B4C9-4728F65D92B5}"/>
              </a:ext>
            </a:extLst>
          </p:cNvPr>
          <p:cNvSpPr txBox="1">
            <a:spLocks/>
          </p:cNvSpPr>
          <p:nvPr/>
        </p:nvSpPr>
        <p:spPr>
          <a:xfrm>
            <a:off x="2339752" y="1275606"/>
            <a:ext cx="4248472" cy="280910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8275" algn="r">
              <a:lnSpc>
                <a:spcPct val="100000"/>
              </a:lnSpc>
              <a:spcBef>
                <a:spcPts val="100"/>
              </a:spcBef>
            </a:pPr>
            <a:endParaRPr lang="en-US" altLang="x-none" b="1" dirty="0">
              <a:solidFill>
                <a:srgbClr val="0A3658"/>
              </a:solidFill>
            </a:endParaRPr>
          </a:p>
          <a:p>
            <a:pPr marL="168275" algn="r">
              <a:lnSpc>
                <a:spcPct val="100000"/>
              </a:lnSpc>
              <a:spcBef>
                <a:spcPts val="100"/>
              </a:spcBef>
            </a:pPr>
            <a:endParaRPr lang="en-US" altLang="x-none" b="1" dirty="0">
              <a:solidFill>
                <a:srgbClr val="0A3658"/>
              </a:solidFill>
            </a:endParaRPr>
          </a:p>
          <a:p>
            <a:pPr marL="168275">
              <a:lnSpc>
                <a:spcPct val="100000"/>
              </a:lnSpc>
              <a:spcBef>
                <a:spcPts val="100"/>
              </a:spcBef>
            </a:pPr>
            <a:r>
              <a:rPr lang="en-US" altLang="x-none" sz="4800" b="1" dirty="0" err="1">
                <a:solidFill>
                  <a:schemeClr val="accent5">
                    <a:lumMod val="75000"/>
                  </a:schemeClr>
                </a:solidFill>
              </a:rPr>
              <a:t>Generación</a:t>
            </a:r>
            <a:r>
              <a:rPr lang="en-US" altLang="x-none" sz="4800" b="1" dirty="0">
                <a:solidFill>
                  <a:schemeClr val="accent5">
                    <a:lumMod val="75000"/>
                  </a:schemeClr>
                </a:solidFill>
              </a:rPr>
              <a:t> de Información </a:t>
            </a:r>
            <a:r>
              <a:rPr lang="en-US" altLang="x-none" sz="4800" b="1" dirty="0" err="1">
                <a:solidFill>
                  <a:schemeClr val="accent5">
                    <a:lumMod val="75000"/>
                  </a:schemeClr>
                </a:solidFill>
              </a:rPr>
              <a:t>en</a:t>
            </a:r>
            <a:r>
              <a:rPr lang="en-US" altLang="x-none" sz="4800" b="1" dirty="0">
                <a:solidFill>
                  <a:schemeClr val="accent5">
                    <a:lumMod val="75000"/>
                  </a:schemeClr>
                </a:solidFill>
              </a:rPr>
              <a:t> SICOIN</a:t>
            </a:r>
          </a:p>
        </p:txBody>
      </p:sp>
    </p:spTree>
    <p:extLst>
      <p:ext uri="{BB962C8B-B14F-4D97-AF65-F5344CB8AC3E}">
        <p14:creationId xmlns:p14="http://schemas.microsoft.com/office/powerpoint/2010/main" val="2550220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8">
            <a:extLst>
              <a:ext uri="{FF2B5EF4-FFF2-40B4-BE49-F238E27FC236}">
                <a16:creationId xmlns:a16="http://schemas.microsoft.com/office/drawing/2014/main" id="{AC859954-31FC-463C-B4C9-4728F65D92B5}"/>
              </a:ext>
            </a:extLst>
          </p:cNvPr>
          <p:cNvSpPr txBox="1">
            <a:spLocks/>
          </p:cNvSpPr>
          <p:nvPr/>
        </p:nvSpPr>
        <p:spPr>
          <a:xfrm>
            <a:off x="2339752" y="1275606"/>
            <a:ext cx="4248472" cy="207043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8275" algn="r">
              <a:lnSpc>
                <a:spcPct val="100000"/>
              </a:lnSpc>
              <a:spcBef>
                <a:spcPts val="100"/>
              </a:spcBef>
            </a:pPr>
            <a:endParaRPr lang="en-US" altLang="x-none" b="1" dirty="0">
              <a:solidFill>
                <a:srgbClr val="0A3658"/>
              </a:solidFill>
            </a:endParaRPr>
          </a:p>
          <a:p>
            <a:pPr marL="168275" algn="r">
              <a:lnSpc>
                <a:spcPct val="100000"/>
              </a:lnSpc>
              <a:spcBef>
                <a:spcPts val="100"/>
              </a:spcBef>
            </a:pPr>
            <a:endParaRPr lang="en-US" altLang="x-none" b="1" dirty="0">
              <a:solidFill>
                <a:srgbClr val="0A3658"/>
              </a:solidFill>
            </a:endParaRPr>
          </a:p>
          <a:p>
            <a:pPr marL="168275">
              <a:lnSpc>
                <a:spcPct val="100000"/>
              </a:lnSpc>
              <a:spcBef>
                <a:spcPts val="100"/>
              </a:spcBef>
            </a:pPr>
            <a:r>
              <a:rPr lang="en-US" altLang="x-none" sz="4800" b="1" dirty="0">
                <a:solidFill>
                  <a:schemeClr val="accent5">
                    <a:lumMod val="75000"/>
                  </a:schemeClr>
                </a:solidFill>
              </a:rPr>
              <a:t>GRACIAS POR SU ATENCIÓN</a:t>
            </a:r>
          </a:p>
        </p:txBody>
      </p:sp>
    </p:spTree>
    <p:extLst>
      <p:ext uri="{BB962C8B-B14F-4D97-AF65-F5344CB8AC3E}">
        <p14:creationId xmlns:p14="http://schemas.microsoft.com/office/powerpoint/2010/main" val="3403079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65">
            <a:extLst>
              <a:ext uri="{FF2B5EF4-FFF2-40B4-BE49-F238E27FC236}">
                <a16:creationId xmlns:a16="http://schemas.microsoft.com/office/drawing/2014/main" id="{61E05133-E499-4B63-A978-A4CBAED2274E}"/>
              </a:ext>
            </a:extLst>
          </p:cNvPr>
          <p:cNvSpPr txBox="1">
            <a:spLocks/>
          </p:cNvSpPr>
          <p:nvPr/>
        </p:nvSpPr>
        <p:spPr>
          <a:xfrm>
            <a:off x="4703572" y="1059582"/>
            <a:ext cx="3600400" cy="3321876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342884" indent="-342884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13" indent="-285736" algn="l" defTabSz="91435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4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7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88"/>
              </a:spcBef>
              <a:buNone/>
              <a:tabLst>
                <a:tab pos="896938" algn="l"/>
              </a:tabLst>
            </a:pPr>
            <a:endParaRPr lang="es-GT" sz="1600" b="1" baseline="0" dirty="0">
              <a:effectLst/>
              <a:latin typeface="+mn-lt"/>
              <a:ea typeface="Calibri"/>
            </a:endParaRPr>
          </a:p>
          <a:p>
            <a:pPr marL="0" indent="0">
              <a:spcBef>
                <a:spcPts val="288"/>
              </a:spcBef>
              <a:buNone/>
              <a:tabLst>
                <a:tab pos="896938" algn="l"/>
              </a:tabLst>
            </a:pPr>
            <a:endParaRPr lang="es-GT" sz="1600" b="1" dirty="0">
              <a:ea typeface="Calibri"/>
            </a:endParaRPr>
          </a:p>
          <a:p>
            <a:pPr marL="0" indent="0">
              <a:spcBef>
                <a:spcPts val="288"/>
              </a:spcBef>
              <a:buNone/>
              <a:tabLst>
                <a:tab pos="896938" algn="l"/>
              </a:tabLst>
            </a:pPr>
            <a:endParaRPr lang="es-GT" sz="1600" b="1" baseline="0" dirty="0">
              <a:effectLst/>
              <a:latin typeface="+mn-lt"/>
              <a:ea typeface="Calibri"/>
            </a:endParaRPr>
          </a:p>
          <a:p>
            <a:pPr marL="0" indent="0">
              <a:spcBef>
                <a:spcPts val="288"/>
              </a:spcBef>
              <a:buNone/>
              <a:tabLst>
                <a:tab pos="896938" algn="l"/>
              </a:tabLst>
            </a:pPr>
            <a:endParaRPr lang="es-GT" sz="1600" b="1" baseline="0" dirty="0">
              <a:effectLst/>
              <a:latin typeface="+mn-lt"/>
              <a:ea typeface="Calibri"/>
            </a:endParaRPr>
          </a:p>
          <a:p>
            <a:pPr algn="just">
              <a:spcBef>
                <a:spcPts val="288"/>
              </a:spcBef>
              <a:tabLst>
                <a:tab pos="896938" algn="l"/>
              </a:tabLst>
            </a:pPr>
            <a:r>
              <a:rPr lang="es-GT" sz="1200" dirty="0">
                <a:ea typeface="Calibri"/>
              </a:rPr>
              <a:t>La liquidación del presupuesto general de ingresos y egresos del Estado y el cierre contable, que formule el Ministerio de Finanzas Públicas por medio de la Dirección de Contabilidad del Estado, Contendrá como mínimo: ….</a:t>
            </a:r>
          </a:p>
          <a:p>
            <a:pPr marL="0" indent="0" algn="just">
              <a:spcBef>
                <a:spcPts val="288"/>
              </a:spcBef>
              <a:buNone/>
              <a:tabLst>
                <a:tab pos="896938" algn="l"/>
              </a:tabLst>
            </a:pPr>
            <a:endParaRPr lang="es-GT" sz="1200" baseline="0" dirty="0">
              <a:effectLst/>
              <a:latin typeface="+mn-lt"/>
              <a:ea typeface="Calibri"/>
            </a:endParaRPr>
          </a:p>
          <a:p>
            <a:pPr marL="0" indent="0" algn="just">
              <a:spcBef>
                <a:spcPts val="288"/>
              </a:spcBef>
              <a:buNone/>
              <a:tabLst>
                <a:tab pos="896938" algn="l"/>
              </a:tabLst>
            </a:pPr>
            <a:r>
              <a:rPr lang="es-GT" sz="1200" dirty="0">
                <a:ea typeface="Calibri"/>
              </a:rPr>
              <a:t>d) Estados de ejecución presupuestaria. </a:t>
            </a:r>
            <a:endParaRPr lang="es-GT" sz="1200" baseline="0" dirty="0">
              <a:effectLst/>
              <a:latin typeface="+mn-lt"/>
              <a:ea typeface="Calibri"/>
            </a:endParaRPr>
          </a:p>
          <a:p>
            <a:pPr marL="0" indent="0">
              <a:spcBef>
                <a:spcPts val="288"/>
              </a:spcBef>
              <a:buNone/>
              <a:tabLst>
                <a:tab pos="896938" algn="l"/>
              </a:tabLst>
            </a:pPr>
            <a:endParaRPr lang="es-GT" sz="1600" dirty="0">
              <a:ea typeface="Calibri"/>
            </a:endParaRPr>
          </a:p>
          <a:p>
            <a:pPr marL="0" indent="0">
              <a:spcBef>
                <a:spcPts val="288"/>
              </a:spcBef>
              <a:buNone/>
              <a:tabLst>
                <a:tab pos="896938" algn="l"/>
              </a:tabLst>
            </a:pPr>
            <a:endParaRPr lang="es-GT" sz="1600" b="0" baseline="0" dirty="0">
              <a:effectLst/>
              <a:latin typeface="+mn-lt"/>
              <a:ea typeface="Calibri"/>
            </a:endParaRPr>
          </a:p>
          <a:p>
            <a:pPr>
              <a:spcBef>
                <a:spcPts val="288"/>
              </a:spcBef>
              <a:buFont typeface="Arial" pitchFamily="34" charset="0"/>
              <a:buNone/>
              <a:tabLst>
                <a:tab pos="896938" algn="l"/>
              </a:tabLst>
            </a:pPr>
            <a:endParaRPr lang="es-GT" sz="1600" dirty="0"/>
          </a:p>
        </p:txBody>
      </p:sp>
      <p:sp>
        <p:nvSpPr>
          <p:cNvPr id="7" name="Shape 165">
            <a:extLst>
              <a:ext uri="{FF2B5EF4-FFF2-40B4-BE49-F238E27FC236}">
                <a16:creationId xmlns:a16="http://schemas.microsoft.com/office/drawing/2014/main" id="{8CF01460-F913-490F-8DCF-B15D0784F272}"/>
              </a:ext>
            </a:extLst>
          </p:cNvPr>
          <p:cNvSpPr txBox="1">
            <a:spLocks/>
          </p:cNvSpPr>
          <p:nvPr/>
        </p:nvSpPr>
        <p:spPr>
          <a:xfrm>
            <a:off x="840029" y="1491630"/>
            <a:ext cx="3600400" cy="3321876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342884" indent="-342884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13" indent="-285736" algn="l" defTabSz="91435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4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7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88"/>
              </a:spcBef>
              <a:buNone/>
              <a:tabLst>
                <a:tab pos="896938" algn="l"/>
              </a:tabLst>
            </a:pPr>
            <a:endParaRPr lang="es-GT" sz="1600" b="1" baseline="0" dirty="0">
              <a:effectLst/>
              <a:latin typeface="+mn-lt"/>
              <a:ea typeface="Calibri"/>
            </a:endParaRPr>
          </a:p>
          <a:p>
            <a:pPr marL="0" indent="0">
              <a:spcBef>
                <a:spcPts val="288"/>
              </a:spcBef>
              <a:buNone/>
              <a:tabLst>
                <a:tab pos="896938" algn="l"/>
              </a:tabLst>
            </a:pPr>
            <a:endParaRPr lang="es-GT" sz="1600" b="1" baseline="0" dirty="0">
              <a:effectLst/>
              <a:latin typeface="+mn-lt"/>
              <a:ea typeface="Calibri"/>
            </a:endParaRPr>
          </a:p>
          <a:p>
            <a:pPr algn="just">
              <a:spcBef>
                <a:spcPts val="288"/>
              </a:spcBef>
              <a:tabLst>
                <a:tab pos="896938" algn="l"/>
              </a:tabLst>
            </a:pPr>
            <a:r>
              <a:rPr lang="es-GT" sz="1200" dirty="0">
                <a:ea typeface="Calibri"/>
              </a:rPr>
              <a:t>El informe de rendición de cuentas que establece la Ley Orgánica del Presupuesto, contendrá como mínimo:….</a:t>
            </a:r>
          </a:p>
          <a:p>
            <a:pPr algn="just">
              <a:spcBef>
                <a:spcPts val="288"/>
              </a:spcBef>
              <a:tabLst>
                <a:tab pos="896938" algn="l"/>
              </a:tabLst>
            </a:pPr>
            <a:endParaRPr lang="es-GT" sz="1200" dirty="0">
              <a:ea typeface="Calibri"/>
            </a:endParaRPr>
          </a:p>
          <a:p>
            <a:pPr marL="0" lvl="0" indent="0" algn="just">
              <a:buNone/>
            </a:pPr>
            <a:r>
              <a:rPr lang="es-GT" sz="1200" dirty="0">
                <a:ea typeface="Times New Roman" panose="02020603050405020304" pitchFamily="18" charset="0"/>
              </a:rPr>
              <a:t>b</a:t>
            </a:r>
            <a:r>
              <a:rPr lang="es-E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) </a:t>
            </a:r>
            <a:r>
              <a:rPr lang="es-ES" sz="1200" dirty="0">
                <a:solidFill>
                  <a:srgbClr val="000000"/>
                </a:solidFill>
                <a:ea typeface="Times New Roman" panose="02020603050405020304" pitchFamily="18" charset="0"/>
              </a:rPr>
              <a:t>La ejecución financiera de los gastos por programas y proyectos, que incluya lo asignado, modificado y ejecutado….; </a:t>
            </a:r>
            <a:r>
              <a:rPr lang="es-E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y </a:t>
            </a:r>
          </a:p>
          <a:p>
            <a:pPr marL="0" lvl="0" indent="0" algn="just">
              <a:buNone/>
            </a:pPr>
            <a:endParaRPr lang="es-GT" sz="1200" dirty="0">
              <a:effectLst/>
              <a:ea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es-E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e) Análisis y justificaciones de las principales variaciones.</a:t>
            </a:r>
            <a:endParaRPr lang="es-GT" sz="1200" dirty="0">
              <a:effectLst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288"/>
              </a:spcBef>
              <a:buNone/>
              <a:tabLst>
                <a:tab pos="896938" algn="l"/>
              </a:tabLst>
            </a:pPr>
            <a:r>
              <a:rPr lang="es-GT" sz="1200" dirty="0">
                <a:ea typeface="Calibri"/>
              </a:rPr>
              <a:t> </a:t>
            </a:r>
          </a:p>
          <a:p>
            <a:pPr marL="0" indent="0">
              <a:spcBef>
                <a:spcPts val="288"/>
              </a:spcBef>
              <a:buNone/>
              <a:tabLst>
                <a:tab pos="896938" algn="l"/>
              </a:tabLst>
            </a:pPr>
            <a:endParaRPr lang="es-GT" sz="1600" b="0" baseline="0" dirty="0">
              <a:effectLst/>
              <a:latin typeface="+mn-lt"/>
              <a:ea typeface="Calibri"/>
            </a:endParaRPr>
          </a:p>
          <a:p>
            <a:pPr>
              <a:spcBef>
                <a:spcPts val="288"/>
              </a:spcBef>
              <a:buFont typeface="Arial" pitchFamily="34" charset="0"/>
              <a:buNone/>
              <a:tabLst>
                <a:tab pos="896938" algn="l"/>
              </a:tabLst>
            </a:pPr>
            <a:endParaRPr lang="es-GT" sz="16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2CC69E1-1B63-4FAD-AD2B-CDAFD83138C5}"/>
              </a:ext>
            </a:extLst>
          </p:cNvPr>
          <p:cNvSpPr txBox="1"/>
          <p:nvPr/>
        </p:nvSpPr>
        <p:spPr>
          <a:xfrm>
            <a:off x="1766595" y="1491630"/>
            <a:ext cx="5670376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88"/>
              </a:spcBef>
              <a:tabLst>
                <a:tab pos="896938" algn="l"/>
              </a:tabLst>
            </a:pPr>
            <a:r>
              <a:rPr lang="es-GT" sz="1800" b="1" dirty="0">
                <a:ea typeface="Calibri"/>
              </a:rPr>
              <a:t>Reglamento de la Ley Orgánica del Presupuesto </a:t>
            </a:r>
          </a:p>
          <a:p>
            <a:pPr algn="ctr">
              <a:spcBef>
                <a:spcPts val="288"/>
              </a:spcBef>
              <a:tabLst>
                <a:tab pos="896938" algn="l"/>
              </a:tabLst>
            </a:pPr>
            <a:r>
              <a:rPr lang="es-GT" sz="1800" b="1" dirty="0">
                <a:ea typeface="Calibri"/>
              </a:rPr>
              <a:t>540-2013</a:t>
            </a:r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288B1865-A59E-445C-8E17-1B9F44C2F0D2}"/>
              </a:ext>
            </a:extLst>
          </p:cNvPr>
          <p:cNvSpPr/>
          <p:nvPr/>
        </p:nvSpPr>
        <p:spPr>
          <a:xfrm>
            <a:off x="899594" y="843558"/>
            <a:ext cx="7404378" cy="2880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6" tIns="28574" rIns="822899" bIns="28574" anchor="ctr"/>
          <a:lstStyle/>
          <a:p>
            <a:pPr lvl="2" algn="ctr" defTabSz="685715"/>
            <a:r>
              <a:rPr lang="da-DK" sz="2000" b="1" cap="all" dirty="0">
                <a:solidFill>
                  <a:prstClr val="white"/>
                </a:solidFill>
              </a:rPr>
              <a:t>Normativa vigente</a:t>
            </a:r>
          </a:p>
        </p:txBody>
      </p:sp>
    </p:spTree>
    <p:extLst>
      <p:ext uri="{BB962C8B-B14F-4D97-AF65-F5344CB8AC3E}">
        <p14:creationId xmlns:p14="http://schemas.microsoft.com/office/powerpoint/2010/main" val="193983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65">
            <a:extLst>
              <a:ext uri="{FF2B5EF4-FFF2-40B4-BE49-F238E27FC236}">
                <a16:creationId xmlns:a16="http://schemas.microsoft.com/office/drawing/2014/main" id="{61E05133-E499-4B63-A978-A4CBAED2274E}"/>
              </a:ext>
            </a:extLst>
          </p:cNvPr>
          <p:cNvSpPr txBox="1">
            <a:spLocks/>
          </p:cNvSpPr>
          <p:nvPr/>
        </p:nvSpPr>
        <p:spPr>
          <a:xfrm>
            <a:off x="611560" y="1347614"/>
            <a:ext cx="3600400" cy="3321876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342884" indent="-342884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13" indent="-285736" algn="l" defTabSz="91435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4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7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288"/>
              </a:spcBef>
              <a:buNone/>
              <a:tabLst>
                <a:tab pos="896938" algn="l"/>
              </a:tabLst>
            </a:pPr>
            <a:r>
              <a:rPr lang="es-GT" sz="1600" b="1" dirty="0">
                <a:effectLst/>
                <a:latin typeface="+mn-lt"/>
                <a:ea typeface="Calibri"/>
              </a:rPr>
              <a:t>Acuerdo Ministerial 534-2014</a:t>
            </a:r>
            <a:endParaRPr lang="es-GT" sz="1600" b="1" baseline="0" dirty="0">
              <a:effectLst/>
              <a:latin typeface="+mn-lt"/>
              <a:ea typeface="Calibri"/>
            </a:endParaRPr>
          </a:p>
          <a:p>
            <a:pPr marL="0" indent="0">
              <a:spcBef>
                <a:spcPts val="288"/>
              </a:spcBef>
              <a:buNone/>
              <a:tabLst>
                <a:tab pos="896938" algn="l"/>
              </a:tabLst>
            </a:pPr>
            <a:endParaRPr lang="es-GT" sz="1600" b="0" baseline="0" dirty="0">
              <a:effectLst/>
              <a:latin typeface="+mn-lt"/>
              <a:ea typeface="Calibri"/>
            </a:endParaRPr>
          </a:p>
          <a:p>
            <a:pPr marL="0" indent="0" algn="just">
              <a:spcBef>
                <a:spcPts val="288"/>
              </a:spcBef>
              <a:buNone/>
              <a:tabLst>
                <a:tab pos="896938" algn="l"/>
              </a:tabLst>
            </a:pPr>
            <a:r>
              <a:rPr lang="es-GT" sz="1200" baseline="0" dirty="0"/>
              <a:t>Establece las directrices para la implementación gradual y progresiva de las NICSP, en el Sector Público no Financiero</a:t>
            </a:r>
            <a:r>
              <a:rPr lang="es-GT" sz="1200" dirty="0"/>
              <a:t>:</a:t>
            </a:r>
            <a:endParaRPr lang="es-GT" sz="1200" baseline="0" dirty="0"/>
          </a:p>
          <a:p>
            <a:pPr marL="0" indent="0" algn="just">
              <a:spcBef>
                <a:spcPts val="288"/>
              </a:spcBef>
              <a:buNone/>
              <a:tabLst>
                <a:tab pos="896938" algn="l"/>
              </a:tabLst>
            </a:pPr>
            <a:endParaRPr lang="es-GT" sz="1200" b="0" dirty="0">
              <a:effectLst/>
              <a:latin typeface="+mn-lt"/>
              <a:ea typeface="Calibri"/>
            </a:endParaRPr>
          </a:p>
          <a:p>
            <a:pPr algn="just">
              <a:spcBef>
                <a:spcPts val="288"/>
              </a:spcBef>
              <a:tabLst>
                <a:tab pos="896938" algn="l"/>
              </a:tabLst>
            </a:pPr>
            <a:r>
              <a:rPr lang="es-GT" sz="1200" baseline="0" dirty="0">
                <a:ea typeface="Calibri"/>
              </a:rPr>
              <a:t>Aprobación de las Normas. Para llevar a cabo la aprobación gradual y progresiva de las normas citadas, el Ministerio de Finanzas Públicas emitirá los Acuerdos Ministeriales correspondientes. </a:t>
            </a:r>
            <a:endParaRPr lang="es-GT" sz="1600" b="0" baseline="0" dirty="0">
              <a:effectLst/>
              <a:latin typeface="+mn-lt"/>
              <a:ea typeface="Calibri"/>
            </a:endParaRPr>
          </a:p>
          <a:p>
            <a:pPr marL="0" indent="0">
              <a:spcBef>
                <a:spcPts val="288"/>
              </a:spcBef>
              <a:buNone/>
              <a:tabLst>
                <a:tab pos="896938" algn="l"/>
              </a:tabLst>
            </a:pPr>
            <a:endParaRPr lang="es-GT" sz="1600" dirty="0">
              <a:ea typeface="Calibri"/>
            </a:endParaRPr>
          </a:p>
          <a:p>
            <a:pPr marL="0" indent="0">
              <a:spcBef>
                <a:spcPts val="288"/>
              </a:spcBef>
              <a:buNone/>
              <a:tabLst>
                <a:tab pos="896938" algn="l"/>
              </a:tabLst>
            </a:pPr>
            <a:endParaRPr lang="es-GT" sz="1600" b="0" baseline="0" dirty="0">
              <a:effectLst/>
              <a:latin typeface="+mn-lt"/>
              <a:ea typeface="Calibri"/>
            </a:endParaRPr>
          </a:p>
          <a:p>
            <a:pPr>
              <a:spcBef>
                <a:spcPts val="288"/>
              </a:spcBef>
              <a:buFont typeface="Arial" pitchFamily="34" charset="0"/>
              <a:buNone/>
              <a:tabLst>
                <a:tab pos="896938" algn="l"/>
              </a:tabLst>
            </a:pPr>
            <a:endParaRPr lang="es-GT" sz="1600" dirty="0"/>
          </a:p>
        </p:txBody>
      </p:sp>
      <p:sp>
        <p:nvSpPr>
          <p:cNvPr id="6" name="Shape 167">
            <a:extLst>
              <a:ext uri="{FF2B5EF4-FFF2-40B4-BE49-F238E27FC236}">
                <a16:creationId xmlns:a16="http://schemas.microsoft.com/office/drawing/2014/main" id="{163423EF-90E8-40D0-AA35-30B3B2176409}"/>
              </a:ext>
            </a:extLst>
          </p:cNvPr>
          <p:cNvSpPr txBox="1">
            <a:spLocks/>
          </p:cNvSpPr>
          <p:nvPr/>
        </p:nvSpPr>
        <p:spPr>
          <a:xfrm>
            <a:off x="4644008" y="987574"/>
            <a:ext cx="3684854" cy="244827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342884" indent="-342884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13" indent="-285736" algn="l" defTabSz="91435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4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7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s-GT" sz="2000" b="1" dirty="0"/>
              <a:t>     </a:t>
            </a:r>
          </a:p>
          <a:p>
            <a:pPr marL="0" indent="0" algn="ctr">
              <a:buNone/>
            </a:pPr>
            <a:r>
              <a:rPr lang="es-GT" sz="1800" b="1" dirty="0">
                <a:effectLst/>
                <a:latin typeface="+mn-lt"/>
                <a:ea typeface="Calibri"/>
              </a:rPr>
              <a:t>Acuerdo Ministerial 109-2019</a:t>
            </a:r>
          </a:p>
          <a:p>
            <a:pPr marL="0" indent="0">
              <a:buNone/>
            </a:pPr>
            <a:endParaRPr lang="es-GT" sz="1200" baseline="0" dirty="0"/>
          </a:p>
          <a:p>
            <a:pPr marL="0" indent="0">
              <a:buNone/>
            </a:pPr>
            <a:r>
              <a:rPr lang="es-GT" sz="1200" dirty="0"/>
              <a:t>Aprueba la implementación de las NICSP a través del método indirecto. </a:t>
            </a:r>
          </a:p>
          <a:p>
            <a:pPr marL="0" indent="0">
              <a:buNone/>
            </a:pPr>
            <a:endParaRPr lang="es-GT" sz="1200" baseline="0" dirty="0">
              <a:effectLst/>
              <a:latin typeface="+mn-lt"/>
              <a:ea typeface="Calibri"/>
            </a:endParaRPr>
          </a:p>
          <a:p>
            <a:pPr marL="0" indent="0">
              <a:buNone/>
            </a:pPr>
            <a:r>
              <a:rPr lang="es-GT" sz="1200" dirty="0">
                <a:ea typeface="Calibri"/>
              </a:rPr>
              <a:t>Autoriza a la DCE a ejercer la coordinación sobre  la implementación de las NICSP en la Presidencia de la República, Ministerios de Estado, Secretarías y Otras Dependencias del Ejecutivo.</a:t>
            </a:r>
          </a:p>
          <a:p>
            <a:pPr marL="0" indent="0">
              <a:buNone/>
            </a:pPr>
            <a:endParaRPr lang="es-GT" sz="1200" dirty="0">
              <a:ea typeface="Calibri"/>
            </a:endParaRPr>
          </a:p>
          <a:p>
            <a:pPr marL="0" indent="0">
              <a:buNone/>
            </a:pPr>
            <a:r>
              <a:rPr lang="es-GT" sz="1200" dirty="0">
                <a:ea typeface="Calibri"/>
              </a:rPr>
              <a:t>Establece las atribuciones de la DCE, entre otras: proponer la normativa necesaria para la aplicación de las NICSP.  </a:t>
            </a:r>
          </a:p>
          <a:p>
            <a:pPr marL="0" indent="0">
              <a:buNone/>
            </a:pPr>
            <a:endParaRPr lang="es-GT" sz="1200" baseline="0" dirty="0">
              <a:effectLst/>
              <a:latin typeface="+mn-lt"/>
              <a:ea typeface="Calibri"/>
            </a:endParaRPr>
          </a:p>
          <a:p>
            <a:pPr marL="0" indent="0">
              <a:buNone/>
            </a:pPr>
            <a:endParaRPr lang="es-GT" sz="1200" baseline="0" dirty="0">
              <a:effectLst/>
              <a:latin typeface="+mn-lt"/>
              <a:ea typeface="Calibri"/>
            </a:endParaRPr>
          </a:p>
          <a:p>
            <a:pPr marL="0" indent="0">
              <a:buNone/>
            </a:pPr>
            <a:endParaRPr lang="es-GT" sz="1800" dirty="0">
              <a:effectLst/>
              <a:latin typeface="+mn-lt"/>
              <a:ea typeface="Calibri"/>
            </a:endParaRP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D0482003-AE51-4E1A-96F6-2C88E4E36DAD}"/>
              </a:ext>
            </a:extLst>
          </p:cNvPr>
          <p:cNvSpPr/>
          <p:nvPr/>
        </p:nvSpPr>
        <p:spPr>
          <a:xfrm>
            <a:off x="869811" y="915566"/>
            <a:ext cx="7404378" cy="2880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6" tIns="28574" rIns="822899" bIns="28574" anchor="ctr"/>
          <a:lstStyle/>
          <a:p>
            <a:pPr lvl="2" algn="ctr" defTabSz="685715"/>
            <a:r>
              <a:rPr lang="da-DK" sz="2000" b="1" cap="all" dirty="0">
                <a:solidFill>
                  <a:prstClr val="white"/>
                </a:solidFill>
              </a:rPr>
              <a:t>Normativa vigente</a:t>
            </a:r>
          </a:p>
        </p:txBody>
      </p:sp>
    </p:spTree>
    <p:extLst>
      <p:ext uri="{BB962C8B-B14F-4D97-AF65-F5344CB8AC3E}">
        <p14:creationId xmlns:p14="http://schemas.microsoft.com/office/powerpoint/2010/main" val="1093844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65">
            <a:extLst>
              <a:ext uri="{FF2B5EF4-FFF2-40B4-BE49-F238E27FC236}">
                <a16:creationId xmlns:a16="http://schemas.microsoft.com/office/drawing/2014/main" id="{61E05133-E499-4B63-A978-A4CBAED2274E}"/>
              </a:ext>
            </a:extLst>
          </p:cNvPr>
          <p:cNvSpPr txBox="1">
            <a:spLocks/>
          </p:cNvSpPr>
          <p:nvPr/>
        </p:nvSpPr>
        <p:spPr>
          <a:xfrm>
            <a:off x="755576" y="1131590"/>
            <a:ext cx="7404378" cy="3249868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342884" indent="-342884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13" indent="-285736" algn="l" defTabSz="91435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4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7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GT" sz="1400" dirty="0">
                <a:latin typeface="Calibri" pitchFamily="34" charset="0"/>
                <a:cs typeface="Calibri" pitchFamily="34" charset="0"/>
              </a:rPr>
              <a:t>La NCG 1 basada en NICSP 24 “Presentación de Información del Presupuesto en los Estados Financieros”.</a:t>
            </a:r>
          </a:p>
          <a:p>
            <a:pPr marL="0" lvl="0" indent="0" algn="just">
              <a:buNone/>
            </a:pPr>
            <a:endParaRPr lang="es-GT" sz="1400" dirty="0"/>
          </a:p>
          <a:p>
            <a:pPr marL="342900" lvl="0" indent="-342900" algn="just">
              <a:buAutoNum type="arabicPeriod"/>
            </a:pPr>
            <a:r>
              <a:rPr lang="es-GT" sz="1400" dirty="0"/>
              <a:t>La entidad presentará una comparación de los importes del presupuesto inicial, final y realizado, para el que tiene la obligación pública de rendir cuentas, en un estado financiero adicional separado incluido en el conjunto de estados financieros.</a:t>
            </a:r>
          </a:p>
          <a:p>
            <a:pPr marL="342900" lvl="0" indent="-342900" algn="just">
              <a:buAutoNum type="arabicPeriod"/>
            </a:pPr>
            <a:endParaRPr lang="es-GT" sz="1400" dirty="0"/>
          </a:p>
          <a:p>
            <a:pPr marL="342900" lvl="0" indent="-342900" algn="just">
              <a:buAutoNum type="arabicPeriod"/>
            </a:pPr>
            <a:r>
              <a:rPr lang="es-GT" sz="1400" dirty="0"/>
              <a:t>Información a revelar en las Notas a los Estados Financieros. </a:t>
            </a:r>
          </a:p>
          <a:p>
            <a:pPr algn="just"/>
            <a:r>
              <a:rPr lang="es-GT" sz="1400" dirty="0"/>
              <a:t>Las bases para la elaboración del presupuesto. </a:t>
            </a:r>
          </a:p>
          <a:p>
            <a:pPr algn="just"/>
            <a:r>
              <a:rPr lang="es-GT" sz="1400" dirty="0"/>
              <a:t>Las entidades que están dentro del presupuesto.</a:t>
            </a:r>
          </a:p>
          <a:p>
            <a:pPr algn="just"/>
            <a:r>
              <a:rPr lang="es-GT" sz="1400" dirty="0"/>
              <a:t>Una explicación de si los cambios entre el presupuesto inicial y final, son una consecuencia de redistribuciones dentro del presupuesto, o de otros factores. </a:t>
            </a:r>
          </a:p>
          <a:p>
            <a:pPr algn="just"/>
            <a:r>
              <a:rPr lang="es-GT" sz="1400" dirty="0"/>
              <a:t>Una explicación de las diferencias materiales entre el presupuesto para el que la entidad tiene la obligación pública de rendir cuentas y los importes realizados. </a:t>
            </a:r>
            <a:endParaRPr lang="es-GT" sz="1600" dirty="0">
              <a:solidFill>
                <a:schemeClr val="accent6"/>
              </a:solidFill>
            </a:endParaRPr>
          </a:p>
          <a:p>
            <a:pPr>
              <a:buFont typeface="Arial" pitchFamily="34" charset="0"/>
              <a:buNone/>
              <a:tabLst>
                <a:tab pos="896938" algn="l"/>
              </a:tabLst>
            </a:pPr>
            <a:endParaRPr lang="es-GT" sz="1600" dirty="0"/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CA851CF7-DF0B-408B-BE3F-939840C1371B}"/>
              </a:ext>
            </a:extLst>
          </p:cNvPr>
          <p:cNvSpPr/>
          <p:nvPr/>
        </p:nvSpPr>
        <p:spPr>
          <a:xfrm>
            <a:off x="2699792" y="627534"/>
            <a:ext cx="3947994" cy="28803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6" tIns="28574" rIns="822899" bIns="28574" anchor="ctr"/>
          <a:lstStyle/>
          <a:p>
            <a:pPr lvl="2" algn="ctr" defTabSz="685715"/>
            <a:r>
              <a:rPr lang="da-DK" sz="2400" b="1" cap="all" dirty="0">
                <a:solidFill>
                  <a:prstClr val="white"/>
                </a:solidFill>
              </a:rPr>
              <a:t>Antecedentes</a:t>
            </a:r>
          </a:p>
        </p:txBody>
      </p:sp>
    </p:spTree>
    <p:extLst>
      <p:ext uri="{BB962C8B-B14F-4D97-AF65-F5344CB8AC3E}">
        <p14:creationId xmlns:p14="http://schemas.microsoft.com/office/powerpoint/2010/main" val="1523836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4054C5-9A0D-443E-A87A-416AA11F5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7704" y="1131590"/>
            <a:ext cx="5184576" cy="303098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MX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Acuerdo Ministerial Número</a:t>
            </a:r>
          </a:p>
          <a:p>
            <a:pPr marL="0" indent="0" algn="ctr">
              <a:buNone/>
            </a:pPr>
            <a:r>
              <a:rPr lang="es-MX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56-2023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MX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r>
              <a:rPr lang="es-MX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Aprobación Norma Contable Gubernamental No. 1</a:t>
            </a:r>
          </a:p>
          <a:p>
            <a:pPr marL="0" indent="0" algn="ctr">
              <a:buNone/>
            </a:pPr>
            <a:r>
              <a:rPr lang="es-MX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“Presentación del Estado de Ejecución Presupuestaria”</a:t>
            </a:r>
          </a:p>
        </p:txBody>
      </p:sp>
    </p:spTree>
    <p:extLst>
      <p:ext uri="{BB962C8B-B14F-4D97-AF65-F5344CB8AC3E}">
        <p14:creationId xmlns:p14="http://schemas.microsoft.com/office/powerpoint/2010/main" val="1245187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7E53FAE-7D6E-4D49-AC73-BB91CA144C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25" t="-8007" r="125" b="45282"/>
          <a:stretch/>
        </p:blipFill>
        <p:spPr>
          <a:xfrm>
            <a:off x="218945" y="483518"/>
            <a:ext cx="4381705" cy="2736303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F3251E9-07F0-4050-99F1-6662906621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5" r="3334"/>
          <a:stretch/>
        </p:blipFill>
        <p:spPr>
          <a:xfrm>
            <a:off x="4716016" y="2285950"/>
            <a:ext cx="4209038" cy="223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353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4054C5-9A0D-443E-A87A-416AA11F5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7704" y="1347614"/>
            <a:ext cx="5184576" cy="30309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Norma Contable Gubernamental No. 1</a:t>
            </a:r>
          </a:p>
          <a:p>
            <a:pPr marL="0" indent="0" algn="ctr">
              <a:buNone/>
            </a:pPr>
            <a:r>
              <a:rPr lang="es-MX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“Presentación del Estado de Ejecución Presupuestaria”</a:t>
            </a:r>
          </a:p>
        </p:txBody>
      </p:sp>
    </p:spTree>
    <p:extLst>
      <p:ext uri="{BB962C8B-B14F-4D97-AF65-F5344CB8AC3E}">
        <p14:creationId xmlns:p14="http://schemas.microsoft.com/office/powerpoint/2010/main" val="3107838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A5B7987-B6C4-4E2A-B1BC-AB5BE658BD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045"/>
          <a:stretch/>
        </p:blipFill>
        <p:spPr>
          <a:xfrm>
            <a:off x="2123728" y="32570"/>
            <a:ext cx="5688632" cy="479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421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howeet theme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howeet theme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4756</TotalTime>
  <Words>793</Words>
  <Application>Microsoft Office PowerPoint</Application>
  <PresentationFormat>Presentación en pantalla (16:9)</PresentationFormat>
  <Paragraphs>107</Paragraphs>
  <Slides>21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21</vt:i4>
      </vt:variant>
    </vt:vector>
  </HeadingPairs>
  <TitlesOfParts>
    <vt:vector size="28" baseType="lpstr">
      <vt:lpstr>Arial</vt:lpstr>
      <vt:lpstr>Calibri</vt:lpstr>
      <vt:lpstr>GeosansLight</vt:lpstr>
      <vt:lpstr>Open Sans</vt:lpstr>
      <vt:lpstr>Tema de Office</vt:lpstr>
      <vt:lpstr>Showeet theme</vt:lpstr>
      <vt:lpstr>1_Showeet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Aplicación de la NCG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Piloto MODULO COMPARECENCIA</dc:title>
  <dc:creator>Miguel Angel Marroquin Arrecís</dc:creator>
  <cp:lastModifiedBy>Mayra Stela Hernández Alvarado de Pineda</cp:lastModifiedBy>
  <cp:revision>207</cp:revision>
  <cp:lastPrinted>2023-02-01T20:49:06Z</cp:lastPrinted>
  <dcterms:created xsi:type="dcterms:W3CDTF">2020-01-08T14:03:13Z</dcterms:created>
  <dcterms:modified xsi:type="dcterms:W3CDTF">2024-02-16T20:08:01Z</dcterms:modified>
</cp:coreProperties>
</file>