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5" r:id="rId2"/>
    <p:sldId id="297" r:id="rId3"/>
    <p:sldId id="290" r:id="rId4"/>
    <p:sldId id="298" r:id="rId5"/>
    <p:sldId id="286" r:id="rId6"/>
    <p:sldId id="291" r:id="rId7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400"/>
    <a:srgbClr val="CC9900"/>
    <a:srgbClr val="EA5F00"/>
    <a:srgbClr val="F66400"/>
    <a:srgbClr val="217EFB"/>
    <a:srgbClr val="F5F8FB"/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9290" autoAdjust="0"/>
  </p:normalViewPr>
  <p:slideViewPr>
    <p:cSldViewPr>
      <p:cViewPr varScale="1">
        <p:scale>
          <a:sx n="121" d="100"/>
          <a:sy n="121" d="100"/>
        </p:scale>
        <p:origin x="96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estrada\AppData\Local\Microsoft\Windows\INetCache\Content.Outlook\AM8DJ59D\REPORTE%20A%20LIC.%20ALEJANDRO%202015%20A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estrada\Documents\Graficas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strada\AppData\Local\Microsoft\Windows\INetCache\Content.Outlook\AM8DJ59D\Graficas%202020%20(0000000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MULTA</a:t>
            </a:r>
            <a:r>
              <a:rPr lang="es-ES" baseline="0"/>
              <a:t>S COBRADAS</a:t>
            </a:r>
          </a:p>
          <a:p>
            <a:pPr>
              <a:defRPr/>
            </a:pPr>
            <a:r>
              <a:rPr lang="es-ES" baseline="0"/>
              <a:t>EN MILLONES DE Q </a:t>
            </a:r>
            <a:endParaRPr lang="es-ES"/>
          </a:p>
        </c:rich>
      </c:tx>
      <c:layout>
        <c:manualLayout>
          <c:xMode val="edge"/>
          <c:yMode val="edge"/>
          <c:x val="0.36945566189130774"/>
          <c:y val="3.1746031746031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1.8631730460476982E-2"/>
          <c:y val="0.14753968253968253"/>
          <c:w val="0.94876274123368831"/>
          <c:h val="0.692943382077240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9868989226788691E-3"/>
                  <c:y val="-3.174603174603174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98-4DFE-9C2D-42A8925DFE81}"/>
                </c:ext>
              </c:extLst>
            </c:dLbl>
            <c:dLbl>
              <c:idx val="1"/>
              <c:layout>
                <c:manualLayout>
                  <c:x val="9.315865230238491E-3"/>
                  <c:y val="-1.190476190476197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98-4DFE-9C2D-42A8925DFE81}"/>
                </c:ext>
              </c:extLst>
            </c:dLbl>
            <c:dLbl>
              <c:idx val="2"/>
              <c:layout>
                <c:manualLayout>
                  <c:x val="1.3973797845357652E-2"/>
                  <c:y val="-1.98412698412699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98-4DFE-9C2D-42A8925DFE81}"/>
                </c:ext>
              </c:extLst>
            </c:dLbl>
            <c:dLbl>
              <c:idx val="3"/>
              <c:layout>
                <c:manualLayout>
                  <c:x val="-1.7078888958654586E-16"/>
                  <c:y val="-3.96825396825396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98-4DFE-9C2D-42A8925DF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'DENUNC-MULTAS 2015 -2019'!$A$25:$A$28</c:f>
              <c:strCache>
                <c:ptCount val="4"/>
                <c:pt idx="0">
                  <c:v>AÑO 2016</c:v>
                </c:pt>
                <c:pt idx="1">
                  <c:v>AÑO 2017</c:v>
                </c:pt>
                <c:pt idx="2">
                  <c:v>AÑO 2018</c:v>
                </c:pt>
                <c:pt idx="3">
                  <c:v>AÑO 2019</c:v>
                </c:pt>
              </c:strCache>
            </c:strRef>
          </c:cat>
          <c:val>
            <c:numRef>
              <c:f>'DENUNC-MULTAS 2015 -2019'!$B$25:$B$28</c:f>
              <c:numCache>
                <c:formatCode>[$Q-100A]#,##0.00</c:formatCode>
                <c:ptCount val="4"/>
                <c:pt idx="0">
                  <c:v>4512190.6900000004</c:v>
                </c:pt>
                <c:pt idx="1">
                  <c:v>3069238.86</c:v>
                </c:pt>
                <c:pt idx="2">
                  <c:v>2770241.54</c:v>
                </c:pt>
                <c:pt idx="3">
                  <c:v>898922.77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98-4DFE-9C2D-42A8925DFE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3929600"/>
        <c:axId val="526348480"/>
      </c:barChart>
      <c:catAx>
        <c:axId val="53392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26348480"/>
        <c:crosses val="autoZero"/>
        <c:auto val="1"/>
        <c:lblAlgn val="ctr"/>
        <c:lblOffset val="100"/>
        <c:noMultiLvlLbl val="0"/>
      </c:catAx>
      <c:valAx>
        <c:axId val="526348480"/>
        <c:scaling>
          <c:orientation val="minMax"/>
        </c:scaling>
        <c:delete val="1"/>
        <c:axPos val="l"/>
        <c:numFmt formatCode="[$Q-100A]#,##0.00" sourceLinked="1"/>
        <c:majorTickMark val="none"/>
        <c:minorTickMark val="none"/>
        <c:tickLblPos val="nextTo"/>
        <c:crossAx val="5339296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/>
              <a:t>Gestión Ambiental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'11'!$B$46</c:f>
              <c:strCache>
                <c:ptCount val="1"/>
                <c:pt idx="0">
                  <c:v>INGRESADO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'11'!$A$47:$A$50</c:f>
              <c:strCache>
                <c:ptCount val="4"/>
                <c:pt idx="0">
                  <c:v>AÑO 2016</c:v>
                </c:pt>
                <c:pt idx="1">
                  <c:v>AÑO 2017</c:v>
                </c:pt>
                <c:pt idx="2">
                  <c:v>AÑO 2018</c:v>
                </c:pt>
                <c:pt idx="3">
                  <c:v>AÑO 2019</c:v>
                </c:pt>
              </c:strCache>
            </c:strRef>
          </c:cat>
          <c:val>
            <c:numRef>
              <c:f>'11'!$B$47:$B$50</c:f>
              <c:numCache>
                <c:formatCode>#,##0</c:formatCode>
                <c:ptCount val="4"/>
                <c:pt idx="0">
                  <c:v>14962</c:v>
                </c:pt>
                <c:pt idx="1">
                  <c:v>13869</c:v>
                </c:pt>
                <c:pt idx="2">
                  <c:v>13208</c:v>
                </c:pt>
                <c:pt idx="3">
                  <c:v>13976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D-4E23-BF48-760654A78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76643247"/>
        <c:axId val="1776643663"/>
      </c:barChart>
      <c:lineChart>
        <c:grouping val="standard"/>
        <c:varyColors val="0"/>
        <c:ser>
          <c:idx val="1"/>
          <c:order val="1"/>
          <c:tx>
            <c:strRef>
              <c:f>'11'!$C$46</c:f>
              <c:strCache>
                <c:ptCount val="1"/>
                <c:pt idx="0">
                  <c:v>RESUELTO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85%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BD-4E23-BF48-760654A78C7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89%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7BD-4E23-BF48-760654A78C7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92%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7BD-4E23-BF48-760654A78C7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94</a:t>
                    </a:r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%*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7BD-4E23-BF48-760654A78C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'11'!$A$47:$A$50</c:f>
              <c:strCache>
                <c:ptCount val="4"/>
                <c:pt idx="0">
                  <c:v>AÑO 2016</c:v>
                </c:pt>
                <c:pt idx="1">
                  <c:v>AÑO 2017</c:v>
                </c:pt>
                <c:pt idx="2">
                  <c:v>AÑO 2018</c:v>
                </c:pt>
                <c:pt idx="3">
                  <c:v>AÑO 2019</c:v>
                </c:pt>
              </c:strCache>
            </c:strRef>
          </c:cat>
          <c:val>
            <c:numRef>
              <c:f>'11'!$C$47:$C$50</c:f>
              <c:numCache>
                <c:formatCode>#,##0.00</c:formatCode>
                <c:ptCount val="4"/>
                <c:pt idx="0">
                  <c:v>12717</c:v>
                </c:pt>
                <c:pt idx="1">
                  <c:v>12346</c:v>
                </c:pt>
                <c:pt idx="2">
                  <c:v>12199</c:v>
                </c:pt>
                <c:pt idx="3">
                  <c:v>13164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7BD-4E23-BF48-760654A78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6643247"/>
        <c:axId val="1776643663"/>
      </c:lineChart>
      <c:catAx>
        <c:axId val="1776643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776643663"/>
        <c:crosses val="autoZero"/>
        <c:auto val="1"/>
        <c:lblAlgn val="ctr"/>
        <c:lblOffset val="100"/>
        <c:noMultiLvlLbl val="0"/>
      </c:catAx>
      <c:valAx>
        <c:axId val="1776643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776643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GT" dirty="0"/>
              <a:t>Educación Ambiental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188150339075636"/>
          <c:y val="9.2710660717966242E-2"/>
          <c:w val="0.73904845650638851"/>
          <c:h val="0.83972618789189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'13'!$B$18</c:f>
              <c:strCache>
                <c:ptCount val="1"/>
                <c:pt idx="0">
                  <c:v>PROGRAMADO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6920473773265651E-3"/>
                  <c:y val="-6.7181496229294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6E5-4CA3-BB7F-B7A3C72E812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'13'!$A$19:$A$22</c:f>
              <c:strCache>
                <c:ptCount val="4"/>
                <c:pt idx="0">
                  <c:v>AÑO 2016</c:v>
                </c:pt>
                <c:pt idx="1">
                  <c:v>AÑO 2017</c:v>
                </c:pt>
                <c:pt idx="2">
                  <c:v>AÑO 2018</c:v>
                </c:pt>
                <c:pt idx="3">
                  <c:v>AÑO 2019</c:v>
                </c:pt>
              </c:strCache>
            </c:strRef>
          </c:cat>
          <c:val>
            <c:numRef>
              <c:f>'13'!$B$19:$B$22</c:f>
              <c:numCache>
                <c:formatCode>#,##0</c:formatCode>
                <c:ptCount val="4"/>
                <c:pt idx="0">
                  <c:v>63916</c:v>
                </c:pt>
                <c:pt idx="1">
                  <c:v>271302</c:v>
                </c:pt>
                <c:pt idx="2">
                  <c:v>165444</c:v>
                </c:pt>
                <c:pt idx="3">
                  <c:v>344782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5-4CA3-BB7F-B7A3C72E8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065600"/>
        <c:axId val="55067392"/>
      </c:barChart>
      <c:lineChart>
        <c:grouping val="standard"/>
        <c:varyColors val="0"/>
        <c:ser>
          <c:idx val="1"/>
          <c:order val="1"/>
          <c:tx>
            <c:strRef>
              <c:f>'13'!$C$18</c:f>
              <c:strCache>
                <c:ptCount val="1"/>
                <c:pt idx="0">
                  <c:v>EJECUTADO</c:v>
                </c:pt>
              </c:strCache>
            </c:strRef>
          </c:tx>
          <c:dLbls>
            <c:dLbl>
              <c:idx val="0"/>
              <c:layout>
                <c:manualLayout>
                  <c:x val="2.8764805414551606E-2"/>
                  <c:y val="3.48348498966710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94%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6E5-4CA3-BB7F-B7A3C72E812E}"/>
                </c:ext>
              </c:extLst>
            </c:dLbl>
            <c:dLbl>
              <c:idx val="1"/>
              <c:layout>
                <c:manualLayout>
                  <c:x val="2.8764805414551606E-2"/>
                  <c:y val="2.23938320764314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46%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6E5-4CA3-BB7F-B7A3C72E812E}"/>
                </c:ext>
              </c:extLst>
            </c:dLbl>
            <c:dLbl>
              <c:idx val="2"/>
              <c:layout>
                <c:manualLayout>
                  <c:x val="4.3993231810490571E-2"/>
                  <c:y val="-3.98112570247669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94%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6E5-4CA3-BB7F-B7A3C72E812E}"/>
                </c:ext>
              </c:extLst>
            </c:dLbl>
            <c:dLbl>
              <c:idx val="3"/>
              <c:layout>
                <c:manualLayout>
                  <c:x val="3.553299492385787E-2"/>
                  <c:y val="4.976407128095854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</a:t>
                    </a:r>
                    <a:r>
                      <a:rPr lang="en-US" dirty="0" smtClean="0"/>
                      <a:t>%*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6E5-4CA3-BB7F-B7A3C72E812E}"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8575">
                <a:solidFill>
                  <a:srgbClr val="FF0000"/>
                </a:solidFill>
              </a:ln>
            </c:spPr>
            <c:trendlineType val="power"/>
            <c:dispRSqr val="0"/>
            <c:dispEq val="0"/>
          </c:trendline>
          <c:cat>
            <c:strRef>
              <c:f>'13'!$A$19:$A$22</c:f>
              <c:strCache>
                <c:ptCount val="4"/>
                <c:pt idx="0">
                  <c:v>AÑO 2016</c:v>
                </c:pt>
                <c:pt idx="1">
                  <c:v>AÑO 2017</c:v>
                </c:pt>
                <c:pt idx="2">
                  <c:v>AÑO 2018</c:v>
                </c:pt>
                <c:pt idx="3">
                  <c:v>AÑO 2019</c:v>
                </c:pt>
              </c:strCache>
            </c:strRef>
          </c:cat>
          <c:val>
            <c:numRef>
              <c:f>'13'!$C$19:$C$22</c:f>
              <c:numCache>
                <c:formatCode>#,##0</c:formatCode>
                <c:ptCount val="4"/>
                <c:pt idx="0">
                  <c:v>60140</c:v>
                </c:pt>
                <c:pt idx="1">
                  <c:v>123759</c:v>
                </c:pt>
                <c:pt idx="2">
                  <c:v>154888</c:v>
                </c:pt>
                <c:pt idx="3">
                  <c:v>310303.8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6E5-4CA3-BB7F-B7A3C72E8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65600"/>
        <c:axId val="55067392"/>
      </c:lineChart>
      <c:catAx>
        <c:axId val="5506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067392"/>
        <c:crosses val="autoZero"/>
        <c:auto val="1"/>
        <c:lblAlgn val="ctr"/>
        <c:lblOffset val="100"/>
        <c:noMultiLvlLbl val="0"/>
      </c:catAx>
      <c:valAx>
        <c:axId val="550673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550656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s-MX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8493901967837777"/>
          <c:y val="0.48383059526449801"/>
          <c:w val="0.14045751895226294"/>
          <c:h val="0.163106249818772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07661-C10C-468E-B43C-82AE8DCA7297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GT"/>
        </a:p>
      </dgm:t>
    </dgm:pt>
    <dgm:pt modelId="{75F4B2BF-3F3D-4FC5-81DF-10D7CB659221}">
      <dgm:prSet phldrT="[Texto]"/>
      <dgm:spPr>
        <a:xfrm>
          <a:off x="3384433" y="1942936"/>
          <a:ext cx="1982956" cy="1709654"/>
        </a:xfrm>
        <a:prstGeom prst="hexagon">
          <a:avLst>
            <a:gd name="adj" fmla="val 25000"/>
            <a:gd name="vf" fmla="val 11547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GT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EDUCACIÓN AMBIENTAL SOSTENIBLE</a:t>
          </a:r>
          <a:endParaRPr lang="es-GT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447FAA7-FA39-4055-A645-995E000ECD51}" type="parTrans" cxnId="{1FDC010D-067B-4975-8361-B7005C29B570}">
      <dgm:prSet/>
      <dgm:spPr/>
      <dgm:t>
        <a:bodyPr/>
        <a:lstStyle/>
        <a:p>
          <a:endParaRPr lang="es-GT"/>
        </a:p>
      </dgm:t>
    </dgm:pt>
    <dgm:pt modelId="{813BFD83-81DF-4C7F-970D-715DC5B9BB3B}" type="sibTrans" cxnId="{1FDC010D-067B-4975-8361-B7005C29B570}">
      <dgm:prSet/>
      <dgm:spPr>
        <a:xfrm>
          <a:off x="5073827" y="2881552"/>
          <a:ext cx="1982956" cy="170965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GT"/>
        </a:p>
      </dgm:t>
    </dgm:pt>
    <dgm:pt modelId="{66504850-0C71-411F-BE84-393CDBF62C47}">
      <dgm:prSet phldrT="[Texto]"/>
      <dgm:spPr>
        <a:xfrm>
          <a:off x="1695039" y="1008386"/>
          <a:ext cx="1982956" cy="1709654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GT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GESTIÓN AMBIENTAL</a:t>
          </a:r>
          <a:endParaRPr lang="es-GT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4767558-5BFC-4439-A6C8-40EBE1FB7AB1}" type="parTrans" cxnId="{4E75DA33-C510-4525-8AF7-4190618EF317}">
      <dgm:prSet/>
      <dgm:spPr/>
      <dgm:t>
        <a:bodyPr/>
        <a:lstStyle/>
        <a:p>
          <a:endParaRPr lang="es-GT"/>
        </a:p>
      </dgm:t>
    </dgm:pt>
    <dgm:pt modelId="{58D3EE7C-49A2-4C7F-9753-B031A85BBB1A}" type="sibTrans" cxnId="{4E75DA33-C510-4525-8AF7-4190618EF317}">
      <dgm:prSet/>
      <dgm:spPr>
        <a:xfrm>
          <a:off x="3384433" y="74287"/>
          <a:ext cx="1982956" cy="170965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GT"/>
        </a:p>
      </dgm:t>
    </dgm:pt>
    <dgm:pt modelId="{C80DC32E-088F-44A8-B2B1-9807A95F15C8}">
      <dgm:prSet phldrT="[Texto]"/>
      <dgm:spPr>
        <a:xfrm>
          <a:off x="1695039" y="2881552"/>
          <a:ext cx="1982956" cy="1709654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GT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CONSERVACIÓN DE LOS RECURSOS HIDRICOS</a:t>
          </a:r>
          <a:endParaRPr lang="es-GT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7F0F6E00-E267-4B8F-8FE3-08A92258FBAD}" type="sibTrans" cxnId="{7C36AB4A-C6F9-46AE-BE5B-8CACFFB66619}">
      <dgm:prSet/>
      <dgm:spPr>
        <a:xfrm>
          <a:off x="0" y="1963262"/>
          <a:ext cx="1982956" cy="170965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GT"/>
        </a:p>
      </dgm:t>
    </dgm:pt>
    <dgm:pt modelId="{0FC70B47-0084-40ED-91FA-B938E076632D}" type="parTrans" cxnId="{7C36AB4A-C6F9-46AE-BE5B-8CACFFB66619}">
      <dgm:prSet/>
      <dgm:spPr/>
      <dgm:t>
        <a:bodyPr/>
        <a:lstStyle/>
        <a:p>
          <a:endParaRPr lang="es-GT"/>
        </a:p>
      </dgm:t>
    </dgm:pt>
    <dgm:pt modelId="{14C282BA-9001-463D-BA61-BCEEBA9CCA33}">
      <dgm:prSet phldrT="[Texto]"/>
      <dgm:spPr>
        <a:xfrm>
          <a:off x="1695039" y="1008386"/>
          <a:ext cx="1982956" cy="1709654"/>
        </a:xfrm>
        <a:solidFill>
          <a:schemeClr val="bg2">
            <a:lumMod val="75000"/>
          </a:scheme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GT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CAMBIO CLIMÁTICO</a:t>
          </a:r>
          <a:endParaRPr lang="es-GT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22B29B4-3973-4013-97BB-4B4E809EE329}" type="parTrans" cxnId="{A1980FF4-8448-4B85-A851-BE28CEEE612C}">
      <dgm:prSet/>
      <dgm:spPr/>
      <dgm:t>
        <a:bodyPr/>
        <a:lstStyle/>
        <a:p>
          <a:endParaRPr lang="es-ES"/>
        </a:p>
      </dgm:t>
    </dgm:pt>
    <dgm:pt modelId="{E9010B46-5921-43FC-B912-1A08149464F7}" type="sibTrans" cxnId="{A1980FF4-8448-4B85-A851-BE28CEEE612C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4E725C2-1C7D-489A-8552-DE0EA5B758FF}" type="pres">
      <dgm:prSet presAssocID="{CA507661-C10C-468E-B43C-82AE8DCA7297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GT"/>
        </a:p>
      </dgm:t>
    </dgm:pt>
    <dgm:pt modelId="{3C04D54F-DD50-4248-90B1-17E848C9D0E4}" type="pres">
      <dgm:prSet presAssocID="{C80DC32E-088F-44A8-B2B1-9807A95F15C8}" presName="text1" presStyleCnt="0"/>
      <dgm:spPr/>
    </dgm:pt>
    <dgm:pt modelId="{2370FF99-FCCA-42D7-A602-BC5FFA4A6AB9}" type="pres">
      <dgm:prSet presAssocID="{C80DC32E-088F-44A8-B2B1-9807A95F15C8}" presName="textRepeatNode" presStyleLbl="alignNode1" presStyleIdx="0" presStyleCnt="4" custAng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22B15A2-0D77-40F3-B900-C7E60C0E1AA4}" type="pres">
      <dgm:prSet presAssocID="{C80DC32E-088F-44A8-B2B1-9807A95F15C8}" presName="textaccent1" presStyleCnt="0"/>
      <dgm:spPr/>
    </dgm:pt>
    <dgm:pt modelId="{9FF8D654-A93A-4D43-BC76-517E438EE6AF}" type="pres">
      <dgm:prSet presAssocID="{C80DC32E-088F-44A8-B2B1-9807A95F15C8}" presName="accentRepeatNode" presStyleLbl="solidAlignAcc1" presStyleIdx="0" presStyleCnt="8"/>
      <dgm:spPr>
        <a:xfrm>
          <a:off x="1746554" y="3636330"/>
          <a:ext cx="232168" cy="200099"/>
        </a:xfrm>
        <a:prstGeom prst="hexagon">
          <a:avLst>
            <a:gd name="adj" fmla="val 25000"/>
            <a:gd name="vf" fmla="val 115470"/>
          </a:avLst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D77161D1-DF48-4FA0-B92C-77A40E55CDBD}" type="pres">
      <dgm:prSet presAssocID="{7F0F6E00-E267-4B8F-8FE3-08A92258FBAD}" presName="image1" presStyleCnt="0"/>
      <dgm:spPr/>
    </dgm:pt>
    <dgm:pt modelId="{96060E3A-4DF1-4696-AE6D-63C5DEF6EAD1}" type="pres">
      <dgm:prSet presAssocID="{7F0F6E00-E267-4B8F-8FE3-08A92258FBAD}" presName="imageRepeatNode" presStyleLbl="alignAcc1" presStyleIdx="0" presStyleCnt="4"/>
      <dgm:spPr/>
      <dgm:t>
        <a:bodyPr/>
        <a:lstStyle/>
        <a:p>
          <a:endParaRPr lang="es-GT"/>
        </a:p>
      </dgm:t>
    </dgm:pt>
    <dgm:pt modelId="{341CA377-602A-4880-82B8-3D0D5919D548}" type="pres">
      <dgm:prSet presAssocID="{7F0F6E00-E267-4B8F-8FE3-08A92258FBAD}" presName="imageaccent1" presStyleCnt="0"/>
      <dgm:spPr/>
    </dgm:pt>
    <dgm:pt modelId="{3FBC9EE9-1CC4-4325-886B-A7C68A187979}" type="pres">
      <dgm:prSet presAssocID="{7F0F6E00-E267-4B8F-8FE3-08A92258FBAD}" presName="accentRepeatNode" presStyleLbl="solidAlignAcc1" presStyleIdx="1" presStyleCnt="8"/>
      <dgm:spPr>
        <a:xfrm>
          <a:off x="1349962" y="3447071"/>
          <a:ext cx="232168" cy="200099"/>
        </a:xfrm>
        <a:prstGeom prst="hexagon">
          <a:avLst>
            <a:gd name="adj" fmla="val 25000"/>
            <a:gd name="vf" fmla="val 115470"/>
          </a:avLst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243A4B4D-CBAE-4190-B16B-2A7B23E75BE8}" type="pres">
      <dgm:prSet presAssocID="{75F4B2BF-3F3D-4FC5-81DF-10D7CB659221}" presName="text2" presStyleCnt="0"/>
      <dgm:spPr/>
    </dgm:pt>
    <dgm:pt modelId="{C1D7FEE1-2881-4B0F-A208-E4A820E40335}" type="pres">
      <dgm:prSet presAssocID="{75F4B2BF-3F3D-4FC5-81DF-10D7CB659221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2D8EAE2-177B-4297-BC7A-EAAF4505160F}" type="pres">
      <dgm:prSet presAssocID="{75F4B2BF-3F3D-4FC5-81DF-10D7CB659221}" presName="textaccent2" presStyleCnt="0"/>
      <dgm:spPr/>
    </dgm:pt>
    <dgm:pt modelId="{922EC68F-5133-47B3-8838-15AD6E37973F}" type="pres">
      <dgm:prSet presAssocID="{75F4B2BF-3F3D-4FC5-81DF-10D7CB659221}" presName="accentRepeatNode" presStyleLbl="solidAlignAcc1" presStyleIdx="2" presStyleCnt="8"/>
      <dgm:spPr>
        <a:xfrm>
          <a:off x="4740041" y="3424938"/>
          <a:ext cx="232168" cy="200099"/>
        </a:xfrm>
        <a:prstGeom prst="hexagon">
          <a:avLst>
            <a:gd name="adj" fmla="val 25000"/>
            <a:gd name="vf" fmla="val 115470"/>
          </a:avLst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97CB2DC4-2050-42CA-9EF7-8B3AB52E5E0C}" type="pres">
      <dgm:prSet presAssocID="{813BFD83-81DF-4C7F-970D-715DC5B9BB3B}" presName="image2" presStyleCnt="0"/>
      <dgm:spPr/>
    </dgm:pt>
    <dgm:pt modelId="{A3B6C2FC-5A51-47AD-AED9-4ECFBB8BE79D}" type="pres">
      <dgm:prSet presAssocID="{813BFD83-81DF-4C7F-970D-715DC5B9BB3B}" presName="imageRepeatNode" presStyleLbl="alignAcc1" presStyleIdx="1" presStyleCnt="4" custLinFactNeighborX="1290" custLinFactNeighborY="935"/>
      <dgm:spPr/>
      <dgm:t>
        <a:bodyPr/>
        <a:lstStyle/>
        <a:p>
          <a:endParaRPr lang="es-GT"/>
        </a:p>
      </dgm:t>
    </dgm:pt>
    <dgm:pt modelId="{509F22C5-A6B8-416E-9D31-EFF19B11D8D8}" type="pres">
      <dgm:prSet presAssocID="{813BFD83-81DF-4C7F-970D-715DC5B9BB3B}" presName="imageaccent2" presStyleCnt="0"/>
      <dgm:spPr/>
    </dgm:pt>
    <dgm:pt modelId="{AF5877A5-2E5B-4703-B17D-E088AFE25A4D}" type="pres">
      <dgm:prSet presAssocID="{813BFD83-81DF-4C7F-970D-715DC5B9BB3B}" presName="accentRepeatNode" presStyleLbl="solidAlignAcc1" presStyleIdx="3" presStyleCnt="8"/>
      <dgm:spPr>
        <a:xfrm>
          <a:off x="5125342" y="3636330"/>
          <a:ext cx="232168" cy="200099"/>
        </a:xfrm>
        <a:prstGeom prst="hexagon">
          <a:avLst>
            <a:gd name="adj" fmla="val 25000"/>
            <a:gd name="vf" fmla="val 115470"/>
          </a:avLst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F726054B-9565-4C7A-960A-870030D51B96}" type="pres">
      <dgm:prSet presAssocID="{66504850-0C71-411F-BE84-393CDBF62C47}" presName="text3" presStyleCnt="0"/>
      <dgm:spPr/>
    </dgm:pt>
    <dgm:pt modelId="{E67DCCDC-6F37-4B12-A767-966C38750428}" type="pres">
      <dgm:prSet presAssocID="{66504850-0C71-411F-BE84-393CDBF62C47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7F55AAA-5EB0-4333-84EA-FF6E25BFC467}" type="pres">
      <dgm:prSet presAssocID="{66504850-0C71-411F-BE84-393CDBF62C47}" presName="textaccent3" presStyleCnt="0"/>
      <dgm:spPr/>
    </dgm:pt>
    <dgm:pt modelId="{4C60FE0C-D5D4-4BEC-9072-4F115B56D7A7}" type="pres">
      <dgm:prSet presAssocID="{66504850-0C71-411F-BE84-393CDBF62C47}" presName="accentRepeatNode" presStyleLbl="solidAlignAcc1" presStyleIdx="4" presStyleCnt="8"/>
      <dgm:spPr>
        <a:xfrm>
          <a:off x="3039356" y="1045424"/>
          <a:ext cx="232168" cy="200099"/>
        </a:xfrm>
        <a:prstGeom prst="hexagon">
          <a:avLst>
            <a:gd name="adj" fmla="val 25000"/>
            <a:gd name="vf" fmla="val 115470"/>
          </a:avLst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1FA03A90-D19A-4E9D-A963-63B09D20F617}" type="pres">
      <dgm:prSet presAssocID="{58D3EE7C-49A2-4C7F-9753-B031A85BBB1A}" presName="image3" presStyleCnt="0"/>
      <dgm:spPr/>
    </dgm:pt>
    <dgm:pt modelId="{BD795969-D2F6-44D2-A6C6-55FB8BF83321}" type="pres">
      <dgm:prSet presAssocID="{58D3EE7C-49A2-4C7F-9753-B031A85BBB1A}" presName="imageRepeatNode" presStyleLbl="alignAcc1" presStyleIdx="2" presStyleCnt="4"/>
      <dgm:spPr/>
      <dgm:t>
        <a:bodyPr/>
        <a:lstStyle/>
        <a:p>
          <a:endParaRPr lang="es-GT"/>
        </a:p>
      </dgm:t>
    </dgm:pt>
    <dgm:pt modelId="{A6A53C64-1F26-43C1-BF12-6972B93D1035}" type="pres">
      <dgm:prSet presAssocID="{58D3EE7C-49A2-4C7F-9753-B031A85BBB1A}" presName="imageaccent3" presStyleCnt="0"/>
      <dgm:spPr/>
    </dgm:pt>
    <dgm:pt modelId="{A2E9B3C3-A83A-4903-8C11-849FE603B054}" type="pres">
      <dgm:prSet presAssocID="{58D3EE7C-49A2-4C7F-9753-B031A85BBB1A}" presName="accentRepeatNode" presStyleLbl="solidAlignAcc1" presStyleIdx="5" presStyleCnt="8"/>
      <dgm:spPr>
        <a:xfrm>
          <a:off x="3443004" y="824999"/>
          <a:ext cx="232168" cy="200099"/>
        </a:xfrm>
        <a:prstGeom prst="hexagon">
          <a:avLst>
            <a:gd name="adj" fmla="val 25000"/>
            <a:gd name="vf" fmla="val 115470"/>
          </a:avLst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0CF202A5-BB2F-4EF1-930D-6C0CA7273C71}" type="pres">
      <dgm:prSet presAssocID="{14C282BA-9001-463D-BA61-BCEEBA9CCA33}" presName="text4" presStyleCnt="0"/>
      <dgm:spPr/>
    </dgm:pt>
    <dgm:pt modelId="{C8C059D2-E185-42CB-8895-F463C5DACC32}" type="pres">
      <dgm:prSet presAssocID="{14C282BA-9001-463D-BA61-BCEEBA9CCA33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s-ES"/>
        </a:p>
      </dgm:t>
    </dgm:pt>
    <dgm:pt modelId="{2FBCF75A-1698-4774-8573-BA5BF6B32744}" type="pres">
      <dgm:prSet presAssocID="{14C282BA-9001-463D-BA61-BCEEBA9CCA33}" presName="textaccent4" presStyleCnt="0"/>
      <dgm:spPr/>
    </dgm:pt>
    <dgm:pt modelId="{944D6C46-EE40-4CF9-A22B-A4C6FC2529B0}" type="pres">
      <dgm:prSet presAssocID="{14C282BA-9001-463D-BA61-BCEEBA9CCA33}" presName="accentRepeatNode" presStyleLbl="solidAlignAcc1" presStyleIdx="6" presStyleCnt="8"/>
      <dgm:spPr/>
      <dgm:t>
        <a:bodyPr/>
        <a:lstStyle/>
        <a:p>
          <a:endParaRPr lang="es-ES"/>
        </a:p>
      </dgm:t>
    </dgm:pt>
    <dgm:pt modelId="{40AC8F46-0FF4-4478-A355-6A314E2EE4F1}" type="pres">
      <dgm:prSet presAssocID="{E9010B46-5921-43FC-B912-1A08149464F7}" presName="image4" presStyleCnt="0"/>
      <dgm:spPr/>
    </dgm:pt>
    <dgm:pt modelId="{971892C2-0BBB-4145-AB16-F9D70198D849}" type="pres">
      <dgm:prSet presAssocID="{E9010B46-5921-43FC-B912-1A08149464F7}" presName="imageRepeatNode" presStyleLbl="alignAcc1" presStyleIdx="3" presStyleCnt="4"/>
      <dgm:spPr/>
      <dgm:t>
        <a:bodyPr/>
        <a:lstStyle/>
        <a:p>
          <a:endParaRPr lang="es-ES"/>
        </a:p>
      </dgm:t>
    </dgm:pt>
    <dgm:pt modelId="{7B87ABD2-AFFD-44E5-9958-207043EA15C8}" type="pres">
      <dgm:prSet presAssocID="{E9010B46-5921-43FC-B912-1A08149464F7}" presName="imageaccent4" presStyleCnt="0"/>
      <dgm:spPr/>
    </dgm:pt>
    <dgm:pt modelId="{14C7AFB1-5221-4F96-9C19-FD28FCA71464}" type="pres">
      <dgm:prSet presAssocID="{E9010B46-5921-43FC-B912-1A08149464F7}" presName="accentRepeatNode" presStyleLbl="solidAlignAcc1" presStyleIdx="7" presStyleCnt="8"/>
      <dgm:spPr/>
      <dgm:t>
        <a:bodyPr/>
        <a:lstStyle/>
        <a:p>
          <a:endParaRPr lang="es-ES"/>
        </a:p>
      </dgm:t>
    </dgm:pt>
  </dgm:ptLst>
  <dgm:cxnLst>
    <dgm:cxn modelId="{9774DD7B-BD00-4AD2-8457-82E02D36A862}" type="presOf" srcId="{58D3EE7C-49A2-4C7F-9753-B031A85BBB1A}" destId="{BD795969-D2F6-44D2-A6C6-55FB8BF83321}" srcOrd="0" destOrd="0" presId="urn:microsoft.com/office/officeart/2008/layout/HexagonCluster"/>
    <dgm:cxn modelId="{860EFC14-C018-4B23-B628-AA3931791DA7}" type="presOf" srcId="{75F4B2BF-3F3D-4FC5-81DF-10D7CB659221}" destId="{C1D7FEE1-2881-4B0F-A208-E4A820E40335}" srcOrd="0" destOrd="0" presId="urn:microsoft.com/office/officeart/2008/layout/HexagonCluster"/>
    <dgm:cxn modelId="{587463E0-C05C-40C9-971E-049754E1F31C}" type="presOf" srcId="{C80DC32E-088F-44A8-B2B1-9807A95F15C8}" destId="{2370FF99-FCCA-42D7-A602-BC5FFA4A6AB9}" srcOrd="0" destOrd="0" presId="urn:microsoft.com/office/officeart/2008/layout/HexagonCluster"/>
    <dgm:cxn modelId="{7D0CE1BF-CFBE-42BB-98FB-945BC4BCF343}" type="presOf" srcId="{813BFD83-81DF-4C7F-970D-715DC5B9BB3B}" destId="{A3B6C2FC-5A51-47AD-AED9-4ECFBB8BE79D}" srcOrd="0" destOrd="0" presId="urn:microsoft.com/office/officeart/2008/layout/HexagonCluster"/>
    <dgm:cxn modelId="{1FDC010D-067B-4975-8361-B7005C29B570}" srcId="{CA507661-C10C-468E-B43C-82AE8DCA7297}" destId="{75F4B2BF-3F3D-4FC5-81DF-10D7CB659221}" srcOrd="1" destOrd="0" parTransId="{6447FAA7-FA39-4055-A645-995E000ECD51}" sibTransId="{813BFD83-81DF-4C7F-970D-715DC5B9BB3B}"/>
    <dgm:cxn modelId="{43061BB7-335E-46ED-8E1B-7D2F79A8AF54}" type="presOf" srcId="{CA507661-C10C-468E-B43C-82AE8DCA7297}" destId="{34E725C2-1C7D-489A-8552-DE0EA5B758FF}" srcOrd="0" destOrd="0" presId="urn:microsoft.com/office/officeart/2008/layout/HexagonCluster"/>
    <dgm:cxn modelId="{54552370-6E14-4EFB-A3EF-6DEEB8F215E3}" type="presOf" srcId="{14C282BA-9001-463D-BA61-BCEEBA9CCA33}" destId="{C8C059D2-E185-42CB-8895-F463C5DACC32}" srcOrd="0" destOrd="0" presId="urn:microsoft.com/office/officeart/2008/layout/HexagonCluster"/>
    <dgm:cxn modelId="{80D693A6-4D5C-4355-B751-35808EB6EE07}" type="presOf" srcId="{7F0F6E00-E267-4B8F-8FE3-08A92258FBAD}" destId="{96060E3A-4DF1-4696-AE6D-63C5DEF6EAD1}" srcOrd="0" destOrd="0" presId="urn:microsoft.com/office/officeart/2008/layout/HexagonCluster"/>
    <dgm:cxn modelId="{A1980FF4-8448-4B85-A851-BE28CEEE612C}" srcId="{CA507661-C10C-468E-B43C-82AE8DCA7297}" destId="{14C282BA-9001-463D-BA61-BCEEBA9CCA33}" srcOrd="3" destOrd="0" parTransId="{C22B29B4-3973-4013-97BB-4B4E809EE329}" sibTransId="{E9010B46-5921-43FC-B912-1A08149464F7}"/>
    <dgm:cxn modelId="{D4FE1622-7045-478A-B985-B788709C899A}" type="presOf" srcId="{66504850-0C71-411F-BE84-393CDBF62C47}" destId="{E67DCCDC-6F37-4B12-A767-966C38750428}" srcOrd="0" destOrd="0" presId="urn:microsoft.com/office/officeart/2008/layout/HexagonCluster"/>
    <dgm:cxn modelId="{7C36AB4A-C6F9-46AE-BE5B-8CACFFB66619}" srcId="{CA507661-C10C-468E-B43C-82AE8DCA7297}" destId="{C80DC32E-088F-44A8-B2B1-9807A95F15C8}" srcOrd="0" destOrd="0" parTransId="{0FC70B47-0084-40ED-91FA-B938E076632D}" sibTransId="{7F0F6E00-E267-4B8F-8FE3-08A92258FBAD}"/>
    <dgm:cxn modelId="{4E75DA33-C510-4525-8AF7-4190618EF317}" srcId="{CA507661-C10C-468E-B43C-82AE8DCA7297}" destId="{66504850-0C71-411F-BE84-393CDBF62C47}" srcOrd="2" destOrd="0" parTransId="{B4767558-5BFC-4439-A6C8-40EBE1FB7AB1}" sibTransId="{58D3EE7C-49A2-4C7F-9753-B031A85BBB1A}"/>
    <dgm:cxn modelId="{21A6106E-E356-4516-B9EB-BEA1A6653B7E}" type="presOf" srcId="{E9010B46-5921-43FC-B912-1A08149464F7}" destId="{971892C2-0BBB-4145-AB16-F9D70198D849}" srcOrd="0" destOrd="0" presId="urn:microsoft.com/office/officeart/2008/layout/HexagonCluster"/>
    <dgm:cxn modelId="{1E8C0093-7FB5-46B9-8CA5-C47CA1E33522}" type="presParOf" srcId="{34E725C2-1C7D-489A-8552-DE0EA5B758FF}" destId="{3C04D54F-DD50-4248-90B1-17E848C9D0E4}" srcOrd="0" destOrd="0" presId="urn:microsoft.com/office/officeart/2008/layout/HexagonCluster"/>
    <dgm:cxn modelId="{B957CB82-041A-44EE-AA36-839B1EE0C4DD}" type="presParOf" srcId="{3C04D54F-DD50-4248-90B1-17E848C9D0E4}" destId="{2370FF99-FCCA-42D7-A602-BC5FFA4A6AB9}" srcOrd="0" destOrd="0" presId="urn:microsoft.com/office/officeart/2008/layout/HexagonCluster"/>
    <dgm:cxn modelId="{71E18F4D-4FF9-4468-9454-075D1CD81EAD}" type="presParOf" srcId="{34E725C2-1C7D-489A-8552-DE0EA5B758FF}" destId="{822B15A2-0D77-40F3-B900-C7E60C0E1AA4}" srcOrd="1" destOrd="0" presId="urn:microsoft.com/office/officeart/2008/layout/HexagonCluster"/>
    <dgm:cxn modelId="{DE4AB90D-3E98-4836-AF89-60DCD674518B}" type="presParOf" srcId="{822B15A2-0D77-40F3-B900-C7E60C0E1AA4}" destId="{9FF8D654-A93A-4D43-BC76-517E438EE6AF}" srcOrd="0" destOrd="0" presId="urn:microsoft.com/office/officeart/2008/layout/HexagonCluster"/>
    <dgm:cxn modelId="{6EDADC8C-2349-4F02-B4B6-0445BA3719AC}" type="presParOf" srcId="{34E725C2-1C7D-489A-8552-DE0EA5B758FF}" destId="{D77161D1-DF48-4FA0-B92C-77A40E55CDBD}" srcOrd="2" destOrd="0" presId="urn:microsoft.com/office/officeart/2008/layout/HexagonCluster"/>
    <dgm:cxn modelId="{D09F9775-5D61-41FE-9B93-7F4496AC940C}" type="presParOf" srcId="{D77161D1-DF48-4FA0-B92C-77A40E55CDBD}" destId="{96060E3A-4DF1-4696-AE6D-63C5DEF6EAD1}" srcOrd="0" destOrd="0" presId="urn:microsoft.com/office/officeart/2008/layout/HexagonCluster"/>
    <dgm:cxn modelId="{4FE70379-5022-4DD3-AA16-53E2E7E162B3}" type="presParOf" srcId="{34E725C2-1C7D-489A-8552-DE0EA5B758FF}" destId="{341CA377-602A-4880-82B8-3D0D5919D548}" srcOrd="3" destOrd="0" presId="urn:microsoft.com/office/officeart/2008/layout/HexagonCluster"/>
    <dgm:cxn modelId="{73E3B274-68D7-45BD-89F7-3C852933999B}" type="presParOf" srcId="{341CA377-602A-4880-82B8-3D0D5919D548}" destId="{3FBC9EE9-1CC4-4325-886B-A7C68A187979}" srcOrd="0" destOrd="0" presId="urn:microsoft.com/office/officeart/2008/layout/HexagonCluster"/>
    <dgm:cxn modelId="{BFFC5A73-BEB0-4384-BEEE-B098081950C3}" type="presParOf" srcId="{34E725C2-1C7D-489A-8552-DE0EA5B758FF}" destId="{243A4B4D-CBAE-4190-B16B-2A7B23E75BE8}" srcOrd="4" destOrd="0" presId="urn:microsoft.com/office/officeart/2008/layout/HexagonCluster"/>
    <dgm:cxn modelId="{2E966D10-2642-4262-8D7D-D7CFF49CF0D4}" type="presParOf" srcId="{243A4B4D-CBAE-4190-B16B-2A7B23E75BE8}" destId="{C1D7FEE1-2881-4B0F-A208-E4A820E40335}" srcOrd="0" destOrd="0" presId="urn:microsoft.com/office/officeart/2008/layout/HexagonCluster"/>
    <dgm:cxn modelId="{0D729BC2-9784-48A5-A468-C8ADE0DD677E}" type="presParOf" srcId="{34E725C2-1C7D-489A-8552-DE0EA5B758FF}" destId="{12D8EAE2-177B-4297-BC7A-EAAF4505160F}" srcOrd="5" destOrd="0" presId="urn:microsoft.com/office/officeart/2008/layout/HexagonCluster"/>
    <dgm:cxn modelId="{D644D132-5060-4279-9EA1-0EF648039F71}" type="presParOf" srcId="{12D8EAE2-177B-4297-BC7A-EAAF4505160F}" destId="{922EC68F-5133-47B3-8838-15AD6E37973F}" srcOrd="0" destOrd="0" presId="urn:microsoft.com/office/officeart/2008/layout/HexagonCluster"/>
    <dgm:cxn modelId="{69D19F49-A0F1-4D34-8B69-87EBBAAB460E}" type="presParOf" srcId="{34E725C2-1C7D-489A-8552-DE0EA5B758FF}" destId="{97CB2DC4-2050-42CA-9EF7-8B3AB52E5E0C}" srcOrd="6" destOrd="0" presId="urn:microsoft.com/office/officeart/2008/layout/HexagonCluster"/>
    <dgm:cxn modelId="{CDC6C71D-19BC-4ADF-AB6A-D0DE6B7AF83C}" type="presParOf" srcId="{97CB2DC4-2050-42CA-9EF7-8B3AB52E5E0C}" destId="{A3B6C2FC-5A51-47AD-AED9-4ECFBB8BE79D}" srcOrd="0" destOrd="0" presId="urn:microsoft.com/office/officeart/2008/layout/HexagonCluster"/>
    <dgm:cxn modelId="{06D67F69-327F-4D63-987A-D24728D3CCD7}" type="presParOf" srcId="{34E725C2-1C7D-489A-8552-DE0EA5B758FF}" destId="{509F22C5-A6B8-416E-9D31-EFF19B11D8D8}" srcOrd="7" destOrd="0" presId="urn:microsoft.com/office/officeart/2008/layout/HexagonCluster"/>
    <dgm:cxn modelId="{A1DA1185-DBCA-410F-802E-02D48F17A978}" type="presParOf" srcId="{509F22C5-A6B8-416E-9D31-EFF19B11D8D8}" destId="{AF5877A5-2E5B-4703-B17D-E088AFE25A4D}" srcOrd="0" destOrd="0" presId="urn:microsoft.com/office/officeart/2008/layout/HexagonCluster"/>
    <dgm:cxn modelId="{07B9A6A1-C4B8-4CD2-8C4E-BAA4C85519E4}" type="presParOf" srcId="{34E725C2-1C7D-489A-8552-DE0EA5B758FF}" destId="{F726054B-9565-4C7A-960A-870030D51B96}" srcOrd="8" destOrd="0" presId="urn:microsoft.com/office/officeart/2008/layout/HexagonCluster"/>
    <dgm:cxn modelId="{8D87B963-69B3-4174-B428-21522C394E4C}" type="presParOf" srcId="{F726054B-9565-4C7A-960A-870030D51B96}" destId="{E67DCCDC-6F37-4B12-A767-966C38750428}" srcOrd="0" destOrd="0" presId="urn:microsoft.com/office/officeart/2008/layout/HexagonCluster"/>
    <dgm:cxn modelId="{C033013E-5270-44F3-BE85-E9738B353A16}" type="presParOf" srcId="{34E725C2-1C7D-489A-8552-DE0EA5B758FF}" destId="{A7F55AAA-5EB0-4333-84EA-FF6E25BFC467}" srcOrd="9" destOrd="0" presId="urn:microsoft.com/office/officeart/2008/layout/HexagonCluster"/>
    <dgm:cxn modelId="{560AE68C-AD71-40A3-9245-087DC51ECEE2}" type="presParOf" srcId="{A7F55AAA-5EB0-4333-84EA-FF6E25BFC467}" destId="{4C60FE0C-D5D4-4BEC-9072-4F115B56D7A7}" srcOrd="0" destOrd="0" presId="urn:microsoft.com/office/officeart/2008/layout/HexagonCluster"/>
    <dgm:cxn modelId="{4F46B72B-E138-4BC2-A839-FADEF831E48E}" type="presParOf" srcId="{34E725C2-1C7D-489A-8552-DE0EA5B758FF}" destId="{1FA03A90-D19A-4E9D-A963-63B09D20F617}" srcOrd="10" destOrd="0" presId="urn:microsoft.com/office/officeart/2008/layout/HexagonCluster"/>
    <dgm:cxn modelId="{14658A9C-010A-4B8A-9B9A-C4B441EA65CD}" type="presParOf" srcId="{1FA03A90-D19A-4E9D-A963-63B09D20F617}" destId="{BD795969-D2F6-44D2-A6C6-55FB8BF83321}" srcOrd="0" destOrd="0" presId="urn:microsoft.com/office/officeart/2008/layout/HexagonCluster"/>
    <dgm:cxn modelId="{A7599D70-0692-4C74-A944-F5C896B6D340}" type="presParOf" srcId="{34E725C2-1C7D-489A-8552-DE0EA5B758FF}" destId="{A6A53C64-1F26-43C1-BF12-6972B93D1035}" srcOrd="11" destOrd="0" presId="urn:microsoft.com/office/officeart/2008/layout/HexagonCluster"/>
    <dgm:cxn modelId="{38946E99-96C0-4DBE-86F4-BAB2E7309BB5}" type="presParOf" srcId="{A6A53C64-1F26-43C1-BF12-6972B93D1035}" destId="{A2E9B3C3-A83A-4903-8C11-849FE603B054}" srcOrd="0" destOrd="0" presId="urn:microsoft.com/office/officeart/2008/layout/HexagonCluster"/>
    <dgm:cxn modelId="{7D9E9948-D983-4E68-A6F8-179ADF4D43EB}" type="presParOf" srcId="{34E725C2-1C7D-489A-8552-DE0EA5B758FF}" destId="{0CF202A5-BB2F-4EF1-930D-6C0CA7273C71}" srcOrd="12" destOrd="0" presId="urn:microsoft.com/office/officeart/2008/layout/HexagonCluster"/>
    <dgm:cxn modelId="{71DF7B5D-EB65-47BE-932D-C7F281FF511F}" type="presParOf" srcId="{0CF202A5-BB2F-4EF1-930D-6C0CA7273C71}" destId="{C8C059D2-E185-42CB-8895-F463C5DACC32}" srcOrd="0" destOrd="0" presId="urn:microsoft.com/office/officeart/2008/layout/HexagonCluster"/>
    <dgm:cxn modelId="{C31E8434-B710-444C-9B4D-243DB984F80A}" type="presParOf" srcId="{34E725C2-1C7D-489A-8552-DE0EA5B758FF}" destId="{2FBCF75A-1698-4774-8573-BA5BF6B32744}" srcOrd="13" destOrd="0" presId="urn:microsoft.com/office/officeart/2008/layout/HexagonCluster"/>
    <dgm:cxn modelId="{A9577550-586F-43BC-8910-FC581725047B}" type="presParOf" srcId="{2FBCF75A-1698-4774-8573-BA5BF6B32744}" destId="{944D6C46-EE40-4CF9-A22B-A4C6FC2529B0}" srcOrd="0" destOrd="0" presId="urn:microsoft.com/office/officeart/2008/layout/HexagonCluster"/>
    <dgm:cxn modelId="{07772DDA-B067-4F6E-8395-F86785D6757A}" type="presParOf" srcId="{34E725C2-1C7D-489A-8552-DE0EA5B758FF}" destId="{40AC8F46-0FF4-4478-A355-6A314E2EE4F1}" srcOrd="14" destOrd="0" presId="urn:microsoft.com/office/officeart/2008/layout/HexagonCluster"/>
    <dgm:cxn modelId="{B69E90E4-AEF2-4F91-BAF8-54893017D4A4}" type="presParOf" srcId="{40AC8F46-0FF4-4478-A355-6A314E2EE4F1}" destId="{971892C2-0BBB-4145-AB16-F9D70198D849}" srcOrd="0" destOrd="0" presId="urn:microsoft.com/office/officeart/2008/layout/HexagonCluster"/>
    <dgm:cxn modelId="{927AF504-5A01-4496-B73D-277912626745}" type="presParOf" srcId="{34E725C2-1C7D-489A-8552-DE0EA5B758FF}" destId="{7B87ABD2-AFFD-44E5-9958-207043EA15C8}" srcOrd="15" destOrd="0" presId="urn:microsoft.com/office/officeart/2008/layout/HexagonCluster"/>
    <dgm:cxn modelId="{08A4F784-FE4E-425C-8D6F-0B91E691F36E}" type="presParOf" srcId="{7B87ABD2-AFFD-44E5-9958-207043EA15C8}" destId="{14C7AFB1-5221-4F96-9C19-FD28FCA7146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674509-430F-49CF-872B-52D412CD175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78CD6CD-B440-4779-AF8A-1C242204593D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PROGRAMA 12</a:t>
          </a:r>
        </a:p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Conservación y Protección de los Recursos Naturales y Ambiente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862B43-8D13-4A19-A998-1181432E6BC0}" type="parTrans" cxnId="{8F3FB75B-DCF2-4BF6-BFE2-EC34BB4241FE}">
      <dgm:prSet/>
      <dgm:spPr/>
      <dgm:t>
        <a:bodyPr/>
        <a:lstStyle/>
        <a:p>
          <a:endParaRPr lang="es-ES"/>
        </a:p>
      </dgm:t>
    </dgm:pt>
    <dgm:pt modelId="{A8B23406-2C8D-468C-A507-8BDAA9853E39}" type="sibTrans" cxnId="{8F3FB75B-DCF2-4BF6-BFE2-EC34BB4241FE}">
      <dgm:prSet/>
      <dgm:spPr/>
      <dgm:t>
        <a:bodyPr/>
        <a:lstStyle/>
        <a:p>
          <a:endParaRPr lang="es-ES"/>
        </a:p>
      </dgm:t>
    </dgm:pt>
    <dgm:pt modelId="{E50B2A6B-5EF6-4591-8D67-EA581F5880DC}" type="pres">
      <dgm:prSet presAssocID="{DF674509-430F-49CF-872B-52D412CD175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1F62A62-1AE9-43F2-A6EE-33C008AAA0A0}" type="pres">
      <dgm:prSet presAssocID="{DF674509-430F-49CF-872B-52D412CD1753}" presName="ellipse" presStyleLbl="trBgShp" presStyleIdx="0" presStyleCnt="1" custAng="20990809" custScaleX="95022" custScaleY="358020" custLinFactNeighborX="17574" custLinFactNeighborY="-41432"/>
      <dgm:spPr>
        <a:noFill/>
      </dgm:spPr>
    </dgm:pt>
    <dgm:pt modelId="{B4DAEE41-CE52-468A-B314-A3F25C1CDBE0}" type="pres">
      <dgm:prSet presAssocID="{DF674509-430F-49CF-872B-52D412CD1753}" presName="arrow1" presStyleLbl="fgShp" presStyleIdx="0" presStyleCnt="1" custLinFactY="-48216" custLinFactNeighborX="97197" custLinFactNeighborY="-100000"/>
      <dgm:spPr/>
    </dgm:pt>
    <dgm:pt modelId="{324AC362-78A5-4A22-8571-2643678A0F24}" type="pres">
      <dgm:prSet presAssocID="{DF674509-430F-49CF-872B-52D412CD1753}" presName="rectangle" presStyleLbl="revTx" presStyleIdx="0" presStyleCnt="1" custScaleY="167051" custLinFactNeighborX="20363" custLinFactNeighborY="-119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752D93-EF17-492F-B000-11F4C787AE02}" type="pres">
      <dgm:prSet presAssocID="{DF674509-430F-49CF-872B-52D412CD1753}" presName="funnel" presStyleLbl="trAlignAcc1" presStyleIdx="0" presStyleCnt="1" custAng="0" custScaleX="109050" custScaleY="128279" custLinFactNeighborX="16194" custLinFactNeighborY="-37987"/>
      <dgm:spPr/>
    </dgm:pt>
  </dgm:ptLst>
  <dgm:cxnLst>
    <dgm:cxn modelId="{8F3FB75B-DCF2-4BF6-BFE2-EC34BB4241FE}" srcId="{DF674509-430F-49CF-872B-52D412CD1753}" destId="{F78CD6CD-B440-4779-AF8A-1C242204593D}" srcOrd="0" destOrd="0" parTransId="{2A862B43-8D13-4A19-A998-1181432E6BC0}" sibTransId="{A8B23406-2C8D-468C-A507-8BDAA9853E39}"/>
    <dgm:cxn modelId="{215AC565-3784-4A5D-82DE-D20EEA686CFA}" type="presOf" srcId="{DF674509-430F-49CF-872B-52D412CD1753}" destId="{E50B2A6B-5EF6-4591-8D67-EA581F5880DC}" srcOrd="0" destOrd="0" presId="urn:microsoft.com/office/officeart/2005/8/layout/funnel1"/>
    <dgm:cxn modelId="{49F093D7-9A54-44B7-9CF0-1C88522A1B92}" type="presOf" srcId="{F78CD6CD-B440-4779-AF8A-1C242204593D}" destId="{324AC362-78A5-4A22-8571-2643678A0F24}" srcOrd="0" destOrd="0" presId="urn:microsoft.com/office/officeart/2005/8/layout/funnel1"/>
    <dgm:cxn modelId="{D0545ECD-B150-4C63-8A85-ECC07A851147}" type="presParOf" srcId="{E50B2A6B-5EF6-4591-8D67-EA581F5880DC}" destId="{61F62A62-1AE9-43F2-A6EE-33C008AAA0A0}" srcOrd="0" destOrd="0" presId="urn:microsoft.com/office/officeart/2005/8/layout/funnel1"/>
    <dgm:cxn modelId="{72082EA6-818B-4040-A68B-251A5437FDBA}" type="presParOf" srcId="{E50B2A6B-5EF6-4591-8D67-EA581F5880DC}" destId="{B4DAEE41-CE52-468A-B314-A3F25C1CDBE0}" srcOrd="1" destOrd="0" presId="urn:microsoft.com/office/officeart/2005/8/layout/funnel1"/>
    <dgm:cxn modelId="{47485D6F-4B03-4AAF-BE65-0AF1D36B74AD}" type="presParOf" srcId="{E50B2A6B-5EF6-4591-8D67-EA581F5880DC}" destId="{324AC362-78A5-4A22-8571-2643678A0F24}" srcOrd="2" destOrd="0" presId="urn:microsoft.com/office/officeart/2005/8/layout/funnel1"/>
    <dgm:cxn modelId="{B1A966BF-AB2A-407E-8F20-967E3B94B6C6}" type="presParOf" srcId="{E50B2A6B-5EF6-4591-8D67-EA581F5880DC}" destId="{39752D93-EF17-492F-B000-11F4C787AE02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0FF99-FCCA-42D7-A602-BC5FFA4A6AB9}">
      <dsp:nvSpPr>
        <dsp:cNvPr id="0" name=""/>
        <dsp:cNvSpPr/>
      </dsp:nvSpPr>
      <dsp:spPr>
        <a:xfrm>
          <a:off x="1305553" y="3110348"/>
          <a:ext cx="1537937" cy="1320142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200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CONSERVACIÓN DE LOS RECURSOS HIDRICOS</a:t>
          </a:r>
          <a:endParaRPr lang="es-GT" sz="12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543726" y="3314792"/>
        <a:ext cx="1061591" cy="911254"/>
      </dsp:txXfrm>
    </dsp:sp>
    <dsp:sp modelId="{9FF8D654-A93A-4D43-BC76-517E438EE6AF}">
      <dsp:nvSpPr>
        <dsp:cNvPr id="0" name=""/>
        <dsp:cNvSpPr/>
      </dsp:nvSpPr>
      <dsp:spPr>
        <a:xfrm>
          <a:off x="1353656" y="3693707"/>
          <a:ext cx="179538" cy="154818"/>
        </a:xfrm>
        <a:prstGeom prst="hexagon">
          <a:avLst>
            <a:gd name="adj" fmla="val 25000"/>
            <a:gd name="vf" fmla="val 115470"/>
          </a:avLst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60E3A-4DF1-4696-AE6D-63C5DEF6EAD1}">
      <dsp:nvSpPr>
        <dsp:cNvPr id="0" name=""/>
        <dsp:cNvSpPr/>
      </dsp:nvSpPr>
      <dsp:spPr>
        <a:xfrm>
          <a:off x="0" y="2392743"/>
          <a:ext cx="1537937" cy="132014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C9EE9-1CC4-4325-886B-A7C68A187979}">
      <dsp:nvSpPr>
        <dsp:cNvPr id="0" name=""/>
        <dsp:cNvSpPr/>
      </dsp:nvSpPr>
      <dsp:spPr>
        <a:xfrm>
          <a:off x="1041326" y="3529822"/>
          <a:ext cx="179538" cy="154818"/>
        </a:xfrm>
        <a:prstGeom prst="hexagon">
          <a:avLst>
            <a:gd name="adj" fmla="val 25000"/>
            <a:gd name="vf" fmla="val 115470"/>
          </a:avLst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7FEE1-2881-4B0F-A208-E4A820E40335}">
      <dsp:nvSpPr>
        <dsp:cNvPr id="0" name=""/>
        <dsp:cNvSpPr/>
      </dsp:nvSpPr>
      <dsp:spPr>
        <a:xfrm>
          <a:off x="2609751" y="2382631"/>
          <a:ext cx="1537937" cy="1320142"/>
        </a:xfrm>
        <a:prstGeom prst="hexagon">
          <a:avLst>
            <a:gd name="adj" fmla="val 25000"/>
            <a:gd name="vf" fmla="val 11547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EDUCACIÓN AMBIENTAL SOSTENIBLE</a:t>
          </a:r>
          <a:endParaRPr lang="es-GT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47924" y="2587075"/>
        <a:ext cx="1061591" cy="911254"/>
      </dsp:txXfrm>
    </dsp:sp>
    <dsp:sp modelId="{922EC68F-5133-47B3-8838-15AD6E37973F}">
      <dsp:nvSpPr>
        <dsp:cNvPr id="0" name=""/>
        <dsp:cNvSpPr/>
      </dsp:nvSpPr>
      <dsp:spPr>
        <a:xfrm>
          <a:off x="3663272" y="3518316"/>
          <a:ext cx="179538" cy="154818"/>
        </a:xfrm>
        <a:prstGeom prst="hexagon">
          <a:avLst>
            <a:gd name="adj" fmla="val 25000"/>
            <a:gd name="vf" fmla="val 115470"/>
          </a:avLst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6C2FC-5A51-47AD-AED9-4ECFBB8BE79D}">
      <dsp:nvSpPr>
        <dsp:cNvPr id="0" name=""/>
        <dsp:cNvSpPr/>
      </dsp:nvSpPr>
      <dsp:spPr>
        <a:xfrm>
          <a:off x="3940564" y="3120599"/>
          <a:ext cx="1537937" cy="132014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877A5-2E5B-4703-B17D-E088AFE25A4D}">
      <dsp:nvSpPr>
        <dsp:cNvPr id="0" name=""/>
        <dsp:cNvSpPr/>
      </dsp:nvSpPr>
      <dsp:spPr>
        <a:xfrm>
          <a:off x="3955955" y="3699635"/>
          <a:ext cx="179538" cy="154818"/>
        </a:xfrm>
        <a:prstGeom prst="hexagon">
          <a:avLst>
            <a:gd name="adj" fmla="val 25000"/>
            <a:gd name="vf" fmla="val 115470"/>
          </a:avLst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DCCDC-6F37-4B12-A767-966C38750428}">
      <dsp:nvSpPr>
        <dsp:cNvPr id="0" name=""/>
        <dsp:cNvSpPr/>
      </dsp:nvSpPr>
      <dsp:spPr>
        <a:xfrm>
          <a:off x="1305553" y="1671302"/>
          <a:ext cx="1537937" cy="1320142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GESTIÓN AMBIENTAL</a:t>
          </a:r>
          <a:endParaRPr lang="es-GT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43726" y="1875746"/>
        <a:ext cx="1061591" cy="911254"/>
      </dsp:txXfrm>
    </dsp:sp>
    <dsp:sp modelId="{4C60FE0C-D5D4-4BEC-9072-4F115B56D7A7}">
      <dsp:nvSpPr>
        <dsp:cNvPr id="0" name=""/>
        <dsp:cNvSpPr/>
      </dsp:nvSpPr>
      <dsp:spPr>
        <a:xfrm>
          <a:off x="2352299" y="1698500"/>
          <a:ext cx="179538" cy="154818"/>
        </a:xfrm>
        <a:prstGeom prst="hexagon">
          <a:avLst>
            <a:gd name="adj" fmla="val 25000"/>
            <a:gd name="vf" fmla="val 115470"/>
          </a:avLst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95969-D2F6-44D2-A6C6-55FB8BF83321}">
      <dsp:nvSpPr>
        <dsp:cNvPr id="0" name=""/>
        <dsp:cNvSpPr/>
      </dsp:nvSpPr>
      <dsp:spPr>
        <a:xfrm>
          <a:off x="2609751" y="943585"/>
          <a:ext cx="1537937" cy="132014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9B3C3-A83A-4903-8C11-849FE603B054}">
      <dsp:nvSpPr>
        <dsp:cNvPr id="0" name=""/>
        <dsp:cNvSpPr/>
      </dsp:nvSpPr>
      <dsp:spPr>
        <a:xfrm>
          <a:off x="2644981" y="1528688"/>
          <a:ext cx="179538" cy="154818"/>
        </a:xfrm>
        <a:prstGeom prst="hexagon">
          <a:avLst>
            <a:gd name="adj" fmla="val 25000"/>
            <a:gd name="vf" fmla="val 115470"/>
          </a:avLst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059D2-E185-42CB-8895-F463C5DACC32}">
      <dsp:nvSpPr>
        <dsp:cNvPr id="0" name=""/>
        <dsp:cNvSpPr/>
      </dsp:nvSpPr>
      <dsp:spPr>
        <a:xfrm>
          <a:off x="3920724" y="1669210"/>
          <a:ext cx="1537937" cy="1320142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CAMBIO CLIMÁTICO</a:t>
          </a:r>
          <a:endParaRPr lang="es-GT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58897" y="1873654"/>
        <a:ext cx="1061591" cy="911254"/>
      </dsp:txXfrm>
    </dsp:sp>
    <dsp:sp modelId="{944D6C46-EE40-4CF9-A22B-A4C6FC2529B0}">
      <dsp:nvSpPr>
        <dsp:cNvPr id="0" name=""/>
        <dsp:cNvSpPr/>
      </dsp:nvSpPr>
      <dsp:spPr>
        <a:xfrm>
          <a:off x="5243215" y="2251872"/>
          <a:ext cx="179538" cy="154818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892C2-0BBB-4145-AB16-F9D70198D849}">
      <dsp:nvSpPr>
        <dsp:cNvPr id="0" name=""/>
        <dsp:cNvSpPr/>
      </dsp:nvSpPr>
      <dsp:spPr>
        <a:xfrm>
          <a:off x="5237118" y="2394835"/>
          <a:ext cx="1537937" cy="132014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7AFB1-5221-4F96-9C19-FD28FCA71464}">
      <dsp:nvSpPr>
        <dsp:cNvPr id="0" name=""/>
        <dsp:cNvSpPr/>
      </dsp:nvSpPr>
      <dsp:spPr>
        <a:xfrm>
          <a:off x="5547415" y="2418197"/>
          <a:ext cx="179538" cy="154818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62A62-1AE9-43F2-A6EE-33C008AAA0A0}">
      <dsp:nvSpPr>
        <dsp:cNvPr id="0" name=""/>
        <dsp:cNvSpPr/>
      </dsp:nvSpPr>
      <dsp:spPr>
        <a:xfrm rot="20990809">
          <a:off x="1482439" y="-239052"/>
          <a:ext cx="2970108" cy="3886366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AEE41-CE52-468A-B314-A3F25C1CDBE0}">
      <dsp:nvSpPr>
        <dsp:cNvPr id="0" name=""/>
        <dsp:cNvSpPr/>
      </dsp:nvSpPr>
      <dsp:spPr>
        <a:xfrm>
          <a:off x="2708927" y="3694575"/>
          <a:ext cx="605756" cy="38768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AC362-78A5-4A22-8571-2643678A0F24}">
      <dsp:nvSpPr>
        <dsp:cNvPr id="0" name=""/>
        <dsp:cNvSpPr/>
      </dsp:nvSpPr>
      <dsp:spPr>
        <a:xfrm>
          <a:off x="1561292" y="4248469"/>
          <a:ext cx="2907633" cy="1214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PROGRAMA 12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Conservación y Protección de los Recursos Naturales y Ambiente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1292" y="4248469"/>
        <a:ext cx="2907633" cy="1214307"/>
      </dsp:txXfrm>
    </dsp:sp>
    <dsp:sp modelId="{39752D93-EF17-492F-B000-11F4C787AE02}">
      <dsp:nvSpPr>
        <dsp:cNvPr id="0" name=""/>
        <dsp:cNvSpPr/>
      </dsp:nvSpPr>
      <dsp:spPr>
        <a:xfrm>
          <a:off x="1122748" y="63252"/>
          <a:ext cx="3699236" cy="348122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2FC14-6FBC-40F5-90FE-7DC8932E8E0A}" type="datetimeFigureOut">
              <a:rPr lang="es-GT" smtClean="0"/>
              <a:t>18/06/2019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4311-4462-4A90-92F4-D6C099AAE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7475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3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578D6DB-6798-42D2-B9AD-FC6F1C72FC30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E5EDE275-BE14-4364-AEA2-5F5667C0FD4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9264BD-2108-401F-B7DD-0622C3C01D54}"/>
              </a:ext>
            </a:extLst>
          </p:cNvPr>
          <p:cNvGrpSpPr/>
          <p:nvPr userDrawn="1"/>
        </p:nvGrpSpPr>
        <p:grpSpPr>
          <a:xfrm>
            <a:off x="0" y="6794500"/>
            <a:ext cx="12192000" cy="63500"/>
            <a:chOff x="-723900" y="1040009"/>
            <a:chExt cx="5295900" cy="521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6C5082-4997-4E65-8420-4D5D936F0708}"/>
                </a:ext>
              </a:extLst>
            </p:cNvPr>
            <p:cNvSpPr/>
            <p:nvPr userDrawn="1"/>
          </p:nvSpPr>
          <p:spPr>
            <a:xfrm>
              <a:off x="1041400" y="1040009"/>
              <a:ext cx="1765300" cy="521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85F784-DC5C-4E68-BC02-CCF2F401E203}"/>
                </a:ext>
              </a:extLst>
            </p:cNvPr>
            <p:cNvSpPr/>
            <p:nvPr userDrawn="1"/>
          </p:nvSpPr>
          <p:spPr>
            <a:xfrm>
              <a:off x="2806700" y="1040009"/>
              <a:ext cx="1765300" cy="521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61E494-C684-4E36-B355-111C9D35265A}"/>
                </a:ext>
              </a:extLst>
            </p:cNvPr>
            <p:cNvSpPr/>
            <p:nvPr userDrawn="1"/>
          </p:nvSpPr>
          <p:spPr>
            <a:xfrm>
              <a:off x="-723900" y="1040009"/>
              <a:ext cx="1765300" cy="52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59264BD-2108-401F-B7DD-0622C3C01D54}"/>
              </a:ext>
            </a:extLst>
          </p:cNvPr>
          <p:cNvGrpSpPr/>
          <p:nvPr userDrawn="1"/>
        </p:nvGrpSpPr>
        <p:grpSpPr>
          <a:xfrm>
            <a:off x="0" y="6794500"/>
            <a:ext cx="12192000" cy="63500"/>
            <a:chOff x="-723900" y="1040009"/>
            <a:chExt cx="5295900" cy="521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6C5082-4997-4E65-8420-4D5D936F0708}"/>
                </a:ext>
              </a:extLst>
            </p:cNvPr>
            <p:cNvSpPr/>
            <p:nvPr userDrawn="1"/>
          </p:nvSpPr>
          <p:spPr>
            <a:xfrm>
              <a:off x="1041400" y="1040009"/>
              <a:ext cx="1765300" cy="521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85F784-DC5C-4E68-BC02-CCF2F401E203}"/>
                </a:ext>
              </a:extLst>
            </p:cNvPr>
            <p:cNvSpPr/>
            <p:nvPr userDrawn="1"/>
          </p:nvSpPr>
          <p:spPr>
            <a:xfrm>
              <a:off x="2806700" y="1040009"/>
              <a:ext cx="1765300" cy="521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61E494-C684-4E36-B355-111C9D35265A}"/>
                </a:ext>
              </a:extLst>
            </p:cNvPr>
            <p:cNvSpPr/>
            <p:nvPr userDrawn="1"/>
          </p:nvSpPr>
          <p:spPr>
            <a:xfrm>
              <a:off x="-723900" y="1040009"/>
              <a:ext cx="1765300" cy="52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840202-73D3-4D1E-99C4-5658A767FE1E}"/>
              </a:ext>
            </a:extLst>
          </p:cNvPr>
          <p:cNvSpPr txBox="1">
            <a:spLocks/>
          </p:cNvSpPr>
          <p:nvPr userDrawn="1"/>
        </p:nvSpPr>
        <p:spPr>
          <a:xfrm>
            <a:off x="11613495" y="6336583"/>
            <a:ext cx="350092" cy="28833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1218987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0B596-281A-4010-8ADA-74D6CB3791DF}" type="slidenum">
              <a:rPr lang="en-US" sz="800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3800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938" y="260350"/>
            <a:ext cx="11664949" cy="2883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3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7513" userDrawn="1">
          <p15:clr>
            <a:srgbClr val="F26B43"/>
          </p15:clr>
        </p15:guide>
        <p15:guide id="4" pos="165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orient="horz" pos="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diagramColors" Target="../diagrams/colors2.xml"/><Relationship Id="rId5" Type="http://schemas.openxmlformats.org/officeDocument/2006/relationships/image" Target="../media/image9.jp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8.jpg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2566020" y="1495352"/>
            <a:ext cx="6467270" cy="2869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5" name="4 Rectángulo"/>
          <p:cNvSpPr/>
          <p:nvPr/>
        </p:nvSpPr>
        <p:spPr>
          <a:xfrm>
            <a:off x="2753242" y="1909318"/>
            <a:ext cx="60928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GT" b="1" dirty="0" smtClean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MINISTERIO DE AMBIENTE Y RECURSOS NATURALES</a:t>
            </a:r>
            <a:endParaRPr lang="es-GT" b="1" dirty="0">
              <a:solidFill>
                <a:srgbClr val="376092"/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endParaRPr lang="es-GT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r>
              <a:rPr lang="es-GT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Formulación Presupuestaria </a:t>
            </a:r>
          </a:p>
          <a:p>
            <a:pPr algn="ctr"/>
            <a:r>
              <a:rPr lang="es-GT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Multianual </a:t>
            </a:r>
            <a:r>
              <a:rPr lang="es-GT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2020-2024</a:t>
            </a:r>
            <a:endParaRPr lang="es-GT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02324" y="6162921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latin typeface="Arial" panose="020B0604020202020204" pitchFamily="34" charset="0"/>
                <a:cs typeface="Arial" panose="020B0604020202020204" pitchFamily="34" charset="0"/>
              </a:rPr>
              <a:t>Mayo 2019</a:t>
            </a: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9 Imagen" descr="C:\Users\dtpusu04\AppData\Local\Microsoft\Windows\Temporary Internet Files\Content.Word\Imagen 201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 b="17347"/>
          <a:stretch/>
        </p:blipFill>
        <p:spPr bwMode="auto">
          <a:xfrm>
            <a:off x="307975" y="101868"/>
            <a:ext cx="1163320" cy="813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17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2" y="300731"/>
            <a:ext cx="5181113" cy="522664"/>
          </a:xfrm>
        </p:spPr>
        <p:txBody>
          <a:bodyPr/>
          <a:lstStyle/>
          <a:p>
            <a:pPr algn="ctr"/>
            <a:r>
              <a:rPr lang="es-GT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I. Catálogo</a:t>
            </a:r>
            <a:r>
              <a:rPr lang="es-GT" sz="2000" dirty="0"/>
              <a:t> </a:t>
            </a:r>
            <a:r>
              <a:rPr lang="es-GT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Bienes y Servicios prestados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4D9FFFE-2936-491C-9BB3-87379CE1F3D9}"/>
              </a:ext>
            </a:extLst>
          </p:cNvPr>
          <p:cNvGrpSpPr/>
          <p:nvPr/>
        </p:nvGrpSpPr>
        <p:grpSpPr>
          <a:xfrm>
            <a:off x="3594994" y="1071045"/>
            <a:ext cx="219523" cy="228976"/>
            <a:chOff x="2692400" y="3616326"/>
            <a:chExt cx="331788" cy="346075"/>
          </a:xfrm>
        </p:grpSpPr>
        <p:sp>
          <p:nvSpPr>
            <p:cNvPr id="86" name="Line 288">
              <a:extLst>
                <a:ext uri="{FF2B5EF4-FFF2-40B4-BE49-F238E27FC236}">
                  <a16:creationId xmlns:a16="http://schemas.microsoft.com/office/drawing/2014/main" id="{BFC32F7D-CD98-4DA0-B52F-03E7D2842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Line 289">
              <a:extLst>
                <a:ext uri="{FF2B5EF4-FFF2-40B4-BE49-F238E27FC236}">
                  <a16:creationId xmlns:a16="http://schemas.microsoft.com/office/drawing/2014/main" id="{78EB434B-558A-4E12-96E7-931BFF534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Line 290">
              <a:extLst>
                <a:ext uri="{FF2B5EF4-FFF2-40B4-BE49-F238E27FC236}">
                  <a16:creationId xmlns:a16="http://schemas.microsoft.com/office/drawing/2014/main" id="{01846CF2-F610-4021-8007-5962C5467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291">
              <a:extLst>
                <a:ext uri="{FF2B5EF4-FFF2-40B4-BE49-F238E27FC236}">
                  <a16:creationId xmlns:a16="http://schemas.microsoft.com/office/drawing/2014/main" id="{59F13115-B0EF-4B0F-A754-64877819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180 w 209"/>
                <a:gd name="T1" fmla="*/ 0 h 199"/>
                <a:gd name="T2" fmla="*/ 209 w 209"/>
                <a:gd name="T3" fmla="*/ 0 h 199"/>
                <a:gd name="T4" fmla="*/ 209 w 209"/>
                <a:gd name="T5" fmla="*/ 199 h 199"/>
                <a:gd name="T6" fmla="*/ 0 w 209"/>
                <a:gd name="T7" fmla="*/ 199 h 199"/>
                <a:gd name="T8" fmla="*/ 0 w 209"/>
                <a:gd name="T9" fmla="*/ 0 h 199"/>
                <a:gd name="T10" fmla="*/ 29 w 209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292">
              <a:extLst>
                <a:ext uri="{FF2B5EF4-FFF2-40B4-BE49-F238E27FC236}">
                  <a16:creationId xmlns:a16="http://schemas.microsoft.com/office/drawing/2014/main" id="{3B57513A-6E04-4BBC-8284-689DD195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152 h 152"/>
                <a:gd name="T4" fmla="*/ 151 w 151"/>
                <a:gd name="T5" fmla="*/ 152 h 152"/>
                <a:gd name="T6" fmla="*/ 151 w 15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Line 293">
              <a:extLst>
                <a:ext uri="{FF2B5EF4-FFF2-40B4-BE49-F238E27FC236}">
                  <a16:creationId xmlns:a16="http://schemas.microsoft.com/office/drawing/2014/main" id="{CA049B81-680B-46CB-9B66-9C88DE2B0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Line 294">
              <a:extLst>
                <a:ext uri="{FF2B5EF4-FFF2-40B4-BE49-F238E27FC236}">
                  <a16:creationId xmlns:a16="http://schemas.microsoft.com/office/drawing/2014/main" id="{41A23FB7-57A8-41D1-B4CB-A07B33924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4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10990957" y="2212066"/>
            <a:ext cx="10818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INDIRECTOS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cxnSp>
        <p:nvCxnSpPr>
          <p:cNvPr id="165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7430962" y="859127"/>
            <a:ext cx="38218" cy="59035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771293088"/>
              </p:ext>
            </p:extLst>
          </p:nvPr>
        </p:nvGraphicFramePr>
        <p:xfrm>
          <a:off x="431505" y="924997"/>
          <a:ext cx="6775056" cy="5374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2" name="41 Grupo"/>
          <p:cNvGrpSpPr/>
          <p:nvPr/>
        </p:nvGrpSpPr>
        <p:grpSpPr>
          <a:xfrm>
            <a:off x="8298873" y="859127"/>
            <a:ext cx="3545465" cy="553998"/>
            <a:chOff x="9957480" y="5044068"/>
            <a:chExt cx="3545465" cy="553998"/>
          </a:xfrm>
        </p:grpSpPr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DB3D41A9-A874-4198-92E2-BF9FFA2BEB4C}"/>
                </a:ext>
              </a:extLst>
            </p:cNvPr>
            <p:cNvGrpSpPr/>
            <p:nvPr/>
          </p:nvGrpSpPr>
          <p:grpSpPr>
            <a:xfrm>
              <a:off x="9957480" y="5044187"/>
              <a:ext cx="531730" cy="531730"/>
              <a:chOff x="1060566" y="1943691"/>
              <a:chExt cx="531730" cy="531730"/>
            </a:xfrm>
          </p:grpSpPr>
          <p:sp>
            <p:nvSpPr>
              <p:cNvPr id="45" name="Oval 193">
                <a:extLst>
                  <a:ext uri="{FF2B5EF4-FFF2-40B4-BE49-F238E27FC236}">
                    <a16:creationId xmlns:a16="http://schemas.microsoft.com/office/drawing/2014/main" id="{6AB737CD-69F1-4F41-A636-435FC3EB25C0}"/>
                  </a:ext>
                </a:extLst>
              </p:cNvPr>
              <p:cNvSpPr/>
              <p:nvPr/>
            </p:nvSpPr>
            <p:spPr>
              <a:xfrm>
                <a:off x="1060566" y="1943691"/>
                <a:ext cx="531730" cy="531730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grpSp>
            <p:nvGrpSpPr>
              <p:cNvPr id="46" name="Group 194">
                <a:extLst>
                  <a:ext uri="{FF2B5EF4-FFF2-40B4-BE49-F238E27FC236}">
                    <a16:creationId xmlns:a16="http://schemas.microsoft.com/office/drawing/2014/main" id="{58CF0266-3813-4A5C-93C7-7C7A51683CAE}"/>
                  </a:ext>
                </a:extLst>
              </p:cNvPr>
              <p:cNvGrpSpPr/>
              <p:nvPr/>
            </p:nvGrpSpPr>
            <p:grpSpPr>
              <a:xfrm>
                <a:off x="1211844" y="2078944"/>
                <a:ext cx="279100" cy="261224"/>
                <a:chOff x="765175" y="1228726"/>
                <a:chExt cx="5205413" cy="4872038"/>
              </a:xfrm>
              <a:solidFill>
                <a:schemeClr val="bg1"/>
              </a:solidFill>
            </p:grpSpPr>
            <p:sp>
              <p:nvSpPr>
                <p:cNvPr id="47" name="Freeform 6">
                  <a:extLst>
                    <a:ext uri="{FF2B5EF4-FFF2-40B4-BE49-F238E27FC236}">
                      <a16:creationId xmlns:a16="http://schemas.microsoft.com/office/drawing/2014/main" id="{68F53266-562F-460E-BA12-BE603069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3304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2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7 h 383"/>
                    <a:gd name="T16" fmla="*/ 3049 w 3049"/>
                    <a:gd name="T17" fmla="*/ 191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0 h 383"/>
                    <a:gd name="T26" fmla="*/ 2941 w 3049"/>
                    <a:gd name="T27" fmla="*/ 364 h 383"/>
                    <a:gd name="T28" fmla="*/ 2901 w 3049"/>
                    <a:gd name="T29" fmla="*/ 378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8 h 383"/>
                    <a:gd name="T36" fmla="*/ 106 w 3049"/>
                    <a:gd name="T37" fmla="*/ 364 h 383"/>
                    <a:gd name="T38" fmla="*/ 70 w 3049"/>
                    <a:gd name="T39" fmla="*/ 340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1 h 383"/>
                    <a:gd name="T48" fmla="*/ 4 w 3049"/>
                    <a:gd name="T49" fmla="*/ 147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2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2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7"/>
                      </a:lnTo>
                      <a:lnTo>
                        <a:pt x="3049" y="191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0"/>
                      </a:lnTo>
                      <a:lnTo>
                        <a:pt x="2941" y="364"/>
                      </a:lnTo>
                      <a:lnTo>
                        <a:pt x="2901" y="378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8"/>
                      </a:lnTo>
                      <a:lnTo>
                        <a:pt x="106" y="364"/>
                      </a:lnTo>
                      <a:lnTo>
                        <a:pt x="70" y="340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1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2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48" name="Freeform 7">
                  <a:extLst>
                    <a:ext uri="{FF2B5EF4-FFF2-40B4-BE49-F238E27FC236}">
                      <a16:creationId xmlns:a16="http://schemas.microsoft.com/office/drawing/2014/main" id="{DA1BCFC9-EC7F-4775-84A4-3547B780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8511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3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9 h 383"/>
                    <a:gd name="T16" fmla="*/ 3049 w 3049"/>
                    <a:gd name="T17" fmla="*/ 192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1 h 383"/>
                    <a:gd name="T26" fmla="*/ 2941 w 3049"/>
                    <a:gd name="T27" fmla="*/ 363 h 383"/>
                    <a:gd name="T28" fmla="*/ 2901 w 3049"/>
                    <a:gd name="T29" fmla="*/ 377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7 h 383"/>
                    <a:gd name="T36" fmla="*/ 106 w 3049"/>
                    <a:gd name="T37" fmla="*/ 363 h 383"/>
                    <a:gd name="T38" fmla="*/ 70 w 3049"/>
                    <a:gd name="T39" fmla="*/ 341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2 h 383"/>
                    <a:gd name="T48" fmla="*/ 4 w 3049"/>
                    <a:gd name="T49" fmla="*/ 149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3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3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9"/>
                      </a:lnTo>
                      <a:lnTo>
                        <a:pt x="3049" y="192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1"/>
                      </a:lnTo>
                      <a:lnTo>
                        <a:pt x="2941" y="363"/>
                      </a:lnTo>
                      <a:lnTo>
                        <a:pt x="2901" y="377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7"/>
                      </a:lnTo>
                      <a:lnTo>
                        <a:pt x="106" y="363"/>
                      </a:lnTo>
                      <a:lnTo>
                        <a:pt x="70" y="341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2"/>
                      </a:lnTo>
                      <a:lnTo>
                        <a:pt x="4" y="149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3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49" name="Freeform 8">
                  <a:extLst>
                    <a:ext uri="{FF2B5EF4-FFF2-40B4-BE49-F238E27FC236}">
                      <a16:creationId xmlns:a16="http://schemas.microsoft.com/office/drawing/2014/main" id="{2B695D25-3F05-45E5-83CA-79B45A60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4935538"/>
                  <a:ext cx="1422400" cy="303213"/>
                </a:xfrm>
                <a:custGeom>
                  <a:avLst/>
                  <a:gdLst>
                    <a:gd name="T0" fmla="*/ 191 w 1793"/>
                    <a:gd name="T1" fmla="*/ 0 h 381"/>
                    <a:gd name="T2" fmla="*/ 1602 w 1793"/>
                    <a:gd name="T3" fmla="*/ 0 h 381"/>
                    <a:gd name="T4" fmla="*/ 1646 w 1793"/>
                    <a:gd name="T5" fmla="*/ 6 h 381"/>
                    <a:gd name="T6" fmla="*/ 1686 w 1793"/>
                    <a:gd name="T7" fmla="*/ 20 h 381"/>
                    <a:gd name="T8" fmla="*/ 1721 w 1793"/>
                    <a:gd name="T9" fmla="*/ 41 h 381"/>
                    <a:gd name="T10" fmla="*/ 1751 w 1793"/>
                    <a:gd name="T11" fmla="*/ 71 h 381"/>
                    <a:gd name="T12" fmla="*/ 1773 w 1793"/>
                    <a:gd name="T13" fmla="*/ 107 h 381"/>
                    <a:gd name="T14" fmla="*/ 1787 w 1793"/>
                    <a:gd name="T15" fmla="*/ 147 h 381"/>
                    <a:gd name="T16" fmla="*/ 1793 w 1793"/>
                    <a:gd name="T17" fmla="*/ 190 h 381"/>
                    <a:gd name="T18" fmla="*/ 1787 w 1793"/>
                    <a:gd name="T19" fmla="*/ 234 h 381"/>
                    <a:gd name="T20" fmla="*/ 1773 w 1793"/>
                    <a:gd name="T21" fmla="*/ 274 h 381"/>
                    <a:gd name="T22" fmla="*/ 1751 w 1793"/>
                    <a:gd name="T23" fmla="*/ 310 h 381"/>
                    <a:gd name="T24" fmla="*/ 1721 w 1793"/>
                    <a:gd name="T25" fmla="*/ 339 h 381"/>
                    <a:gd name="T26" fmla="*/ 1686 w 1793"/>
                    <a:gd name="T27" fmla="*/ 361 h 381"/>
                    <a:gd name="T28" fmla="*/ 1646 w 1793"/>
                    <a:gd name="T29" fmla="*/ 377 h 381"/>
                    <a:gd name="T30" fmla="*/ 1602 w 1793"/>
                    <a:gd name="T31" fmla="*/ 381 h 381"/>
                    <a:gd name="T32" fmla="*/ 191 w 1793"/>
                    <a:gd name="T33" fmla="*/ 381 h 381"/>
                    <a:gd name="T34" fmla="*/ 148 w 1793"/>
                    <a:gd name="T35" fmla="*/ 377 h 381"/>
                    <a:gd name="T36" fmla="*/ 106 w 1793"/>
                    <a:gd name="T37" fmla="*/ 361 h 381"/>
                    <a:gd name="T38" fmla="*/ 70 w 1793"/>
                    <a:gd name="T39" fmla="*/ 339 h 381"/>
                    <a:gd name="T40" fmla="*/ 42 w 1793"/>
                    <a:gd name="T41" fmla="*/ 310 h 381"/>
                    <a:gd name="T42" fmla="*/ 18 w 1793"/>
                    <a:gd name="T43" fmla="*/ 274 h 381"/>
                    <a:gd name="T44" fmla="*/ 4 w 1793"/>
                    <a:gd name="T45" fmla="*/ 234 h 381"/>
                    <a:gd name="T46" fmla="*/ 0 w 1793"/>
                    <a:gd name="T47" fmla="*/ 190 h 381"/>
                    <a:gd name="T48" fmla="*/ 4 w 1793"/>
                    <a:gd name="T49" fmla="*/ 147 h 381"/>
                    <a:gd name="T50" fmla="*/ 18 w 1793"/>
                    <a:gd name="T51" fmla="*/ 107 h 381"/>
                    <a:gd name="T52" fmla="*/ 42 w 1793"/>
                    <a:gd name="T53" fmla="*/ 71 h 381"/>
                    <a:gd name="T54" fmla="*/ 70 w 1793"/>
                    <a:gd name="T55" fmla="*/ 41 h 381"/>
                    <a:gd name="T56" fmla="*/ 106 w 1793"/>
                    <a:gd name="T57" fmla="*/ 20 h 381"/>
                    <a:gd name="T58" fmla="*/ 148 w 1793"/>
                    <a:gd name="T59" fmla="*/ 6 h 381"/>
                    <a:gd name="T60" fmla="*/ 191 w 1793"/>
                    <a:gd name="T6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3" h="381">
                      <a:moveTo>
                        <a:pt x="191" y="0"/>
                      </a:moveTo>
                      <a:lnTo>
                        <a:pt x="1602" y="0"/>
                      </a:lnTo>
                      <a:lnTo>
                        <a:pt x="1646" y="6"/>
                      </a:lnTo>
                      <a:lnTo>
                        <a:pt x="1686" y="20"/>
                      </a:lnTo>
                      <a:lnTo>
                        <a:pt x="1721" y="41"/>
                      </a:lnTo>
                      <a:lnTo>
                        <a:pt x="1751" y="71"/>
                      </a:lnTo>
                      <a:lnTo>
                        <a:pt x="1773" y="107"/>
                      </a:lnTo>
                      <a:lnTo>
                        <a:pt x="1787" y="147"/>
                      </a:lnTo>
                      <a:lnTo>
                        <a:pt x="1793" y="190"/>
                      </a:lnTo>
                      <a:lnTo>
                        <a:pt x="1787" y="234"/>
                      </a:lnTo>
                      <a:lnTo>
                        <a:pt x="1773" y="274"/>
                      </a:lnTo>
                      <a:lnTo>
                        <a:pt x="1751" y="310"/>
                      </a:lnTo>
                      <a:lnTo>
                        <a:pt x="1721" y="339"/>
                      </a:lnTo>
                      <a:lnTo>
                        <a:pt x="1686" y="361"/>
                      </a:lnTo>
                      <a:lnTo>
                        <a:pt x="1646" y="377"/>
                      </a:lnTo>
                      <a:lnTo>
                        <a:pt x="1602" y="381"/>
                      </a:lnTo>
                      <a:lnTo>
                        <a:pt x="191" y="381"/>
                      </a:lnTo>
                      <a:lnTo>
                        <a:pt x="148" y="377"/>
                      </a:lnTo>
                      <a:lnTo>
                        <a:pt x="106" y="361"/>
                      </a:lnTo>
                      <a:lnTo>
                        <a:pt x="70" y="339"/>
                      </a:lnTo>
                      <a:lnTo>
                        <a:pt x="42" y="310"/>
                      </a:lnTo>
                      <a:lnTo>
                        <a:pt x="18" y="274"/>
                      </a:lnTo>
                      <a:lnTo>
                        <a:pt x="4" y="234"/>
                      </a:lnTo>
                      <a:lnTo>
                        <a:pt x="0" y="190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1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50" name="Freeform 9">
                  <a:extLst>
                    <a:ext uri="{FF2B5EF4-FFF2-40B4-BE49-F238E27FC236}">
                      <a16:creationId xmlns:a16="http://schemas.microsoft.com/office/drawing/2014/main" id="{E796B5FD-7A81-47A2-84AD-B91A05387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5175" y="1228726"/>
                  <a:ext cx="5205413" cy="4872038"/>
                </a:xfrm>
                <a:custGeom>
                  <a:avLst/>
                  <a:gdLst>
                    <a:gd name="T0" fmla="*/ 3681 w 6558"/>
                    <a:gd name="T1" fmla="*/ 4366 h 6138"/>
                    <a:gd name="T2" fmla="*/ 5597 w 6558"/>
                    <a:gd name="T3" fmla="*/ 910 h 6138"/>
                    <a:gd name="T4" fmla="*/ 4282 w 6558"/>
                    <a:gd name="T5" fmla="*/ 5757 h 6138"/>
                    <a:gd name="T6" fmla="*/ 4268 w 6558"/>
                    <a:gd name="T7" fmla="*/ 4376 h 6138"/>
                    <a:gd name="T8" fmla="*/ 3426 w 6558"/>
                    <a:gd name="T9" fmla="*/ 5047 h 6138"/>
                    <a:gd name="T10" fmla="*/ 3317 w 6558"/>
                    <a:gd name="T11" fmla="*/ 5039 h 6138"/>
                    <a:gd name="T12" fmla="*/ 3227 w 6558"/>
                    <a:gd name="T13" fmla="*/ 4972 h 6138"/>
                    <a:gd name="T14" fmla="*/ 3191 w 6558"/>
                    <a:gd name="T15" fmla="*/ 4862 h 6138"/>
                    <a:gd name="T16" fmla="*/ 1088 w 6558"/>
                    <a:gd name="T17" fmla="*/ 4395 h 6138"/>
                    <a:gd name="T18" fmla="*/ 967 w 6558"/>
                    <a:gd name="T19" fmla="*/ 4354 h 6138"/>
                    <a:gd name="T20" fmla="*/ 901 w 6558"/>
                    <a:gd name="T21" fmla="*/ 4248 h 6138"/>
                    <a:gd name="T22" fmla="*/ 915 w 6558"/>
                    <a:gd name="T23" fmla="*/ 4121 h 6138"/>
                    <a:gd name="T24" fmla="*/ 1003 w 6558"/>
                    <a:gd name="T25" fmla="*/ 4034 h 6138"/>
                    <a:gd name="T26" fmla="*/ 3363 w 6558"/>
                    <a:gd name="T27" fmla="*/ 4014 h 6138"/>
                    <a:gd name="T28" fmla="*/ 3418 w 6558"/>
                    <a:gd name="T29" fmla="*/ 3793 h 6138"/>
                    <a:gd name="T30" fmla="*/ 1045 w 6558"/>
                    <a:gd name="T31" fmla="*/ 3734 h 6138"/>
                    <a:gd name="T32" fmla="*/ 939 w 6558"/>
                    <a:gd name="T33" fmla="*/ 3668 h 6138"/>
                    <a:gd name="T34" fmla="*/ 897 w 6558"/>
                    <a:gd name="T35" fmla="*/ 3549 h 6138"/>
                    <a:gd name="T36" fmla="*/ 939 w 6558"/>
                    <a:gd name="T37" fmla="*/ 3430 h 6138"/>
                    <a:gd name="T38" fmla="*/ 1045 w 6558"/>
                    <a:gd name="T39" fmla="*/ 3362 h 6138"/>
                    <a:gd name="T40" fmla="*/ 3868 w 6558"/>
                    <a:gd name="T41" fmla="*/ 3046 h 6138"/>
                    <a:gd name="T42" fmla="*/ 3755 w 6558"/>
                    <a:gd name="T43" fmla="*/ 3084 h 6138"/>
                    <a:gd name="T44" fmla="*/ 1003 w 6558"/>
                    <a:gd name="T45" fmla="*/ 3064 h 6138"/>
                    <a:gd name="T46" fmla="*/ 915 w 6558"/>
                    <a:gd name="T47" fmla="*/ 2977 h 6138"/>
                    <a:gd name="T48" fmla="*/ 901 w 6558"/>
                    <a:gd name="T49" fmla="*/ 2849 h 6138"/>
                    <a:gd name="T50" fmla="*/ 967 w 6558"/>
                    <a:gd name="T51" fmla="*/ 2744 h 6138"/>
                    <a:gd name="T52" fmla="*/ 1088 w 6558"/>
                    <a:gd name="T53" fmla="*/ 2702 h 6138"/>
                    <a:gd name="T54" fmla="*/ 3838 w 6558"/>
                    <a:gd name="T55" fmla="*/ 2720 h 6138"/>
                    <a:gd name="T56" fmla="*/ 3926 w 6558"/>
                    <a:gd name="T57" fmla="*/ 2808 h 6138"/>
                    <a:gd name="T58" fmla="*/ 3946 w 6558"/>
                    <a:gd name="T59" fmla="*/ 2907 h 6138"/>
                    <a:gd name="T60" fmla="*/ 4282 w 6558"/>
                    <a:gd name="T61" fmla="*/ 759 h 6138"/>
                    <a:gd name="T62" fmla="*/ 5794 w 6558"/>
                    <a:gd name="T63" fmla="*/ 582 h 6138"/>
                    <a:gd name="T64" fmla="*/ 5872 w 6558"/>
                    <a:gd name="T65" fmla="*/ 453 h 6138"/>
                    <a:gd name="T66" fmla="*/ 5872 w 6558"/>
                    <a:gd name="T67" fmla="*/ 12 h 6138"/>
                    <a:gd name="T68" fmla="*/ 6502 w 6558"/>
                    <a:gd name="T69" fmla="*/ 391 h 6138"/>
                    <a:gd name="T70" fmla="*/ 6558 w 6558"/>
                    <a:gd name="T71" fmla="*/ 503 h 6138"/>
                    <a:gd name="T72" fmla="*/ 6532 w 6558"/>
                    <a:gd name="T73" fmla="*/ 626 h 6138"/>
                    <a:gd name="T74" fmla="*/ 4658 w 6558"/>
                    <a:gd name="T75" fmla="*/ 5991 h 6138"/>
                    <a:gd name="T76" fmla="*/ 4592 w 6558"/>
                    <a:gd name="T77" fmla="*/ 6096 h 6138"/>
                    <a:gd name="T78" fmla="*/ 4473 w 6558"/>
                    <a:gd name="T79" fmla="*/ 6138 h 6138"/>
                    <a:gd name="T80" fmla="*/ 107 w 6558"/>
                    <a:gd name="T81" fmla="*/ 6120 h 6138"/>
                    <a:gd name="T82" fmla="*/ 20 w 6558"/>
                    <a:gd name="T83" fmla="*/ 6031 h 6138"/>
                    <a:gd name="T84" fmla="*/ 0 w 6558"/>
                    <a:gd name="T85" fmla="*/ 568 h 6138"/>
                    <a:gd name="T86" fmla="*/ 42 w 6558"/>
                    <a:gd name="T87" fmla="*/ 449 h 6138"/>
                    <a:gd name="T88" fmla="*/ 147 w 6558"/>
                    <a:gd name="T89" fmla="*/ 382 h 6138"/>
                    <a:gd name="T90" fmla="*/ 4517 w 6558"/>
                    <a:gd name="T91" fmla="*/ 382 h 6138"/>
                    <a:gd name="T92" fmla="*/ 4622 w 6558"/>
                    <a:gd name="T93" fmla="*/ 449 h 6138"/>
                    <a:gd name="T94" fmla="*/ 4664 w 6558"/>
                    <a:gd name="T95" fmla="*/ 568 h 6138"/>
                    <a:gd name="T96" fmla="*/ 5665 w 6558"/>
                    <a:gd name="T97" fmla="*/ 64 h 6138"/>
                    <a:gd name="T98" fmla="*/ 5760 w 6558"/>
                    <a:gd name="T99" fmla="*/ 6 h 6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558" h="6138">
                      <a:moveTo>
                        <a:pt x="5597" y="910"/>
                      </a:moveTo>
                      <a:lnTo>
                        <a:pt x="3763" y="3962"/>
                      </a:lnTo>
                      <a:lnTo>
                        <a:pt x="3681" y="4366"/>
                      </a:lnTo>
                      <a:lnTo>
                        <a:pt x="3997" y="4103"/>
                      </a:lnTo>
                      <a:lnTo>
                        <a:pt x="5832" y="1051"/>
                      </a:lnTo>
                      <a:lnTo>
                        <a:pt x="5597" y="910"/>
                      </a:lnTo>
                      <a:close/>
                      <a:moveTo>
                        <a:pt x="382" y="759"/>
                      </a:moveTo>
                      <a:lnTo>
                        <a:pt x="382" y="5757"/>
                      </a:lnTo>
                      <a:lnTo>
                        <a:pt x="4282" y="5757"/>
                      </a:lnTo>
                      <a:lnTo>
                        <a:pt x="4282" y="4362"/>
                      </a:lnTo>
                      <a:lnTo>
                        <a:pt x="4274" y="4370"/>
                      </a:lnTo>
                      <a:lnTo>
                        <a:pt x="4268" y="4376"/>
                      </a:lnTo>
                      <a:lnTo>
                        <a:pt x="3506" y="5007"/>
                      </a:lnTo>
                      <a:lnTo>
                        <a:pt x="3468" y="5031"/>
                      </a:lnTo>
                      <a:lnTo>
                        <a:pt x="3426" y="5047"/>
                      </a:lnTo>
                      <a:lnTo>
                        <a:pt x="3382" y="5051"/>
                      </a:lnTo>
                      <a:lnTo>
                        <a:pt x="3349" y="5049"/>
                      </a:lnTo>
                      <a:lnTo>
                        <a:pt x="3317" y="5039"/>
                      </a:lnTo>
                      <a:lnTo>
                        <a:pt x="3285" y="5025"/>
                      </a:lnTo>
                      <a:lnTo>
                        <a:pt x="3253" y="5000"/>
                      </a:lnTo>
                      <a:lnTo>
                        <a:pt x="3227" y="4972"/>
                      </a:lnTo>
                      <a:lnTo>
                        <a:pt x="3207" y="4938"/>
                      </a:lnTo>
                      <a:lnTo>
                        <a:pt x="3195" y="4900"/>
                      </a:lnTo>
                      <a:lnTo>
                        <a:pt x="3191" y="4862"/>
                      </a:lnTo>
                      <a:lnTo>
                        <a:pt x="3195" y="4823"/>
                      </a:lnTo>
                      <a:lnTo>
                        <a:pt x="3283" y="4395"/>
                      </a:lnTo>
                      <a:lnTo>
                        <a:pt x="1088" y="4395"/>
                      </a:lnTo>
                      <a:lnTo>
                        <a:pt x="1045" y="4391"/>
                      </a:lnTo>
                      <a:lnTo>
                        <a:pt x="1003" y="4376"/>
                      </a:lnTo>
                      <a:lnTo>
                        <a:pt x="967" y="4354"/>
                      </a:lnTo>
                      <a:lnTo>
                        <a:pt x="939" y="4324"/>
                      </a:lnTo>
                      <a:lnTo>
                        <a:pt x="915" y="4288"/>
                      </a:lnTo>
                      <a:lnTo>
                        <a:pt x="901" y="4248"/>
                      </a:lnTo>
                      <a:lnTo>
                        <a:pt x="897" y="4205"/>
                      </a:lnTo>
                      <a:lnTo>
                        <a:pt x="901" y="4161"/>
                      </a:lnTo>
                      <a:lnTo>
                        <a:pt x="915" y="4121"/>
                      </a:lnTo>
                      <a:lnTo>
                        <a:pt x="939" y="4085"/>
                      </a:lnTo>
                      <a:lnTo>
                        <a:pt x="967" y="4056"/>
                      </a:lnTo>
                      <a:lnTo>
                        <a:pt x="1003" y="4034"/>
                      </a:lnTo>
                      <a:lnTo>
                        <a:pt x="1045" y="4018"/>
                      </a:lnTo>
                      <a:lnTo>
                        <a:pt x="1088" y="4014"/>
                      </a:lnTo>
                      <a:lnTo>
                        <a:pt x="3363" y="4014"/>
                      </a:lnTo>
                      <a:lnTo>
                        <a:pt x="3394" y="3855"/>
                      </a:lnTo>
                      <a:lnTo>
                        <a:pt x="3404" y="3823"/>
                      </a:lnTo>
                      <a:lnTo>
                        <a:pt x="3418" y="3793"/>
                      </a:lnTo>
                      <a:lnTo>
                        <a:pt x="3452" y="3740"/>
                      </a:lnTo>
                      <a:lnTo>
                        <a:pt x="1088" y="3740"/>
                      </a:lnTo>
                      <a:lnTo>
                        <a:pt x="1045" y="3734"/>
                      </a:lnTo>
                      <a:lnTo>
                        <a:pt x="1003" y="3720"/>
                      </a:lnTo>
                      <a:lnTo>
                        <a:pt x="967" y="3698"/>
                      </a:lnTo>
                      <a:lnTo>
                        <a:pt x="939" y="3668"/>
                      </a:lnTo>
                      <a:lnTo>
                        <a:pt x="915" y="3632"/>
                      </a:lnTo>
                      <a:lnTo>
                        <a:pt x="901" y="3593"/>
                      </a:lnTo>
                      <a:lnTo>
                        <a:pt x="897" y="3549"/>
                      </a:lnTo>
                      <a:lnTo>
                        <a:pt x="901" y="3505"/>
                      </a:lnTo>
                      <a:lnTo>
                        <a:pt x="915" y="3465"/>
                      </a:lnTo>
                      <a:lnTo>
                        <a:pt x="939" y="3430"/>
                      </a:lnTo>
                      <a:lnTo>
                        <a:pt x="967" y="3400"/>
                      </a:lnTo>
                      <a:lnTo>
                        <a:pt x="1003" y="3378"/>
                      </a:lnTo>
                      <a:lnTo>
                        <a:pt x="1045" y="3362"/>
                      </a:lnTo>
                      <a:lnTo>
                        <a:pt x="1088" y="3358"/>
                      </a:lnTo>
                      <a:lnTo>
                        <a:pt x="3681" y="3358"/>
                      </a:lnTo>
                      <a:lnTo>
                        <a:pt x="3868" y="3046"/>
                      </a:lnTo>
                      <a:lnTo>
                        <a:pt x="3834" y="3066"/>
                      </a:lnTo>
                      <a:lnTo>
                        <a:pt x="3796" y="3080"/>
                      </a:lnTo>
                      <a:lnTo>
                        <a:pt x="3755" y="3084"/>
                      </a:lnTo>
                      <a:lnTo>
                        <a:pt x="1088" y="3084"/>
                      </a:lnTo>
                      <a:lnTo>
                        <a:pt x="1045" y="3078"/>
                      </a:lnTo>
                      <a:lnTo>
                        <a:pt x="1003" y="3064"/>
                      </a:lnTo>
                      <a:lnTo>
                        <a:pt x="967" y="3042"/>
                      </a:lnTo>
                      <a:lnTo>
                        <a:pt x="939" y="3012"/>
                      </a:lnTo>
                      <a:lnTo>
                        <a:pt x="915" y="2977"/>
                      </a:lnTo>
                      <a:lnTo>
                        <a:pt x="901" y="2937"/>
                      </a:lnTo>
                      <a:lnTo>
                        <a:pt x="897" y="2893"/>
                      </a:lnTo>
                      <a:lnTo>
                        <a:pt x="901" y="2849"/>
                      </a:lnTo>
                      <a:lnTo>
                        <a:pt x="915" y="2808"/>
                      </a:lnTo>
                      <a:lnTo>
                        <a:pt x="939" y="2774"/>
                      </a:lnTo>
                      <a:lnTo>
                        <a:pt x="967" y="2744"/>
                      </a:lnTo>
                      <a:lnTo>
                        <a:pt x="1003" y="2720"/>
                      </a:lnTo>
                      <a:lnTo>
                        <a:pt x="1045" y="2706"/>
                      </a:lnTo>
                      <a:lnTo>
                        <a:pt x="1088" y="2702"/>
                      </a:lnTo>
                      <a:lnTo>
                        <a:pt x="3755" y="2702"/>
                      </a:lnTo>
                      <a:lnTo>
                        <a:pt x="3798" y="2706"/>
                      </a:lnTo>
                      <a:lnTo>
                        <a:pt x="3838" y="2720"/>
                      </a:lnTo>
                      <a:lnTo>
                        <a:pt x="3874" y="2744"/>
                      </a:lnTo>
                      <a:lnTo>
                        <a:pt x="3904" y="2774"/>
                      </a:lnTo>
                      <a:lnTo>
                        <a:pt x="3926" y="2808"/>
                      </a:lnTo>
                      <a:lnTo>
                        <a:pt x="3942" y="2849"/>
                      </a:lnTo>
                      <a:lnTo>
                        <a:pt x="3946" y="2893"/>
                      </a:lnTo>
                      <a:lnTo>
                        <a:pt x="3946" y="2907"/>
                      </a:lnTo>
                      <a:lnTo>
                        <a:pt x="3944" y="2921"/>
                      </a:lnTo>
                      <a:lnTo>
                        <a:pt x="4282" y="2359"/>
                      </a:lnTo>
                      <a:lnTo>
                        <a:pt x="4282" y="759"/>
                      </a:lnTo>
                      <a:lnTo>
                        <a:pt x="382" y="759"/>
                      </a:lnTo>
                      <a:close/>
                      <a:moveTo>
                        <a:pt x="5872" y="453"/>
                      </a:moveTo>
                      <a:lnTo>
                        <a:pt x="5794" y="582"/>
                      </a:lnTo>
                      <a:lnTo>
                        <a:pt x="6029" y="723"/>
                      </a:lnTo>
                      <a:lnTo>
                        <a:pt x="6106" y="594"/>
                      </a:lnTo>
                      <a:lnTo>
                        <a:pt x="5872" y="453"/>
                      </a:lnTo>
                      <a:close/>
                      <a:moveTo>
                        <a:pt x="5798" y="0"/>
                      </a:moveTo>
                      <a:lnTo>
                        <a:pt x="5834" y="2"/>
                      </a:lnTo>
                      <a:lnTo>
                        <a:pt x="5872" y="12"/>
                      </a:lnTo>
                      <a:lnTo>
                        <a:pt x="5905" y="28"/>
                      </a:lnTo>
                      <a:lnTo>
                        <a:pt x="6467" y="364"/>
                      </a:lnTo>
                      <a:lnTo>
                        <a:pt x="6502" y="391"/>
                      </a:lnTo>
                      <a:lnTo>
                        <a:pt x="6528" y="425"/>
                      </a:lnTo>
                      <a:lnTo>
                        <a:pt x="6548" y="461"/>
                      </a:lnTo>
                      <a:lnTo>
                        <a:pt x="6558" y="503"/>
                      </a:lnTo>
                      <a:lnTo>
                        <a:pt x="6558" y="544"/>
                      </a:lnTo>
                      <a:lnTo>
                        <a:pt x="6550" y="586"/>
                      </a:lnTo>
                      <a:lnTo>
                        <a:pt x="6532" y="626"/>
                      </a:lnTo>
                      <a:lnTo>
                        <a:pt x="4664" y="3736"/>
                      </a:lnTo>
                      <a:lnTo>
                        <a:pt x="4664" y="5947"/>
                      </a:lnTo>
                      <a:lnTo>
                        <a:pt x="4658" y="5991"/>
                      </a:lnTo>
                      <a:lnTo>
                        <a:pt x="4644" y="6031"/>
                      </a:lnTo>
                      <a:lnTo>
                        <a:pt x="4622" y="6067"/>
                      </a:lnTo>
                      <a:lnTo>
                        <a:pt x="4592" y="6096"/>
                      </a:lnTo>
                      <a:lnTo>
                        <a:pt x="4556" y="6120"/>
                      </a:lnTo>
                      <a:lnTo>
                        <a:pt x="4517" y="6134"/>
                      </a:lnTo>
                      <a:lnTo>
                        <a:pt x="4473" y="6138"/>
                      </a:lnTo>
                      <a:lnTo>
                        <a:pt x="191" y="6138"/>
                      </a:lnTo>
                      <a:lnTo>
                        <a:pt x="147" y="6134"/>
                      </a:lnTo>
                      <a:lnTo>
                        <a:pt x="107" y="6120"/>
                      </a:lnTo>
                      <a:lnTo>
                        <a:pt x="72" y="6096"/>
                      </a:lnTo>
                      <a:lnTo>
                        <a:pt x="42" y="6067"/>
                      </a:lnTo>
                      <a:lnTo>
                        <a:pt x="20" y="6031"/>
                      </a:lnTo>
                      <a:lnTo>
                        <a:pt x="6" y="5991"/>
                      </a:lnTo>
                      <a:lnTo>
                        <a:pt x="0" y="5947"/>
                      </a:lnTo>
                      <a:lnTo>
                        <a:pt x="0" y="568"/>
                      </a:lnTo>
                      <a:lnTo>
                        <a:pt x="6" y="525"/>
                      </a:lnTo>
                      <a:lnTo>
                        <a:pt x="20" y="483"/>
                      </a:lnTo>
                      <a:lnTo>
                        <a:pt x="42" y="449"/>
                      </a:lnTo>
                      <a:lnTo>
                        <a:pt x="72" y="419"/>
                      </a:lnTo>
                      <a:lnTo>
                        <a:pt x="107" y="395"/>
                      </a:lnTo>
                      <a:lnTo>
                        <a:pt x="147" y="382"/>
                      </a:lnTo>
                      <a:lnTo>
                        <a:pt x="191" y="378"/>
                      </a:lnTo>
                      <a:lnTo>
                        <a:pt x="4473" y="378"/>
                      </a:lnTo>
                      <a:lnTo>
                        <a:pt x="4517" y="382"/>
                      </a:lnTo>
                      <a:lnTo>
                        <a:pt x="4556" y="395"/>
                      </a:lnTo>
                      <a:lnTo>
                        <a:pt x="4592" y="419"/>
                      </a:lnTo>
                      <a:lnTo>
                        <a:pt x="4622" y="449"/>
                      </a:lnTo>
                      <a:lnTo>
                        <a:pt x="4644" y="483"/>
                      </a:lnTo>
                      <a:lnTo>
                        <a:pt x="4658" y="525"/>
                      </a:lnTo>
                      <a:lnTo>
                        <a:pt x="4664" y="568"/>
                      </a:lnTo>
                      <a:lnTo>
                        <a:pt x="4664" y="1723"/>
                      </a:lnTo>
                      <a:lnTo>
                        <a:pt x="5643" y="93"/>
                      </a:lnTo>
                      <a:lnTo>
                        <a:pt x="5665" y="64"/>
                      </a:lnTo>
                      <a:lnTo>
                        <a:pt x="5693" y="38"/>
                      </a:lnTo>
                      <a:lnTo>
                        <a:pt x="5724" y="18"/>
                      </a:lnTo>
                      <a:lnTo>
                        <a:pt x="5760" y="6"/>
                      </a:lnTo>
                      <a:lnTo>
                        <a:pt x="579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</p:grpSp>
        </p:grpSp>
        <p:sp>
          <p:nvSpPr>
            <p:cNvPr id="44" name="TextBox 9">
              <a:extLst>
                <a:ext uri="{FF2B5EF4-FFF2-40B4-BE49-F238E27FC236}">
                  <a16:creationId xmlns:a16="http://schemas.microsoft.com/office/drawing/2014/main" id="{0C86ED7C-4700-4DC5-83AE-0DE9E533A95C}"/>
                </a:ext>
              </a:extLst>
            </p:cNvPr>
            <p:cNvSpPr txBox="1"/>
            <p:nvPr/>
          </p:nvSpPr>
          <p:spPr>
            <a:xfrm>
              <a:off x="10567520" y="5044068"/>
              <a:ext cx="293542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GT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Descripción del impacto esperado</a:t>
              </a:r>
              <a:endParaRPr lang="es-GT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7657071" y="1501092"/>
            <a:ext cx="438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dirty="0" smtClean="0"/>
              <a:t>Aumento en la eficiencia de aplicación de instrumentos ambientales</a:t>
            </a:r>
          </a:p>
          <a:p>
            <a:endParaRPr lang="es-GT" sz="1600" dirty="0"/>
          </a:p>
          <a:p>
            <a:r>
              <a:rPr lang="es-GT" sz="1600" dirty="0" smtClean="0"/>
              <a:t>Implementación de modelos climáticos sostenibles</a:t>
            </a:r>
          </a:p>
          <a:p>
            <a:endParaRPr lang="es-GT" sz="1600" dirty="0"/>
          </a:p>
          <a:p>
            <a:r>
              <a:rPr lang="es-GT" sz="1600" dirty="0" smtClean="0"/>
              <a:t>Prevención del deterioro ambiental de las fuentes de agua (</a:t>
            </a:r>
            <a:r>
              <a:rPr lang="es-GT" sz="1600" dirty="0" err="1" smtClean="0"/>
              <a:t>bio</a:t>
            </a:r>
            <a:r>
              <a:rPr lang="es-GT" sz="1600" dirty="0" smtClean="0"/>
              <a:t>-bardas)</a:t>
            </a:r>
          </a:p>
          <a:p>
            <a:endParaRPr lang="es-GT" sz="1600" dirty="0"/>
          </a:p>
          <a:p>
            <a:r>
              <a:rPr lang="es-GT" sz="1600" dirty="0" smtClean="0"/>
              <a:t>Aumento de la educación ambiental como medida de conservación ambiental</a:t>
            </a:r>
            <a:endParaRPr lang="es-GT" sz="1600" dirty="0"/>
          </a:p>
        </p:txBody>
      </p:sp>
      <p:pic>
        <p:nvPicPr>
          <p:cNvPr id="52" name="51 Imagen" descr="C:\Users\dtpusu04\AppData\Local\Microsoft\Windows\Temporary Internet Files\Content.Word\Imagen 2018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 b="17347"/>
          <a:stretch/>
        </p:blipFill>
        <p:spPr bwMode="auto">
          <a:xfrm>
            <a:off x="307975" y="101868"/>
            <a:ext cx="1163320" cy="813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661509" y="4562427"/>
            <a:ext cx="4225084" cy="17366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El Ministerio de Ambiente y Recursos Naturales es el rector del ambiente y los recursos naturales y su función principal es la conservación, protección y mejoramiento del ambiente y del patrimonio natural del país</a:t>
            </a:r>
            <a:endParaRPr lang="es-GT" sz="1600" dirty="0"/>
          </a:p>
        </p:txBody>
      </p:sp>
    </p:spTree>
    <p:extLst>
      <p:ext uri="{BB962C8B-B14F-4D97-AF65-F5344CB8AC3E}">
        <p14:creationId xmlns:p14="http://schemas.microsoft.com/office/powerpoint/2010/main" val="32116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Gráfico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016536"/>
              </p:ext>
            </p:extLst>
          </p:nvPr>
        </p:nvGraphicFramePr>
        <p:xfrm>
          <a:off x="6510657" y="2878126"/>
          <a:ext cx="5453063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2" y="272194"/>
            <a:ext cx="6984776" cy="522664"/>
          </a:xfrm>
        </p:spPr>
        <p:txBody>
          <a:bodyPr/>
          <a:lstStyle/>
          <a:p>
            <a:pPr algn="ctr"/>
            <a:r>
              <a:rPr lang="es-GT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Cantidad de Bienes y Servicios entregados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4D9FFFE-2936-491C-9BB3-87379CE1F3D9}"/>
              </a:ext>
            </a:extLst>
          </p:cNvPr>
          <p:cNvGrpSpPr/>
          <p:nvPr/>
        </p:nvGrpSpPr>
        <p:grpSpPr>
          <a:xfrm>
            <a:off x="3594994" y="1071045"/>
            <a:ext cx="219523" cy="228976"/>
            <a:chOff x="2692400" y="3616326"/>
            <a:chExt cx="331788" cy="346075"/>
          </a:xfrm>
        </p:grpSpPr>
        <p:sp>
          <p:nvSpPr>
            <p:cNvPr id="86" name="Line 288">
              <a:extLst>
                <a:ext uri="{FF2B5EF4-FFF2-40B4-BE49-F238E27FC236}">
                  <a16:creationId xmlns:a16="http://schemas.microsoft.com/office/drawing/2014/main" id="{BFC32F7D-CD98-4DA0-B52F-03E7D2842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Line 289">
              <a:extLst>
                <a:ext uri="{FF2B5EF4-FFF2-40B4-BE49-F238E27FC236}">
                  <a16:creationId xmlns:a16="http://schemas.microsoft.com/office/drawing/2014/main" id="{78EB434B-558A-4E12-96E7-931BFF534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Line 290">
              <a:extLst>
                <a:ext uri="{FF2B5EF4-FFF2-40B4-BE49-F238E27FC236}">
                  <a16:creationId xmlns:a16="http://schemas.microsoft.com/office/drawing/2014/main" id="{01846CF2-F610-4021-8007-5962C5467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291">
              <a:extLst>
                <a:ext uri="{FF2B5EF4-FFF2-40B4-BE49-F238E27FC236}">
                  <a16:creationId xmlns:a16="http://schemas.microsoft.com/office/drawing/2014/main" id="{59F13115-B0EF-4B0F-A754-64877819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180 w 209"/>
                <a:gd name="T1" fmla="*/ 0 h 199"/>
                <a:gd name="T2" fmla="*/ 209 w 209"/>
                <a:gd name="T3" fmla="*/ 0 h 199"/>
                <a:gd name="T4" fmla="*/ 209 w 209"/>
                <a:gd name="T5" fmla="*/ 199 h 199"/>
                <a:gd name="T6" fmla="*/ 0 w 209"/>
                <a:gd name="T7" fmla="*/ 199 h 199"/>
                <a:gd name="T8" fmla="*/ 0 w 209"/>
                <a:gd name="T9" fmla="*/ 0 h 199"/>
                <a:gd name="T10" fmla="*/ 29 w 209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292">
              <a:extLst>
                <a:ext uri="{FF2B5EF4-FFF2-40B4-BE49-F238E27FC236}">
                  <a16:creationId xmlns:a16="http://schemas.microsoft.com/office/drawing/2014/main" id="{3B57513A-6E04-4BBC-8284-689DD195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152 h 152"/>
                <a:gd name="T4" fmla="*/ 151 w 151"/>
                <a:gd name="T5" fmla="*/ 152 h 152"/>
                <a:gd name="T6" fmla="*/ 151 w 15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Line 293">
              <a:extLst>
                <a:ext uri="{FF2B5EF4-FFF2-40B4-BE49-F238E27FC236}">
                  <a16:creationId xmlns:a16="http://schemas.microsoft.com/office/drawing/2014/main" id="{CA049B81-680B-46CB-9B66-9C88DE2B0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Line 294">
              <a:extLst>
                <a:ext uri="{FF2B5EF4-FFF2-40B4-BE49-F238E27FC236}">
                  <a16:creationId xmlns:a16="http://schemas.microsoft.com/office/drawing/2014/main" id="{41A23FB7-57A8-41D1-B4CB-A07B33924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3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9740823" y="2206752"/>
            <a:ext cx="965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284001" y="5533043"/>
            <a:ext cx="2035793" cy="348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Indicador </a:t>
            </a:r>
          </a:p>
        </p:txBody>
      </p:sp>
      <p:sp>
        <p:nvSpPr>
          <p:cNvPr id="184" name="183 CuadroTexto"/>
          <p:cNvSpPr txBox="1"/>
          <p:nvPr/>
        </p:nvSpPr>
        <p:spPr>
          <a:xfrm>
            <a:off x="307975" y="4215047"/>
            <a:ext cx="2258045" cy="1293971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Grado de aplicación de instrumentos ambientales de un 50% de la presa de documentos recibidos</a:t>
            </a:r>
            <a:endParaRPr lang="es-G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52 Imagen" descr="C:\Users\dtpusu04\AppData\Local\Microsoft\Windows\Temporary Internet Files\Content.Word\Imagen 2018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 b="17347"/>
          <a:stretch/>
        </p:blipFill>
        <p:spPr bwMode="auto">
          <a:xfrm>
            <a:off x="307975" y="101868"/>
            <a:ext cx="1163320" cy="813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41 CuadroTexto"/>
          <p:cNvSpPr txBox="1"/>
          <p:nvPr/>
        </p:nvSpPr>
        <p:spPr>
          <a:xfrm>
            <a:off x="6552257" y="1481345"/>
            <a:ext cx="5256584" cy="10556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“Impulso a la Gestión Ambiental En Guatemala 24/365”,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el cual busca una gestión ambiental sostenible que ayude a los proponentes de obras y proyectos, en la disminución de tiempo al momento de presentar instrumentos ambientales.</a:t>
            </a:r>
            <a:r>
              <a:rPr lang="es-GT" sz="1400" dirty="0" smtClean="0"/>
              <a:t> </a:t>
            </a:r>
            <a:endParaRPr lang="es-GT" sz="1400" dirty="0"/>
          </a:p>
        </p:txBody>
      </p:sp>
      <p:graphicFrame>
        <p:nvGraphicFramePr>
          <p:cNvPr id="43" name="Gráfico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613897"/>
              </p:ext>
            </p:extLst>
          </p:nvPr>
        </p:nvGraphicFramePr>
        <p:xfrm>
          <a:off x="490789" y="1221245"/>
          <a:ext cx="5548228" cy="282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5" name="41 CuadroTexto"/>
          <p:cNvSpPr txBox="1"/>
          <p:nvPr/>
        </p:nvSpPr>
        <p:spPr>
          <a:xfrm>
            <a:off x="2729605" y="4305754"/>
            <a:ext cx="4072148" cy="15323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presente año se recaudaron Q.85 millones derivado de una gestión ambiental que implementa procesos eficientes y personal adecuado, con lo cual se amplio el </a:t>
            </a:r>
            <a:r>
              <a:rPr lang="es-MX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 de ingresos propios por 69% </a:t>
            </a:r>
            <a:r>
              <a:rPr lang="es-MX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únicamente para el 2019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GT" sz="1400" dirty="0"/>
          </a:p>
        </p:txBody>
      </p:sp>
      <p:sp>
        <p:nvSpPr>
          <p:cNvPr id="3" name="Flecha derecha 2"/>
          <p:cNvSpPr/>
          <p:nvPr/>
        </p:nvSpPr>
        <p:spPr>
          <a:xfrm rot="19291079">
            <a:off x="8561843" y="4487892"/>
            <a:ext cx="2418974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Explosión 2 3"/>
          <p:cNvSpPr/>
          <p:nvPr/>
        </p:nvSpPr>
        <p:spPr>
          <a:xfrm>
            <a:off x="10414892" y="2956745"/>
            <a:ext cx="1655580" cy="108012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Q.85 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endParaRPr lang="es-MX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2422004" y="5958979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 Dato 2019 ejecución proyectada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29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2" y="272194"/>
            <a:ext cx="6984776" cy="522664"/>
          </a:xfrm>
        </p:spPr>
        <p:txBody>
          <a:bodyPr/>
          <a:lstStyle/>
          <a:p>
            <a:pPr algn="ctr"/>
            <a:r>
              <a:rPr lang="es-GT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Cantidad de Bienes y Servicios entregados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4D9FFFE-2936-491C-9BB3-87379CE1F3D9}"/>
              </a:ext>
            </a:extLst>
          </p:cNvPr>
          <p:cNvGrpSpPr/>
          <p:nvPr/>
        </p:nvGrpSpPr>
        <p:grpSpPr>
          <a:xfrm>
            <a:off x="3594994" y="1071045"/>
            <a:ext cx="219523" cy="228976"/>
            <a:chOff x="2692400" y="3616326"/>
            <a:chExt cx="331788" cy="346075"/>
          </a:xfrm>
        </p:grpSpPr>
        <p:sp>
          <p:nvSpPr>
            <p:cNvPr id="86" name="Line 288">
              <a:extLst>
                <a:ext uri="{FF2B5EF4-FFF2-40B4-BE49-F238E27FC236}">
                  <a16:creationId xmlns:a16="http://schemas.microsoft.com/office/drawing/2014/main" id="{BFC32F7D-CD98-4DA0-B52F-03E7D2842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Line 289">
              <a:extLst>
                <a:ext uri="{FF2B5EF4-FFF2-40B4-BE49-F238E27FC236}">
                  <a16:creationId xmlns:a16="http://schemas.microsoft.com/office/drawing/2014/main" id="{78EB434B-558A-4E12-96E7-931BFF534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Line 290">
              <a:extLst>
                <a:ext uri="{FF2B5EF4-FFF2-40B4-BE49-F238E27FC236}">
                  <a16:creationId xmlns:a16="http://schemas.microsoft.com/office/drawing/2014/main" id="{01846CF2-F610-4021-8007-5962C5467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291">
              <a:extLst>
                <a:ext uri="{FF2B5EF4-FFF2-40B4-BE49-F238E27FC236}">
                  <a16:creationId xmlns:a16="http://schemas.microsoft.com/office/drawing/2014/main" id="{59F13115-B0EF-4B0F-A754-64877819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180 w 209"/>
                <a:gd name="T1" fmla="*/ 0 h 199"/>
                <a:gd name="T2" fmla="*/ 209 w 209"/>
                <a:gd name="T3" fmla="*/ 0 h 199"/>
                <a:gd name="T4" fmla="*/ 209 w 209"/>
                <a:gd name="T5" fmla="*/ 199 h 199"/>
                <a:gd name="T6" fmla="*/ 0 w 209"/>
                <a:gd name="T7" fmla="*/ 199 h 199"/>
                <a:gd name="T8" fmla="*/ 0 w 209"/>
                <a:gd name="T9" fmla="*/ 0 h 199"/>
                <a:gd name="T10" fmla="*/ 29 w 209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292">
              <a:extLst>
                <a:ext uri="{FF2B5EF4-FFF2-40B4-BE49-F238E27FC236}">
                  <a16:creationId xmlns:a16="http://schemas.microsoft.com/office/drawing/2014/main" id="{3B57513A-6E04-4BBC-8284-689DD195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152 h 152"/>
                <a:gd name="T4" fmla="*/ 151 w 151"/>
                <a:gd name="T5" fmla="*/ 152 h 152"/>
                <a:gd name="T6" fmla="*/ 151 w 15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Line 293">
              <a:extLst>
                <a:ext uri="{FF2B5EF4-FFF2-40B4-BE49-F238E27FC236}">
                  <a16:creationId xmlns:a16="http://schemas.microsoft.com/office/drawing/2014/main" id="{CA049B81-680B-46CB-9B66-9C88DE2B0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Line 294">
              <a:extLst>
                <a:ext uri="{FF2B5EF4-FFF2-40B4-BE49-F238E27FC236}">
                  <a16:creationId xmlns:a16="http://schemas.microsoft.com/office/drawing/2014/main" id="{41A23FB7-57A8-41D1-B4CB-A07B33924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3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9740823" y="2206752"/>
            <a:ext cx="965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8614692" y="4786643"/>
            <a:ext cx="1845940" cy="28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Indicadores </a:t>
            </a:r>
          </a:p>
        </p:txBody>
      </p:sp>
      <p:sp>
        <p:nvSpPr>
          <p:cNvPr id="184" name="183 CuadroTexto"/>
          <p:cNvSpPr txBox="1"/>
          <p:nvPr/>
        </p:nvSpPr>
        <p:spPr>
          <a:xfrm>
            <a:off x="9622804" y="5276059"/>
            <a:ext cx="1947723" cy="1055608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s-ES" sz="1400" dirty="0"/>
              <a:t>Implementación de la Gestión Integral de Residuos y Desechos Sólidos</a:t>
            </a:r>
          </a:p>
        </p:txBody>
      </p:sp>
      <p:pic>
        <p:nvPicPr>
          <p:cNvPr id="53" name="52 Imagen" descr="C:\Users\dtpusu04\AppData\Local\Microsoft\Windows\Temporary Internet Files\Content.Word\Imagen 201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 b="17347"/>
          <a:stretch/>
        </p:blipFill>
        <p:spPr bwMode="auto">
          <a:xfrm>
            <a:off x="307975" y="101868"/>
            <a:ext cx="1163320" cy="813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41 CuadroTexto"/>
          <p:cNvSpPr txBox="1"/>
          <p:nvPr/>
        </p:nvSpPr>
        <p:spPr>
          <a:xfrm>
            <a:off x="8173295" y="2776529"/>
            <a:ext cx="3727356" cy="17706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“Modelo de Adaptación Climática”,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como una medida inteligente para que las poblaciones vulnerables se adapten a la variabilidad climática a través de sistemas de producción y conservación de los recursos naturales mediante la educación ambiental</a:t>
            </a:r>
            <a:r>
              <a:rPr lang="es-GT" sz="1400" dirty="0" smtClean="0"/>
              <a:t> </a:t>
            </a:r>
            <a:endParaRPr lang="es-GT" sz="1400" dirty="0"/>
          </a:p>
        </p:txBody>
      </p:sp>
      <p:sp>
        <p:nvSpPr>
          <p:cNvPr id="41" name="41 CuadroTexto"/>
          <p:cNvSpPr txBox="1"/>
          <p:nvPr/>
        </p:nvSpPr>
        <p:spPr>
          <a:xfrm>
            <a:off x="8173294" y="1066277"/>
            <a:ext cx="3712329" cy="15323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GT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GT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rogramas </a:t>
            </a:r>
            <a:r>
              <a:rPr lang="es-GT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Guardianes Ecológicos y Diplomado de Educación </a:t>
            </a:r>
            <a:r>
              <a:rPr lang="es-GT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Ambiental” </a:t>
            </a:r>
            <a:r>
              <a:rPr lang="es-G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G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énfasis en cambio climático, </a:t>
            </a: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a cargo de las </a:t>
            </a:r>
            <a:r>
              <a:rPr lang="es-G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Delegaciones Departamentales para aumentar la participación de la población en la protección ambiental</a:t>
            </a:r>
            <a:endParaRPr lang="es-G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128028"/>
              </p:ext>
            </p:extLst>
          </p:nvPr>
        </p:nvGraphicFramePr>
        <p:xfrm>
          <a:off x="576340" y="1061220"/>
          <a:ext cx="7505700" cy="5104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183 CuadroTexto"/>
          <p:cNvSpPr txBox="1"/>
          <p:nvPr/>
        </p:nvSpPr>
        <p:spPr>
          <a:xfrm>
            <a:off x="7482779" y="5309170"/>
            <a:ext cx="1924002" cy="817245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s-ES" sz="1400" dirty="0"/>
              <a:t>Grado de implementación de la educación ambiental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840785" y="6281733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 Dato 2019 ejecución proyectada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41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573" y="330857"/>
            <a:ext cx="3539222" cy="522664"/>
          </a:xfrm>
        </p:spPr>
        <p:txBody>
          <a:bodyPr/>
          <a:lstStyle/>
          <a:p>
            <a:pPr algn="ctr"/>
            <a:r>
              <a:rPr lang="es-GT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III. Población beneficiada</a:t>
            </a:r>
            <a:endParaRPr lang="en-US" sz="2000" dirty="0"/>
          </a:p>
        </p:txBody>
      </p: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pic>
        <p:nvPicPr>
          <p:cNvPr id="17" name="16 Imagen" descr="C:\Users\dtpusu04\AppData\Local\Microsoft\Windows\Temporary Internet Files\Content.Word\Imagen 201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 b="17347"/>
          <a:stretch/>
        </p:blipFill>
        <p:spPr bwMode="auto">
          <a:xfrm>
            <a:off x="307975" y="101868"/>
            <a:ext cx="1163320" cy="813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Freeform 8">
            <a:extLst>
              <a:ext uri="{FF2B5EF4-FFF2-40B4-BE49-F238E27FC236}">
                <a16:creationId xmlns:a16="http://schemas.microsoft.com/office/drawing/2014/main" id="{2B695D25-3F05-45E5-83CA-79B45A60A415}"/>
              </a:ext>
            </a:extLst>
          </p:cNvPr>
          <p:cNvSpPr>
            <a:spLocks/>
          </p:cNvSpPr>
          <p:nvPr/>
        </p:nvSpPr>
        <p:spPr bwMode="auto">
          <a:xfrm>
            <a:off x="6958508" y="2584617"/>
            <a:ext cx="76265" cy="16257"/>
          </a:xfrm>
          <a:custGeom>
            <a:avLst/>
            <a:gdLst>
              <a:gd name="T0" fmla="*/ 191 w 1793"/>
              <a:gd name="T1" fmla="*/ 0 h 381"/>
              <a:gd name="T2" fmla="*/ 1602 w 1793"/>
              <a:gd name="T3" fmla="*/ 0 h 381"/>
              <a:gd name="T4" fmla="*/ 1646 w 1793"/>
              <a:gd name="T5" fmla="*/ 6 h 381"/>
              <a:gd name="T6" fmla="*/ 1686 w 1793"/>
              <a:gd name="T7" fmla="*/ 20 h 381"/>
              <a:gd name="T8" fmla="*/ 1721 w 1793"/>
              <a:gd name="T9" fmla="*/ 41 h 381"/>
              <a:gd name="T10" fmla="*/ 1751 w 1793"/>
              <a:gd name="T11" fmla="*/ 71 h 381"/>
              <a:gd name="T12" fmla="*/ 1773 w 1793"/>
              <a:gd name="T13" fmla="*/ 107 h 381"/>
              <a:gd name="T14" fmla="*/ 1787 w 1793"/>
              <a:gd name="T15" fmla="*/ 147 h 381"/>
              <a:gd name="T16" fmla="*/ 1793 w 1793"/>
              <a:gd name="T17" fmla="*/ 190 h 381"/>
              <a:gd name="T18" fmla="*/ 1787 w 1793"/>
              <a:gd name="T19" fmla="*/ 234 h 381"/>
              <a:gd name="T20" fmla="*/ 1773 w 1793"/>
              <a:gd name="T21" fmla="*/ 274 h 381"/>
              <a:gd name="T22" fmla="*/ 1751 w 1793"/>
              <a:gd name="T23" fmla="*/ 310 h 381"/>
              <a:gd name="T24" fmla="*/ 1721 w 1793"/>
              <a:gd name="T25" fmla="*/ 339 h 381"/>
              <a:gd name="T26" fmla="*/ 1686 w 1793"/>
              <a:gd name="T27" fmla="*/ 361 h 381"/>
              <a:gd name="T28" fmla="*/ 1646 w 1793"/>
              <a:gd name="T29" fmla="*/ 377 h 381"/>
              <a:gd name="T30" fmla="*/ 1602 w 1793"/>
              <a:gd name="T31" fmla="*/ 381 h 381"/>
              <a:gd name="T32" fmla="*/ 191 w 1793"/>
              <a:gd name="T33" fmla="*/ 381 h 381"/>
              <a:gd name="T34" fmla="*/ 148 w 1793"/>
              <a:gd name="T35" fmla="*/ 377 h 381"/>
              <a:gd name="T36" fmla="*/ 106 w 1793"/>
              <a:gd name="T37" fmla="*/ 361 h 381"/>
              <a:gd name="T38" fmla="*/ 70 w 1793"/>
              <a:gd name="T39" fmla="*/ 339 h 381"/>
              <a:gd name="T40" fmla="*/ 42 w 1793"/>
              <a:gd name="T41" fmla="*/ 310 h 381"/>
              <a:gd name="T42" fmla="*/ 18 w 1793"/>
              <a:gd name="T43" fmla="*/ 274 h 381"/>
              <a:gd name="T44" fmla="*/ 4 w 1793"/>
              <a:gd name="T45" fmla="*/ 234 h 381"/>
              <a:gd name="T46" fmla="*/ 0 w 1793"/>
              <a:gd name="T47" fmla="*/ 190 h 381"/>
              <a:gd name="T48" fmla="*/ 4 w 1793"/>
              <a:gd name="T49" fmla="*/ 147 h 381"/>
              <a:gd name="T50" fmla="*/ 18 w 1793"/>
              <a:gd name="T51" fmla="*/ 107 h 381"/>
              <a:gd name="T52" fmla="*/ 42 w 1793"/>
              <a:gd name="T53" fmla="*/ 71 h 381"/>
              <a:gd name="T54" fmla="*/ 70 w 1793"/>
              <a:gd name="T55" fmla="*/ 41 h 381"/>
              <a:gd name="T56" fmla="*/ 106 w 1793"/>
              <a:gd name="T57" fmla="*/ 20 h 381"/>
              <a:gd name="T58" fmla="*/ 148 w 1793"/>
              <a:gd name="T59" fmla="*/ 6 h 381"/>
              <a:gd name="T60" fmla="*/ 191 w 1793"/>
              <a:gd name="T61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3" h="381">
                <a:moveTo>
                  <a:pt x="191" y="0"/>
                </a:moveTo>
                <a:lnTo>
                  <a:pt x="1602" y="0"/>
                </a:lnTo>
                <a:lnTo>
                  <a:pt x="1646" y="6"/>
                </a:lnTo>
                <a:lnTo>
                  <a:pt x="1686" y="20"/>
                </a:lnTo>
                <a:lnTo>
                  <a:pt x="1721" y="41"/>
                </a:lnTo>
                <a:lnTo>
                  <a:pt x="1751" y="71"/>
                </a:lnTo>
                <a:lnTo>
                  <a:pt x="1773" y="107"/>
                </a:lnTo>
                <a:lnTo>
                  <a:pt x="1787" y="147"/>
                </a:lnTo>
                <a:lnTo>
                  <a:pt x="1793" y="190"/>
                </a:lnTo>
                <a:lnTo>
                  <a:pt x="1787" y="234"/>
                </a:lnTo>
                <a:lnTo>
                  <a:pt x="1773" y="274"/>
                </a:lnTo>
                <a:lnTo>
                  <a:pt x="1751" y="310"/>
                </a:lnTo>
                <a:lnTo>
                  <a:pt x="1721" y="339"/>
                </a:lnTo>
                <a:lnTo>
                  <a:pt x="1686" y="361"/>
                </a:lnTo>
                <a:lnTo>
                  <a:pt x="1646" y="377"/>
                </a:lnTo>
                <a:lnTo>
                  <a:pt x="1602" y="381"/>
                </a:lnTo>
                <a:lnTo>
                  <a:pt x="191" y="381"/>
                </a:lnTo>
                <a:lnTo>
                  <a:pt x="148" y="377"/>
                </a:lnTo>
                <a:lnTo>
                  <a:pt x="106" y="361"/>
                </a:lnTo>
                <a:lnTo>
                  <a:pt x="70" y="339"/>
                </a:lnTo>
                <a:lnTo>
                  <a:pt x="42" y="310"/>
                </a:lnTo>
                <a:lnTo>
                  <a:pt x="18" y="274"/>
                </a:lnTo>
                <a:lnTo>
                  <a:pt x="4" y="234"/>
                </a:lnTo>
                <a:lnTo>
                  <a:pt x="0" y="190"/>
                </a:lnTo>
                <a:lnTo>
                  <a:pt x="4" y="147"/>
                </a:lnTo>
                <a:lnTo>
                  <a:pt x="18" y="107"/>
                </a:lnTo>
                <a:lnTo>
                  <a:pt x="42" y="71"/>
                </a:lnTo>
                <a:lnTo>
                  <a:pt x="70" y="41"/>
                </a:lnTo>
                <a:lnTo>
                  <a:pt x="106" y="20"/>
                </a:lnTo>
                <a:lnTo>
                  <a:pt x="148" y="6"/>
                </a:lnTo>
                <a:lnTo>
                  <a:pt x="19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86501" y="1309838"/>
            <a:ext cx="4878474" cy="11918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G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Ministerio de Ambiente por ser el rector del ambiente y los recursos naturales tiene una población beneficiada variable por la cantidad de proyectos que implementa a nivel nacional</a:t>
            </a:r>
            <a:endParaRPr lang="es-G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7966620" y="642855"/>
            <a:ext cx="3545465" cy="531730"/>
            <a:chOff x="9957480" y="5044187"/>
            <a:chExt cx="3545465" cy="531730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DB3D41A9-A874-4198-92E2-BF9FFA2BEB4C}"/>
                </a:ext>
              </a:extLst>
            </p:cNvPr>
            <p:cNvGrpSpPr/>
            <p:nvPr/>
          </p:nvGrpSpPr>
          <p:grpSpPr>
            <a:xfrm>
              <a:off x="9957480" y="5044187"/>
              <a:ext cx="531730" cy="531730"/>
              <a:chOff x="1060566" y="1943691"/>
              <a:chExt cx="531730" cy="531730"/>
            </a:xfrm>
          </p:grpSpPr>
          <p:sp>
            <p:nvSpPr>
              <p:cNvPr id="15" name="Oval 193">
                <a:extLst>
                  <a:ext uri="{FF2B5EF4-FFF2-40B4-BE49-F238E27FC236}">
                    <a16:creationId xmlns:a16="http://schemas.microsoft.com/office/drawing/2014/main" id="{6AB737CD-69F1-4F41-A636-435FC3EB25C0}"/>
                  </a:ext>
                </a:extLst>
              </p:cNvPr>
              <p:cNvSpPr/>
              <p:nvPr/>
            </p:nvSpPr>
            <p:spPr>
              <a:xfrm>
                <a:off x="1060566" y="1943691"/>
                <a:ext cx="531730" cy="531730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grpSp>
            <p:nvGrpSpPr>
              <p:cNvPr id="16" name="Group 194">
                <a:extLst>
                  <a:ext uri="{FF2B5EF4-FFF2-40B4-BE49-F238E27FC236}">
                    <a16:creationId xmlns:a16="http://schemas.microsoft.com/office/drawing/2014/main" id="{58CF0266-3813-4A5C-93C7-7C7A51683CAE}"/>
                  </a:ext>
                </a:extLst>
              </p:cNvPr>
              <p:cNvGrpSpPr/>
              <p:nvPr/>
            </p:nvGrpSpPr>
            <p:grpSpPr>
              <a:xfrm>
                <a:off x="1211844" y="2078944"/>
                <a:ext cx="279100" cy="261224"/>
                <a:chOff x="765175" y="1228726"/>
                <a:chExt cx="5205413" cy="4872038"/>
              </a:xfrm>
              <a:solidFill>
                <a:schemeClr val="bg1"/>
              </a:solidFill>
            </p:grpSpPr>
            <p:sp>
              <p:nvSpPr>
                <p:cNvPr id="20" name="Freeform 6">
                  <a:extLst>
                    <a:ext uri="{FF2B5EF4-FFF2-40B4-BE49-F238E27FC236}">
                      <a16:creationId xmlns:a16="http://schemas.microsoft.com/office/drawing/2014/main" id="{68F53266-562F-460E-BA12-BE603069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3304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2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7 h 383"/>
                    <a:gd name="T16" fmla="*/ 3049 w 3049"/>
                    <a:gd name="T17" fmla="*/ 191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0 h 383"/>
                    <a:gd name="T26" fmla="*/ 2941 w 3049"/>
                    <a:gd name="T27" fmla="*/ 364 h 383"/>
                    <a:gd name="T28" fmla="*/ 2901 w 3049"/>
                    <a:gd name="T29" fmla="*/ 378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8 h 383"/>
                    <a:gd name="T36" fmla="*/ 106 w 3049"/>
                    <a:gd name="T37" fmla="*/ 364 h 383"/>
                    <a:gd name="T38" fmla="*/ 70 w 3049"/>
                    <a:gd name="T39" fmla="*/ 340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1 h 383"/>
                    <a:gd name="T48" fmla="*/ 4 w 3049"/>
                    <a:gd name="T49" fmla="*/ 147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2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2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7"/>
                      </a:lnTo>
                      <a:lnTo>
                        <a:pt x="3049" y="191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0"/>
                      </a:lnTo>
                      <a:lnTo>
                        <a:pt x="2941" y="364"/>
                      </a:lnTo>
                      <a:lnTo>
                        <a:pt x="2901" y="378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8"/>
                      </a:lnTo>
                      <a:lnTo>
                        <a:pt x="106" y="364"/>
                      </a:lnTo>
                      <a:lnTo>
                        <a:pt x="70" y="340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1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2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1" name="Freeform 7">
                  <a:extLst>
                    <a:ext uri="{FF2B5EF4-FFF2-40B4-BE49-F238E27FC236}">
                      <a16:creationId xmlns:a16="http://schemas.microsoft.com/office/drawing/2014/main" id="{DA1BCFC9-EC7F-4775-84A4-3547B780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8511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3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9 h 383"/>
                    <a:gd name="T16" fmla="*/ 3049 w 3049"/>
                    <a:gd name="T17" fmla="*/ 192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1 h 383"/>
                    <a:gd name="T26" fmla="*/ 2941 w 3049"/>
                    <a:gd name="T27" fmla="*/ 363 h 383"/>
                    <a:gd name="T28" fmla="*/ 2901 w 3049"/>
                    <a:gd name="T29" fmla="*/ 377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7 h 383"/>
                    <a:gd name="T36" fmla="*/ 106 w 3049"/>
                    <a:gd name="T37" fmla="*/ 363 h 383"/>
                    <a:gd name="T38" fmla="*/ 70 w 3049"/>
                    <a:gd name="T39" fmla="*/ 341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2 h 383"/>
                    <a:gd name="T48" fmla="*/ 4 w 3049"/>
                    <a:gd name="T49" fmla="*/ 149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3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3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9"/>
                      </a:lnTo>
                      <a:lnTo>
                        <a:pt x="3049" y="192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1"/>
                      </a:lnTo>
                      <a:lnTo>
                        <a:pt x="2941" y="363"/>
                      </a:lnTo>
                      <a:lnTo>
                        <a:pt x="2901" y="377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7"/>
                      </a:lnTo>
                      <a:lnTo>
                        <a:pt x="106" y="363"/>
                      </a:lnTo>
                      <a:lnTo>
                        <a:pt x="70" y="341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2"/>
                      </a:lnTo>
                      <a:lnTo>
                        <a:pt x="4" y="149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3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2" name="Freeform 8">
                  <a:extLst>
                    <a:ext uri="{FF2B5EF4-FFF2-40B4-BE49-F238E27FC236}">
                      <a16:creationId xmlns:a16="http://schemas.microsoft.com/office/drawing/2014/main" id="{2B695D25-3F05-45E5-83CA-79B45A60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4935538"/>
                  <a:ext cx="1422400" cy="303213"/>
                </a:xfrm>
                <a:custGeom>
                  <a:avLst/>
                  <a:gdLst>
                    <a:gd name="T0" fmla="*/ 191 w 1793"/>
                    <a:gd name="T1" fmla="*/ 0 h 381"/>
                    <a:gd name="T2" fmla="*/ 1602 w 1793"/>
                    <a:gd name="T3" fmla="*/ 0 h 381"/>
                    <a:gd name="T4" fmla="*/ 1646 w 1793"/>
                    <a:gd name="T5" fmla="*/ 6 h 381"/>
                    <a:gd name="T6" fmla="*/ 1686 w 1793"/>
                    <a:gd name="T7" fmla="*/ 20 h 381"/>
                    <a:gd name="T8" fmla="*/ 1721 w 1793"/>
                    <a:gd name="T9" fmla="*/ 41 h 381"/>
                    <a:gd name="T10" fmla="*/ 1751 w 1793"/>
                    <a:gd name="T11" fmla="*/ 71 h 381"/>
                    <a:gd name="T12" fmla="*/ 1773 w 1793"/>
                    <a:gd name="T13" fmla="*/ 107 h 381"/>
                    <a:gd name="T14" fmla="*/ 1787 w 1793"/>
                    <a:gd name="T15" fmla="*/ 147 h 381"/>
                    <a:gd name="T16" fmla="*/ 1793 w 1793"/>
                    <a:gd name="T17" fmla="*/ 190 h 381"/>
                    <a:gd name="T18" fmla="*/ 1787 w 1793"/>
                    <a:gd name="T19" fmla="*/ 234 h 381"/>
                    <a:gd name="T20" fmla="*/ 1773 w 1793"/>
                    <a:gd name="T21" fmla="*/ 274 h 381"/>
                    <a:gd name="T22" fmla="*/ 1751 w 1793"/>
                    <a:gd name="T23" fmla="*/ 310 h 381"/>
                    <a:gd name="T24" fmla="*/ 1721 w 1793"/>
                    <a:gd name="T25" fmla="*/ 339 h 381"/>
                    <a:gd name="T26" fmla="*/ 1686 w 1793"/>
                    <a:gd name="T27" fmla="*/ 361 h 381"/>
                    <a:gd name="T28" fmla="*/ 1646 w 1793"/>
                    <a:gd name="T29" fmla="*/ 377 h 381"/>
                    <a:gd name="T30" fmla="*/ 1602 w 1793"/>
                    <a:gd name="T31" fmla="*/ 381 h 381"/>
                    <a:gd name="T32" fmla="*/ 191 w 1793"/>
                    <a:gd name="T33" fmla="*/ 381 h 381"/>
                    <a:gd name="T34" fmla="*/ 148 w 1793"/>
                    <a:gd name="T35" fmla="*/ 377 h 381"/>
                    <a:gd name="T36" fmla="*/ 106 w 1793"/>
                    <a:gd name="T37" fmla="*/ 361 h 381"/>
                    <a:gd name="T38" fmla="*/ 70 w 1793"/>
                    <a:gd name="T39" fmla="*/ 339 h 381"/>
                    <a:gd name="T40" fmla="*/ 42 w 1793"/>
                    <a:gd name="T41" fmla="*/ 310 h 381"/>
                    <a:gd name="T42" fmla="*/ 18 w 1793"/>
                    <a:gd name="T43" fmla="*/ 274 h 381"/>
                    <a:gd name="T44" fmla="*/ 4 w 1793"/>
                    <a:gd name="T45" fmla="*/ 234 h 381"/>
                    <a:gd name="T46" fmla="*/ 0 w 1793"/>
                    <a:gd name="T47" fmla="*/ 190 h 381"/>
                    <a:gd name="T48" fmla="*/ 4 w 1793"/>
                    <a:gd name="T49" fmla="*/ 147 h 381"/>
                    <a:gd name="T50" fmla="*/ 18 w 1793"/>
                    <a:gd name="T51" fmla="*/ 107 h 381"/>
                    <a:gd name="T52" fmla="*/ 42 w 1793"/>
                    <a:gd name="T53" fmla="*/ 71 h 381"/>
                    <a:gd name="T54" fmla="*/ 70 w 1793"/>
                    <a:gd name="T55" fmla="*/ 41 h 381"/>
                    <a:gd name="T56" fmla="*/ 106 w 1793"/>
                    <a:gd name="T57" fmla="*/ 20 h 381"/>
                    <a:gd name="T58" fmla="*/ 148 w 1793"/>
                    <a:gd name="T59" fmla="*/ 6 h 381"/>
                    <a:gd name="T60" fmla="*/ 191 w 1793"/>
                    <a:gd name="T6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3" h="381">
                      <a:moveTo>
                        <a:pt x="191" y="0"/>
                      </a:moveTo>
                      <a:lnTo>
                        <a:pt x="1602" y="0"/>
                      </a:lnTo>
                      <a:lnTo>
                        <a:pt x="1646" y="6"/>
                      </a:lnTo>
                      <a:lnTo>
                        <a:pt x="1686" y="20"/>
                      </a:lnTo>
                      <a:lnTo>
                        <a:pt x="1721" y="41"/>
                      </a:lnTo>
                      <a:lnTo>
                        <a:pt x="1751" y="71"/>
                      </a:lnTo>
                      <a:lnTo>
                        <a:pt x="1773" y="107"/>
                      </a:lnTo>
                      <a:lnTo>
                        <a:pt x="1787" y="147"/>
                      </a:lnTo>
                      <a:lnTo>
                        <a:pt x="1793" y="190"/>
                      </a:lnTo>
                      <a:lnTo>
                        <a:pt x="1787" y="234"/>
                      </a:lnTo>
                      <a:lnTo>
                        <a:pt x="1773" y="274"/>
                      </a:lnTo>
                      <a:lnTo>
                        <a:pt x="1751" y="310"/>
                      </a:lnTo>
                      <a:lnTo>
                        <a:pt x="1721" y="339"/>
                      </a:lnTo>
                      <a:lnTo>
                        <a:pt x="1686" y="361"/>
                      </a:lnTo>
                      <a:lnTo>
                        <a:pt x="1646" y="377"/>
                      </a:lnTo>
                      <a:lnTo>
                        <a:pt x="1602" y="381"/>
                      </a:lnTo>
                      <a:lnTo>
                        <a:pt x="191" y="381"/>
                      </a:lnTo>
                      <a:lnTo>
                        <a:pt x="148" y="377"/>
                      </a:lnTo>
                      <a:lnTo>
                        <a:pt x="106" y="361"/>
                      </a:lnTo>
                      <a:lnTo>
                        <a:pt x="70" y="339"/>
                      </a:lnTo>
                      <a:lnTo>
                        <a:pt x="42" y="310"/>
                      </a:lnTo>
                      <a:lnTo>
                        <a:pt x="18" y="274"/>
                      </a:lnTo>
                      <a:lnTo>
                        <a:pt x="4" y="234"/>
                      </a:lnTo>
                      <a:lnTo>
                        <a:pt x="0" y="190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1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3" name="Freeform 9">
                  <a:extLst>
                    <a:ext uri="{FF2B5EF4-FFF2-40B4-BE49-F238E27FC236}">
                      <a16:creationId xmlns:a16="http://schemas.microsoft.com/office/drawing/2014/main" id="{E796B5FD-7A81-47A2-84AD-B91A05387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5175" y="1228726"/>
                  <a:ext cx="5205413" cy="4872038"/>
                </a:xfrm>
                <a:custGeom>
                  <a:avLst/>
                  <a:gdLst>
                    <a:gd name="T0" fmla="*/ 3681 w 6558"/>
                    <a:gd name="T1" fmla="*/ 4366 h 6138"/>
                    <a:gd name="T2" fmla="*/ 5597 w 6558"/>
                    <a:gd name="T3" fmla="*/ 910 h 6138"/>
                    <a:gd name="T4" fmla="*/ 4282 w 6558"/>
                    <a:gd name="T5" fmla="*/ 5757 h 6138"/>
                    <a:gd name="T6" fmla="*/ 4268 w 6558"/>
                    <a:gd name="T7" fmla="*/ 4376 h 6138"/>
                    <a:gd name="T8" fmla="*/ 3426 w 6558"/>
                    <a:gd name="T9" fmla="*/ 5047 h 6138"/>
                    <a:gd name="T10" fmla="*/ 3317 w 6558"/>
                    <a:gd name="T11" fmla="*/ 5039 h 6138"/>
                    <a:gd name="T12" fmla="*/ 3227 w 6558"/>
                    <a:gd name="T13" fmla="*/ 4972 h 6138"/>
                    <a:gd name="T14" fmla="*/ 3191 w 6558"/>
                    <a:gd name="T15" fmla="*/ 4862 h 6138"/>
                    <a:gd name="T16" fmla="*/ 1088 w 6558"/>
                    <a:gd name="T17" fmla="*/ 4395 h 6138"/>
                    <a:gd name="T18" fmla="*/ 967 w 6558"/>
                    <a:gd name="T19" fmla="*/ 4354 h 6138"/>
                    <a:gd name="T20" fmla="*/ 901 w 6558"/>
                    <a:gd name="T21" fmla="*/ 4248 h 6138"/>
                    <a:gd name="T22" fmla="*/ 915 w 6558"/>
                    <a:gd name="T23" fmla="*/ 4121 h 6138"/>
                    <a:gd name="T24" fmla="*/ 1003 w 6558"/>
                    <a:gd name="T25" fmla="*/ 4034 h 6138"/>
                    <a:gd name="T26" fmla="*/ 3363 w 6558"/>
                    <a:gd name="T27" fmla="*/ 4014 h 6138"/>
                    <a:gd name="T28" fmla="*/ 3418 w 6558"/>
                    <a:gd name="T29" fmla="*/ 3793 h 6138"/>
                    <a:gd name="T30" fmla="*/ 1045 w 6558"/>
                    <a:gd name="T31" fmla="*/ 3734 h 6138"/>
                    <a:gd name="T32" fmla="*/ 939 w 6558"/>
                    <a:gd name="T33" fmla="*/ 3668 h 6138"/>
                    <a:gd name="T34" fmla="*/ 897 w 6558"/>
                    <a:gd name="T35" fmla="*/ 3549 h 6138"/>
                    <a:gd name="T36" fmla="*/ 939 w 6558"/>
                    <a:gd name="T37" fmla="*/ 3430 h 6138"/>
                    <a:gd name="T38" fmla="*/ 1045 w 6558"/>
                    <a:gd name="T39" fmla="*/ 3362 h 6138"/>
                    <a:gd name="T40" fmla="*/ 3868 w 6558"/>
                    <a:gd name="T41" fmla="*/ 3046 h 6138"/>
                    <a:gd name="T42" fmla="*/ 3755 w 6558"/>
                    <a:gd name="T43" fmla="*/ 3084 h 6138"/>
                    <a:gd name="T44" fmla="*/ 1003 w 6558"/>
                    <a:gd name="T45" fmla="*/ 3064 h 6138"/>
                    <a:gd name="T46" fmla="*/ 915 w 6558"/>
                    <a:gd name="T47" fmla="*/ 2977 h 6138"/>
                    <a:gd name="T48" fmla="*/ 901 w 6558"/>
                    <a:gd name="T49" fmla="*/ 2849 h 6138"/>
                    <a:gd name="T50" fmla="*/ 967 w 6558"/>
                    <a:gd name="T51" fmla="*/ 2744 h 6138"/>
                    <a:gd name="T52" fmla="*/ 1088 w 6558"/>
                    <a:gd name="T53" fmla="*/ 2702 h 6138"/>
                    <a:gd name="T54" fmla="*/ 3838 w 6558"/>
                    <a:gd name="T55" fmla="*/ 2720 h 6138"/>
                    <a:gd name="T56" fmla="*/ 3926 w 6558"/>
                    <a:gd name="T57" fmla="*/ 2808 h 6138"/>
                    <a:gd name="T58" fmla="*/ 3946 w 6558"/>
                    <a:gd name="T59" fmla="*/ 2907 h 6138"/>
                    <a:gd name="T60" fmla="*/ 4282 w 6558"/>
                    <a:gd name="T61" fmla="*/ 759 h 6138"/>
                    <a:gd name="T62" fmla="*/ 5794 w 6558"/>
                    <a:gd name="T63" fmla="*/ 582 h 6138"/>
                    <a:gd name="T64" fmla="*/ 5872 w 6558"/>
                    <a:gd name="T65" fmla="*/ 453 h 6138"/>
                    <a:gd name="T66" fmla="*/ 5872 w 6558"/>
                    <a:gd name="T67" fmla="*/ 12 h 6138"/>
                    <a:gd name="T68" fmla="*/ 6502 w 6558"/>
                    <a:gd name="T69" fmla="*/ 391 h 6138"/>
                    <a:gd name="T70" fmla="*/ 6558 w 6558"/>
                    <a:gd name="T71" fmla="*/ 503 h 6138"/>
                    <a:gd name="T72" fmla="*/ 6532 w 6558"/>
                    <a:gd name="T73" fmla="*/ 626 h 6138"/>
                    <a:gd name="T74" fmla="*/ 4658 w 6558"/>
                    <a:gd name="T75" fmla="*/ 5991 h 6138"/>
                    <a:gd name="T76" fmla="*/ 4592 w 6558"/>
                    <a:gd name="T77" fmla="*/ 6096 h 6138"/>
                    <a:gd name="T78" fmla="*/ 4473 w 6558"/>
                    <a:gd name="T79" fmla="*/ 6138 h 6138"/>
                    <a:gd name="T80" fmla="*/ 107 w 6558"/>
                    <a:gd name="T81" fmla="*/ 6120 h 6138"/>
                    <a:gd name="T82" fmla="*/ 20 w 6558"/>
                    <a:gd name="T83" fmla="*/ 6031 h 6138"/>
                    <a:gd name="T84" fmla="*/ 0 w 6558"/>
                    <a:gd name="T85" fmla="*/ 568 h 6138"/>
                    <a:gd name="T86" fmla="*/ 42 w 6558"/>
                    <a:gd name="T87" fmla="*/ 449 h 6138"/>
                    <a:gd name="T88" fmla="*/ 147 w 6558"/>
                    <a:gd name="T89" fmla="*/ 382 h 6138"/>
                    <a:gd name="T90" fmla="*/ 4517 w 6558"/>
                    <a:gd name="T91" fmla="*/ 382 h 6138"/>
                    <a:gd name="T92" fmla="*/ 4622 w 6558"/>
                    <a:gd name="T93" fmla="*/ 449 h 6138"/>
                    <a:gd name="T94" fmla="*/ 4664 w 6558"/>
                    <a:gd name="T95" fmla="*/ 568 h 6138"/>
                    <a:gd name="T96" fmla="*/ 5665 w 6558"/>
                    <a:gd name="T97" fmla="*/ 64 h 6138"/>
                    <a:gd name="T98" fmla="*/ 5760 w 6558"/>
                    <a:gd name="T99" fmla="*/ 6 h 6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558" h="6138">
                      <a:moveTo>
                        <a:pt x="5597" y="910"/>
                      </a:moveTo>
                      <a:lnTo>
                        <a:pt x="3763" y="3962"/>
                      </a:lnTo>
                      <a:lnTo>
                        <a:pt x="3681" y="4366"/>
                      </a:lnTo>
                      <a:lnTo>
                        <a:pt x="3997" y="4103"/>
                      </a:lnTo>
                      <a:lnTo>
                        <a:pt x="5832" y="1051"/>
                      </a:lnTo>
                      <a:lnTo>
                        <a:pt x="5597" y="910"/>
                      </a:lnTo>
                      <a:close/>
                      <a:moveTo>
                        <a:pt x="382" y="759"/>
                      </a:moveTo>
                      <a:lnTo>
                        <a:pt x="382" y="5757"/>
                      </a:lnTo>
                      <a:lnTo>
                        <a:pt x="4282" y="5757"/>
                      </a:lnTo>
                      <a:lnTo>
                        <a:pt x="4282" y="4362"/>
                      </a:lnTo>
                      <a:lnTo>
                        <a:pt x="4274" y="4370"/>
                      </a:lnTo>
                      <a:lnTo>
                        <a:pt x="4268" y="4376"/>
                      </a:lnTo>
                      <a:lnTo>
                        <a:pt x="3506" y="5007"/>
                      </a:lnTo>
                      <a:lnTo>
                        <a:pt x="3468" y="5031"/>
                      </a:lnTo>
                      <a:lnTo>
                        <a:pt x="3426" y="5047"/>
                      </a:lnTo>
                      <a:lnTo>
                        <a:pt x="3382" y="5051"/>
                      </a:lnTo>
                      <a:lnTo>
                        <a:pt x="3349" y="5049"/>
                      </a:lnTo>
                      <a:lnTo>
                        <a:pt x="3317" y="5039"/>
                      </a:lnTo>
                      <a:lnTo>
                        <a:pt x="3285" y="5025"/>
                      </a:lnTo>
                      <a:lnTo>
                        <a:pt x="3253" y="5000"/>
                      </a:lnTo>
                      <a:lnTo>
                        <a:pt x="3227" y="4972"/>
                      </a:lnTo>
                      <a:lnTo>
                        <a:pt x="3207" y="4938"/>
                      </a:lnTo>
                      <a:lnTo>
                        <a:pt x="3195" y="4900"/>
                      </a:lnTo>
                      <a:lnTo>
                        <a:pt x="3191" y="4862"/>
                      </a:lnTo>
                      <a:lnTo>
                        <a:pt x="3195" y="4823"/>
                      </a:lnTo>
                      <a:lnTo>
                        <a:pt x="3283" y="4395"/>
                      </a:lnTo>
                      <a:lnTo>
                        <a:pt x="1088" y="4395"/>
                      </a:lnTo>
                      <a:lnTo>
                        <a:pt x="1045" y="4391"/>
                      </a:lnTo>
                      <a:lnTo>
                        <a:pt x="1003" y="4376"/>
                      </a:lnTo>
                      <a:lnTo>
                        <a:pt x="967" y="4354"/>
                      </a:lnTo>
                      <a:lnTo>
                        <a:pt x="939" y="4324"/>
                      </a:lnTo>
                      <a:lnTo>
                        <a:pt x="915" y="4288"/>
                      </a:lnTo>
                      <a:lnTo>
                        <a:pt x="901" y="4248"/>
                      </a:lnTo>
                      <a:lnTo>
                        <a:pt x="897" y="4205"/>
                      </a:lnTo>
                      <a:lnTo>
                        <a:pt x="901" y="4161"/>
                      </a:lnTo>
                      <a:lnTo>
                        <a:pt x="915" y="4121"/>
                      </a:lnTo>
                      <a:lnTo>
                        <a:pt x="939" y="4085"/>
                      </a:lnTo>
                      <a:lnTo>
                        <a:pt x="967" y="4056"/>
                      </a:lnTo>
                      <a:lnTo>
                        <a:pt x="1003" y="4034"/>
                      </a:lnTo>
                      <a:lnTo>
                        <a:pt x="1045" y="4018"/>
                      </a:lnTo>
                      <a:lnTo>
                        <a:pt x="1088" y="4014"/>
                      </a:lnTo>
                      <a:lnTo>
                        <a:pt x="3363" y="4014"/>
                      </a:lnTo>
                      <a:lnTo>
                        <a:pt x="3394" y="3855"/>
                      </a:lnTo>
                      <a:lnTo>
                        <a:pt x="3404" y="3823"/>
                      </a:lnTo>
                      <a:lnTo>
                        <a:pt x="3418" y="3793"/>
                      </a:lnTo>
                      <a:lnTo>
                        <a:pt x="3452" y="3740"/>
                      </a:lnTo>
                      <a:lnTo>
                        <a:pt x="1088" y="3740"/>
                      </a:lnTo>
                      <a:lnTo>
                        <a:pt x="1045" y="3734"/>
                      </a:lnTo>
                      <a:lnTo>
                        <a:pt x="1003" y="3720"/>
                      </a:lnTo>
                      <a:lnTo>
                        <a:pt x="967" y="3698"/>
                      </a:lnTo>
                      <a:lnTo>
                        <a:pt x="939" y="3668"/>
                      </a:lnTo>
                      <a:lnTo>
                        <a:pt x="915" y="3632"/>
                      </a:lnTo>
                      <a:lnTo>
                        <a:pt x="901" y="3593"/>
                      </a:lnTo>
                      <a:lnTo>
                        <a:pt x="897" y="3549"/>
                      </a:lnTo>
                      <a:lnTo>
                        <a:pt x="901" y="3505"/>
                      </a:lnTo>
                      <a:lnTo>
                        <a:pt x="915" y="3465"/>
                      </a:lnTo>
                      <a:lnTo>
                        <a:pt x="939" y="3430"/>
                      </a:lnTo>
                      <a:lnTo>
                        <a:pt x="967" y="3400"/>
                      </a:lnTo>
                      <a:lnTo>
                        <a:pt x="1003" y="3378"/>
                      </a:lnTo>
                      <a:lnTo>
                        <a:pt x="1045" y="3362"/>
                      </a:lnTo>
                      <a:lnTo>
                        <a:pt x="1088" y="3358"/>
                      </a:lnTo>
                      <a:lnTo>
                        <a:pt x="3681" y="3358"/>
                      </a:lnTo>
                      <a:lnTo>
                        <a:pt x="3868" y="3046"/>
                      </a:lnTo>
                      <a:lnTo>
                        <a:pt x="3834" y="3066"/>
                      </a:lnTo>
                      <a:lnTo>
                        <a:pt x="3796" y="3080"/>
                      </a:lnTo>
                      <a:lnTo>
                        <a:pt x="3755" y="3084"/>
                      </a:lnTo>
                      <a:lnTo>
                        <a:pt x="1088" y="3084"/>
                      </a:lnTo>
                      <a:lnTo>
                        <a:pt x="1045" y="3078"/>
                      </a:lnTo>
                      <a:lnTo>
                        <a:pt x="1003" y="3064"/>
                      </a:lnTo>
                      <a:lnTo>
                        <a:pt x="967" y="3042"/>
                      </a:lnTo>
                      <a:lnTo>
                        <a:pt x="939" y="3012"/>
                      </a:lnTo>
                      <a:lnTo>
                        <a:pt x="915" y="2977"/>
                      </a:lnTo>
                      <a:lnTo>
                        <a:pt x="901" y="2937"/>
                      </a:lnTo>
                      <a:lnTo>
                        <a:pt x="897" y="2893"/>
                      </a:lnTo>
                      <a:lnTo>
                        <a:pt x="901" y="2849"/>
                      </a:lnTo>
                      <a:lnTo>
                        <a:pt x="915" y="2808"/>
                      </a:lnTo>
                      <a:lnTo>
                        <a:pt x="939" y="2774"/>
                      </a:lnTo>
                      <a:lnTo>
                        <a:pt x="967" y="2744"/>
                      </a:lnTo>
                      <a:lnTo>
                        <a:pt x="1003" y="2720"/>
                      </a:lnTo>
                      <a:lnTo>
                        <a:pt x="1045" y="2706"/>
                      </a:lnTo>
                      <a:lnTo>
                        <a:pt x="1088" y="2702"/>
                      </a:lnTo>
                      <a:lnTo>
                        <a:pt x="3755" y="2702"/>
                      </a:lnTo>
                      <a:lnTo>
                        <a:pt x="3798" y="2706"/>
                      </a:lnTo>
                      <a:lnTo>
                        <a:pt x="3838" y="2720"/>
                      </a:lnTo>
                      <a:lnTo>
                        <a:pt x="3874" y="2744"/>
                      </a:lnTo>
                      <a:lnTo>
                        <a:pt x="3904" y="2774"/>
                      </a:lnTo>
                      <a:lnTo>
                        <a:pt x="3926" y="2808"/>
                      </a:lnTo>
                      <a:lnTo>
                        <a:pt x="3942" y="2849"/>
                      </a:lnTo>
                      <a:lnTo>
                        <a:pt x="3946" y="2893"/>
                      </a:lnTo>
                      <a:lnTo>
                        <a:pt x="3946" y="2907"/>
                      </a:lnTo>
                      <a:lnTo>
                        <a:pt x="3944" y="2921"/>
                      </a:lnTo>
                      <a:lnTo>
                        <a:pt x="4282" y="2359"/>
                      </a:lnTo>
                      <a:lnTo>
                        <a:pt x="4282" y="759"/>
                      </a:lnTo>
                      <a:lnTo>
                        <a:pt x="382" y="759"/>
                      </a:lnTo>
                      <a:close/>
                      <a:moveTo>
                        <a:pt x="5872" y="453"/>
                      </a:moveTo>
                      <a:lnTo>
                        <a:pt x="5794" y="582"/>
                      </a:lnTo>
                      <a:lnTo>
                        <a:pt x="6029" y="723"/>
                      </a:lnTo>
                      <a:lnTo>
                        <a:pt x="6106" y="594"/>
                      </a:lnTo>
                      <a:lnTo>
                        <a:pt x="5872" y="453"/>
                      </a:lnTo>
                      <a:close/>
                      <a:moveTo>
                        <a:pt x="5798" y="0"/>
                      </a:moveTo>
                      <a:lnTo>
                        <a:pt x="5834" y="2"/>
                      </a:lnTo>
                      <a:lnTo>
                        <a:pt x="5872" y="12"/>
                      </a:lnTo>
                      <a:lnTo>
                        <a:pt x="5905" y="28"/>
                      </a:lnTo>
                      <a:lnTo>
                        <a:pt x="6467" y="364"/>
                      </a:lnTo>
                      <a:lnTo>
                        <a:pt x="6502" y="391"/>
                      </a:lnTo>
                      <a:lnTo>
                        <a:pt x="6528" y="425"/>
                      </a:lnTo>
                      <a:lnTo>
                        <a:pt x="6548" y="461"/>
                      </a:lnTo>
                      <a:lnTo>
                        <a:pt x="6558" y="503"/>
                      </a:lnTo>
                      <a:lnTo>
                        <a:pt x="6558" y="544"/>
                      </a:lnTo>
                      <a:lnTo>
                        <a:pt x="6550" y="586"/>
                      </a:lnTo>
                      <a:lnTo>
                        <a:pt x="6532" y="626"/>
                      </a:lnTo>
                      <a:lnTo>
                        <a:pt x="4664" y="3736"/>
                      </a:lnTo>
                      <a:lnTo>
                        <a:pt x="4664" y="5947"/>
                      </a:lnTo>
                      <a:lnTo>
                        <a:pt x="4658" y="5991"/>
                      </a:lnTo>
                      <a:lnTo>
                        <a:pt x="4644" y="6031"/>
                      </a:lnTo>
                      <a:lnTo>
                        <a:pt x="4622" y="6067"/>
                      </a:lnTo>
                      <a:lnTo>
                        <a:pt x="4592" y="6096"/>
                      </a:lnTo>
                      <a:lnTo>
                        <a:pt x="4556" y="6120"/>
                      </a:lnTo>
                      <a:lnTo>
                        <a:pt x="4517" y="6134"/>
                      </a:lnTo>
                      <a:lnTo>
                        <a:pt x="4473" y="6138"/>
                      </a:lnTo>
                      <a:lnTo>
                        <a:pt x="191" y="6138"/>
                      </a:lnTo>
                      <a:lnTo>
                        <a:pt x="147" y="6134"/>
                      </a:lnTo>
                      <a:lnTo>
                        <a:pt x="107" y="6120"/>
                      </a:lnTo>
                      <a:lnTo>
                        <a:pt x="72" y="6096"/>
                      </a:lnTo>
                      <a:lnTo>
                        <a:pt x="42" y="6067"/>
                      </a:lnTo>
                      <a:lnTo>
                        <a:pt x="20" y="6031"/>
                      </a:lnTo>
                      <a:lnTo>
                        <a:pt x="6" y="5991"/>
                      </a:lnTo>
                      <a:lnTo>
                        <a:pt x="0" y="5947"/>
                      </a:lnTo>
                      <a:lnTo>
                        <a:pt x="0" y="568"/>
                      </a:lnTo>
                      <a:lnTo>
                        <a:pt x="6" y="525"/>
                      </a:lnTo>
                      <a:lnTo>
                        <a:pt x="20" y="483"/>
                      </a:lnTo>
                      <a:lnTo>
                        <a:pt x="42" y="449"/>
                      </a:lnTo>
                      <a:lnTo>
                        <a:pt x="72" y="419"/>
                      </a:lnTo>
                      <a:lnTo>
                        <a:pt x="107" y="395"/>
                      </a:lnTo>
                      <a:lnTo>
                        <a:pt x="147" y="382"/>
                      </a:lnTo>
                      <a:lnTo>
                        <a:pt x="191" y="378"/>
                      </a:lnTo>
                      <a:lnTo>
                        <a:pt x="4473" y="378"/>
                      </a:lnTo>
                      <a:lnTo>
                        <a:pt x="4517" y="382"/>
                      </a:lnTo>
                      <a:lnTo>
                        <a:pt x="4556" y="395"/>
                      </a:lnTo>
                      <a:lnTo>
                        <a:pt x="4592" y="419"/>
                      </a:lnTo>
                      <a:lnTo>
                        <a:pt x="4622" y="449"/>
                      </a:lnTo>
                      <a:lnTo>
                        <a:pt x="4644" y="483"/>
                      </a:lnTo>
                      <a:lnTo>
                        <a:pt x="4658" y="525"/>
                      </a:lnTo>
                      <a:lnTo>
                        <a:pt x="4664" y="568"/>
                      </a:lnTo>
                      <a:lnTo>
                        <a:pt x="4664" y="1723"/>
                      </a:lnTo>
                      <a:lnTo>
                        <a:pt x="5643" y="93"/>
                      </a:lnTo>
                      <a:lnTo>
                        <a:pt x="5665" y="64"/>
                      </a:lnTo>
                      <a:lnTo>
                        <a:pt x="5693" y="38"/>
                      </a:lnTo>
                      <a:lnTo>
                        <a:pt x="5724" y="18"/>
                      </a:lnTo>
                      <a:lnTo>
                        <a:pt x="5760" y="6"/>
                      </a:lnTo>
                      <a:lnTo>
                        <a:pt x="579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</p:grpSp>
        </p:grp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0C86ED7C-4700-4DC5-83AE-0DE9E533A95C}"/>
                </a:ext>
              </a:extLst>
            </p:cNvPr>
            <p:cNvSpPr txBox="1"/>
            <p:nvPr/>
          </p:nvSpPr>
          <p:spPr>
            <a:xfrm>
              <a:off x="10567520" y="5171552"/>
              <a:ext cx="293542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GT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Análisis</a:t>
              </a:r>
              <a:endParaRPr lang="es-GT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4" name="Imagen 23"/>
          <p:cNvPicPr/>
          <p:nvPr/>
        </p:nvPicPr>
        <p:blipFill rotWithShape="1">
          <a:blip r:embed="rId4"/>
          <a:srcRect l="23212" t="20420" r="24426" b="8686"/>
          <a:stretch/>
        </p:blipFill>
        <p:spPr bwMode="auto">
          <a:xfrm>
            <a:off x="340880" y="1142637"/>
            <a:ext cx="3084830" cy="3438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28541" y="4725144"/>
            <a:ext cx="3309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u="sng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15 mil familias 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que habitan en aldeas del Corredor Seco</a:t>
            </a:r>
            <a:endParaRPr lang="es-MX" sz="16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578891"/>
              </p:ext>
            </p:extLst>
          </p:nvPr>
        </p:nvGraphicFramePr>
        <p:xfrm>
          <a:off x="3790157" y="1124744"/>
          <a:ext cx="2575574" cy="43513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58591">
                  <a:extLst>
                    <a:ext uri="{9D8B030D-6E8A-4147-A177-3AD203B41FA5}">
                      <a16:colId xmlns:a16="http://schemas.microsoft.com/office/drawing/2014/main" val="4278574841"/>
                    </a:ext>
                  </a:extLst>
                </a:gridCol>
                <a:gridCol w="1516983">
                  <a:extLst>
                    <a:ext uri="{9D8B030D-6E8A-4147-A177-3AD203B41FA5}">
                      <a16:colId xmlns:a16="http://schemas.microsoft.com/office/drawing/2014/main" val="2740021738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</a:t>
                      </a:r>
                      <a:r>
                        <a:rPr lang="es-MX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MX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Biobardas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98119287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Verapaz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59163590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 Verapaz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67604135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Chimaltenango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03903301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Chiquimula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21357204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Progreso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08167242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Escuintla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83484830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Guatemala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71828233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Huehuetenango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84206177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Izabal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97347405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Jalapa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27268218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Jutiapa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6486441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Petén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68053902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Quetzaltenango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6297179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Quiche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59633626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Retalhuleu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51401565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Sacatepéquez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39549297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Marcos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87162819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Rosa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03100632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Sololá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77747286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Suchitepequez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19498687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Totonicapan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95727467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Zacapa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7507080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lang="es-MX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4012611173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949086" y="5617600"/>
            <a:ext cx="4462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162 </a:t>
            </a:r>
            <a:r>
              <a:rPr lang="es-ES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Biobardas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instaladas 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donde se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benefició a </a:t>
            </a:r>
            <a:r>
              <a:rPr lang="es-ES" sz="16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454,000 personas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áreas aledañas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050750" y="2754978"/>
            <a:ext cx="4580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de </a:t>
            </a:r>
            <a:r>
              <a:rPr lang="es-ES" sz="1600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millón de guatemaltecos 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beneficiados a nivel nacional con procesos de educación ambiental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utoShape 4" descr="Resultado de imagen para mapa de guatemal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3585975"/>
            <a:ext cx="2747422" cy="302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729" y="370402"/>
            <a:ext cx="5544616" cy="650287"/>
          </a:xfrm>
        </p:spPr>
        <p:txBody>
          <a:bodyPr/>
          <a:lstStyle/>
          <a:p>
            <a:pPr algn="ctr"/>
            <a:r>
              <a:rPr lang="es-GT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IV. Vinculación con la política pública (</a:t>
            </a:r>
            <a:r>
              <a:rPr lang="es-GT" sz="20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ODS</a:t>
            </a:r>
            <a:r>
              <a:rPr lang="es-GT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n-US" sz="2000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pic>
        <p:nvPicPr>
          <p:cNvPr id="61" name="60 Imagen" descr="C:\Users\dtpusu04\AppData\Local\Microsoft\Windows\Temporary Internet Files\Content.Word\Imagen 201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 b="17347"/>
          <a:stretch/>
        </p:blipFill>
        <p:spPr bwMode="auto">
          <a:xfrm>
            <a:off x="307975" y="101868"/>
            <a:ext cx="1163320" cy="813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703927"/>
              </p:ext>
            </p:extLst>
          </p:nvPr>
        </p:nvGraphicFramePr>
        <p:xfrm>
          <a:off x="283845" y="915303"/>
          <a:ext cx="7610583" cy="57213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18388">
                  <a:extLst>
                    <a:ext uri="{9D8B030D-6E8A-4147-A177-3AD203B41FA5}">
                      <a16:colId xmlns:a16="http://schemas.microsoft.com/office/drawing/2014/main" val="857968075"/>
                    </a:ext>
                  </a:extLst>
                </a:gridCol>
                <a:gridCol w="2813799">
                  <a:extLst>
                    <a:ext uri="{9D8B030D-6E8A-4147-A177-3AD203B41FA5}">
                      <a16:colId xmlns:a16="http://schemas.microsoft.com/office/drawing/2014/main" val="552762258"/>
                    </a:ext>
                  </a:extLst>
                </a:gridCol>
                <a:gridCol w="1233160">
                  <a:extLst>
                    <a:ext uri="{9D8B030D-6E8A-4147-A177-3AD203B41FA5}">
                      <a16:colId xmlns:a16="http://schemas.microsoft.com/office/drawing/2014/main" val="3578623950"/>
                    </a:ext>
                  </a:extLst>
                </a:gridCol>
                <a:gridCol w="1745236">
                  <a:extLst>
                    <a:ext uri="{9D8B030D-6E8A-4147-A177-3AD203B41FA5}">
                      <a16:colId xmlns:a16="http://schemas.microsoft.com/office/drawing/2014/main" val="3934939253"/>
                    </a:ext>
                  </a:extLst>
                </a:gridCol>
              </a:tblGrid>
              <a:tr h="5323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 ESTRATEGICAS DE DESARROLLO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 DE DESARROLLO SOSTENIBLE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POLITICAS AMBIENTALES VIGENTES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extLst>
                  <a:ext uri="{0D108BD9-81ED-4DB2-BD59-A6C34878D82A}">
                    <a16:rowId xmlns:a16="http://schemas.microsoft.com/office/drawing/2014/main" val="2149878483"/>
                  </a:ext>
                </a:extLst>
              </a:tr>
              <a:tr h="85551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Prioridad 3 Disponibilidad y acceso al agua y gestión de los recursos naturales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MED4: Para 2030, lograr la ordenación sostenible y el uso eficiente de los recursos naturales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14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de Conservación, Protección y Mejoramiento Ambiental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extLst>
                  <a:ext uri="{0D108BD9-81ED-4DB2-BD59-A6C34878D82A}">
                    <a16:rowId xmlns:a16="http://schemas.microsoft.com/office/drawing/2014/main" val="1798031422"/>
                  </a:ext>
                </a:extLst>
              </a:tr>
              <a:tr h="92470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Prioridad 3 Disponibilidad y acceso al agua y gestión de los recursos naturales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MED4: Para 2030, lograr la ordenación sostenible y el uso eficiente de los recursos naturales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15</a:t>
                      </a:r>
                      <a:b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6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para el Manejo Integral de las Zonas Marino Costeras en Guatemala.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extLst>
                  <a:ext uri="{0D108BD9-81ED-4DB2-BD59-A6C34878D82A}">
                    <a16:rowId xmlns:a16="http://schemas.microsoft.com/office/drawing/2014/main" val="2088314094"/>
                  </a:ext>
                </a:extLst>
              </a:tr>
              <a:tr h="79889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Prioridad 3 Disponibilidad y acceso al agua y gestión de los recursos naturales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MED4: Para 2030, lograr la ordenación sostenible y el uso eficiente de los recursos naturales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14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de Conservación, Protección y Mejoramiento Ambiental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extLst>
                  <a:ext uri="{0D108BD9-81ED-4DB2-BD59-A6C34878D82A}">
                    <a16:rowId xmlns:a16="http://schemas.microsoft.com/office/drawing/2014/main" val="3047428345"/>
                  </a:ext>
                </a:extLst>
              </a:tr>
              <a:tr h="10596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Prioridad 3 Disponibilidad y acceso al agua y gestión de los recursos naturales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MED5: Para 2020, promover la ordenación sostenible y el uso de todos los tipos de bosque, poner fin a la deforestación, recuperar los bosques degradadose incrementar la reforestación a nivel mundial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14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para el Manejo Integral de las Zonas Marino Costeras en Guatemala.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extLst>
                  <a:ext uri="{0D108BD9-81ED-4DB2-BD59-A6C34878D82A}">
                    <a16:rowId xmlns:a16="http://schemas.microsoft.com/office/drawing/2014/main" val="3416105478"/>
                  </a:ext>
                </a:extLst>
              </a:tr>
              <a:tr h="88388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Prioridad 6 </a:t>
                      </a:r>
                      <a:b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economico de los Recursos Naturales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MED10: Para 2020, integrar los valores de los ecosistemas y la diversidadbiologica en la planificacion nacional y local, los procesos de desarrollo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13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para el Manejo Integral de las Zonas Marino Costeras en Guatemala.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extLst>
                  <a:ext uri="{0D108BD9-81ED-4DB2-BD59-A6C34878D82A}">
                    <a16:rowId xmlns:a16="http://schemas.microsoft.com/office/drawing/2014/main" val="737797511"/>
                  </a:ext>
                </a:extLst>
              </a:tr>
              <a:tr h="56614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 Ambiental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 Ambiental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13, 14 y 15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</a:t>
                      </a:r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 de Educación Ambiental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1" marR="5251" marT="5251" marB="0" anchor="ctr"/>
                </a:tc>
                <a:extLst>
                  <a:ext uri="{0D108BD9-81ED-4DB2-BD59-A6C34878D82A}">
                    <a16:rowId xmlns:a16="http://schemas.microsoft.com/office/drawing/2014/main" val="4039232522"/>
                  </a:ext>
                </a:extLst>
              </a:tr>
            </a:tbl>
          </a:graphicData>
        </a:graphic>
      </p:graphicFrame>
      <p:grpSp>
        <p:nvGrpSpPr>
          <p:cNvPr id="47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11517736" y="1859385"/>
            <a:ext cx="228976" cy="228977"/>
            <a:chOff x="3398838" y="3616326"/>
            <a:chExt cx="346075" cy="346076"/>
          </a:xfrm>
        </p:grpSpPr>
        <p:sp>
          <p:nvSpPr>
            <p:cNvPr id="48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57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10" y="1169198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8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74" y="1041792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9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247" y="1790384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" name="2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20" y="636039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40173318"/>
              </p:ext>
            </p:extLst>
          </p:nvPr>
        </p:nvGraphicFramePr>
        <p:xfrm>
          <a:off x="7057892" y="404664"/>
          <a:ext cx="48460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93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3F6EC2"/>
      </a:lt2>
      <a:accent1>
        <a:srgbClr val="6DC6CD"/>
      </a:accent1>
      <a:accent2>
        <a:srgbClr val="52BF8A"/>
      </a:accent2>
      <a:accent3>
        <a:srgbClr val="638CA5"/>
      </a:accent3>
      <a:accent4>
        <a:srgbClr val="E9BB27"/>
      </a:accent4>
      <a:accent5>
        <a:srgbClr val="F46800"/>
      </a:accent5>
      <a:accent6>
        <a:srgbClr val="E45F56"/>
      </a:accent6>
      <a:hlink>
        <a:srgbClr val="0000FF"/>
      </a:hlink>
      <a:folHlink>
        <a:srgbClr val="800080"/>
      </a:folHlink>
    </a:clrScheme>
    <a:fontScheme name="Custom 2">
      <a:majorFont>
        <a:latin typeface="Calibri Light"/>
        <a:ea typeface="Helvetica Light"/>
        <a:cs typeface="Helvetica Light"/>
      </a:majorFont>
      <a:minorFont>
        <a:latin typeface="Calibri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8683</TotalTime>
  <Words>777</Words>
  <Application>Microsoft Office PowerPoint</Application>
  <PresentationFormat>Personalizado</PresentationFormat>
  <Paragraphs>148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Ebrima</vt:lpstr>
      <vt:lpstr>Helvetica Light</vt:lpstr>
      <vt:lpstr>Segoe UI Black</vt:lpstr>
      <vt:lpstr>Times New Roman</vt:lpstr>
      <vt:lpstr>Office Theme</vt:lpstr>
      <vt:lpstr>Presentación de PowerPoint</vt:lpstr>
      <vt:lpstr>I. Catálogo de Bienes y Servicios prestados</vt:lpstr>
      <vt:lpstr>II. Cantidad de Bienes y Servicios entregados</vt:lpstr>
      <vt:lpstr>II. Cantidad de Bienes y Servicios entregados</vt:lpstr>
      <vt:lpstr>III. Población beneficiada</vt:lpstr>
      <vt:lpstr>IV. Vinculación con la política pública (ODS)</vt:lpstr>
    </vt:vector>
  </TitlesOfParts>
  <Manager>You Exec (https://youexec.com?sr=kpipd)</Manager>
  <Company>You Exec (https://youexec.com?sr=kpipd)</Company>
  <LinksUpToDate>false</LinksUpToDate>
  <SharedDoc>false</SharedDoc>
  <HyperlinkBase>https://youexec.com?sr=kpipd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Exec (https://youexec.com?sr=kpipd)</dc:title>
  <dc:subject>You Exec (https://youexec.com?sr=kpipd)</dc:subject>
  <dc:creator>You Exec (https://youexec.com?sr=kpipd)</dc:creator>
  <cp:keywords>You Exec (https:/youexec.com?sr=kpipd)</cp:keywords>
  <dc:description>You Exec (https://youexec.com?sr=kpipd)</dc:description>
  <cp:lastModifiedBy>Alejandro Estrada</cp:lastModifiedBy>
  <cp:revision>320</cp:revision>
  <cp:lastPrinted>2019-06-18T15:13:31Z</cp:lastPrinted>
  <dcterms:created xsi:type="dcterms:W3CDTF">2013-09-12T13:05:01Z</dcterms:created>
  <dcterms:modified xsi:type="dcterms:W3CDTF">2019-06-18T18:06:46Z</dcterms:modified>
  <cp:category>You Exec (https://youexec.com?sr=kpipd)</cp:category>
</cp:coreProperties>
</file>