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88" r:id="rId2"/>
    <p:sldId id="386" r:id="rId3"/>
    <p:sldId id="385" r:id="rId4"/>
    <p:sldId id="384" r:id="rId5"/>
    <p:sldId id="383" r:id="rId6"/>
    <p:sldId id="380" r:id="rId7"/>
    <p:sldId id="379" r:id="rId8"/>
    <p:sldId id="382" r:id="rId9"/>
    <p:sldId id="378" r:id="rId10"/>
    <p:sldId id="377" r:id="rId11"/>
    <p:sldId id="376" r:id="rId12"/>
    <p:sldId id="375" r:id="rId13"/>
    <p:sldId id="374" r:id="rId14"/>
    <p:sldId id="389" r:id="rId15"/>
  </p:sldIdLst>
  <p:sldSz cx="9144000" cy="6858000" type="screen4x3"/>
  <p:notesSz cx="9144000" cy="6858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67"/>
  </p:normalViewPr>
  <p:slideViewPr>
    <p:cSldViewPr>
      <p:cViewPr varScale="1">
        <p:scale>
          <a:sx n="71" d="100"/>
          <a:sy n="71" d="100"/>
        </p:scale>
        <p:origin x="902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50C16-947D-437E-95B6-06EFEC48463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F853BE54-8995-406E-AAD4-7084B4E119BD}">
      <dgm:prSet phldrT="[Texto]" custT="1"/>
      <dgm:spPr/>
      <dgm:t>
        <a:bodyPr/>
        <a:lstStyle/>
        <a:p>
          <a:r>
            <a:rPr lang="es-MX" sz="16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ESTRATEGIA</a:t>
          </a:r>
        </a:p>
        <a:p>
          <a:r>
            <a:rPr lang="es-MX" sz="16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FISCAL</a:t>
          </a:r>
        </a:p>
        <a:p>
          <a:r>
            <a:rPr lang="es-MX" sz="16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AMBIENTAL</a:t>
          </a:r>
          <a:endParaRPr lang="es-GT" sz="16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3DA679D4-2DB0-466E-83B9-BB42D8D77C7C}" type="parTrans" cxnId="{2FE07B04-CF6D-4EA6-B556-B332A7FDF89A}">
      <dgm:prSet/>
      <dgm:spPr/>
      <dgm:t>
        <a:bodyPr/>
        <a:lstStyle/>
        <a:p>
          <a:endParaRPr lang="es-GT" sz="2000"/>
        </a:p>
      </dgm:t>
    </dgm:pt>
    <dgm:pt modelId="{B9CE3834-5B64-4BD6-9A34-4F784D145092}" type="sibTrans" cxnId="{2FE07B04-CF6D-4EA6-B556-B332A7FDF89A}">
      <dgm:prSet/>
      <dgm:spPr/>
      <dgm:t>
        <a:bodyPr/>
        <a:lstStyle/>
        <a:p>
          <a:endParaRPr lang="es-GT" sz="2000"/>
        </a:p>
      </dgm:t>
    </dgm:pt>
    <dgm:pt modelId="{7505197B-90CF-40A6-9663-9F988ED33DE7}">
      <dgm:prSet phldrT="[Texto]" custT="1"/>
      <dgm:spPr/>
      <dgm:t>
        <a:bodyPr/>
        <a:lstStyle/>
        <a:p>
          <a:r>
            <a:rPr lang="es-GT" sz="11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Constitución Política de la Republica de Guatemala  </a:t>
          </a:r>
        </a:p>
      </dgm:t>
    </dgm:pt>
    <dgm:pt modelId="{19FA356E-0307-4A59-9D81-2501C9E9C839}" type="parTrans" cxnId="{EED8C2BB-5E56-4CB1-BBA5-E0351A1B1156}">
      <dgm:prSet/>
      <dgm:spPr/>
      <dgm:t>
        <a:bodyPr/>
        <a:lstStyle/>
        <a:p>
          <a:endParaRPr lang="es-GT" sz="2000"/>
        </a:p>
      </dgm:t>
    </dgm:pt>
    <dgm:pt modelId="{F9BC18F7-D9B4-48BA-B21E-E1865926565B}" type="sibTrans" cxnId="{EED8C2BB-5E56-4CB1-BBA5-E0351A1B1156}">
      <dgm:prSet/>
      <dgm:spPr/>
      <dgm:t>
        <a:bodyPr/>
        <a:lstStyle/>
        <a:p>
          <a:endParaRPr lang="es-GT" sz="2000"/>
        </a:p>
      </dgm:t>
    </dgm:pt>
    <dgm:pt modelId="{9416424F-92EF-497F-918D-9502D3F758DC}">
      <dgm:prSet phldrT="[Texto]" custT="1"/>
      <dgm:spPr/>
      <dgm:t>
        <a:bodyPr/>
        <a:lstStyle/>
        <a:p>
          <a:r>
            <a:rPr lang="es-MX" sz="11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Convenios y Tratados Internacionales</a:t>
          </a:r>
          <a:endParaRPr lang="es-GT" sz="11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B62F0076-786F-4967-8D42-B2D3E1FD7C11}" type="parTrans" cxnId="{35F755D1-DC5F-4F4D-BEA3-F17BA6B5175F}">
      <dgm:prSet/>
      <dgm:spPr/>
      <dgm:t>
        <a:bodyPr/>
        <a:lstStyle/>
        <a:p>
          <a:endParaRPr lang="es-GT" sz="2000"/>
        </a:p>
      </dgm:t>
    </dgm:pt>
    <dgm:pt modelId="{46D5F83D-4E51-4D94-A79E-761AAB0D114E}" type="sibTrans" cxnId="{35F755D1-DC5F-4F4D-BEA3-F17BA6B5175F}">
      <dgm:prSet/>
      <dgm:spPr/>
      <dgm:t>
        <a:bodyPr/>
        <a:lstStyle/>
        <a:p>
          <a:endParaRPr lang="es-GT" sz="2000"/>
        </a:p>
      </dgm:t>
    </dgm:pt>
    <dgm:pt modelId="{E768A62C-B9FB-49FE-A6AA-4000F1AE543B}">
      <dgm:prSet phldrT="[Texto]" custT="1"/>
      <dgm:spPr/>
      <dgm:t>
        <a:bodyPr/>
        <a:lstStyle/>
        <a:p>
          <a:r>
            <a:rPr lang="es-MX" sz="11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Ley del organismo ejecutivo </a:t>
          </a:r>
          <a:endParaRPr lang="es-GT" sz="11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1BB1974D-93C4-4E13-B546-F24E30BDB4BA}" type="parTrans" cxnId="{7BCC1039-EACA-45E1-9D7D-496F328130CD}">
      <dgm:prSet/>
      <dgm:spPr/>
      <dgm:t>
        <a:bodyPr/>
        <a:lstStyle/>
        <a:p>
          <a:endParaRPr lang="es-GT" sz="2000"/>
        </a:p>
      </dgm:t>
    </dgm:pt>
    <dgm:pt modelId="{554496DE-B10E-4619-86D7-F3F23FF7B55A}" type="sibTrans" cxnId="{7BCC1039-EACA-45E1-9D7D-496F328130CD}">
      <dgm:prSet/>
      <dgm:spPr/>
      <dgm:t>
        <a:bodyPr/>
        <a:lstStyle/>
        <a:p>
          <a:endParaRPr lang="es-GT" sz="2000"/>
        </a:p>
      </dgm:t>
    </dgm:pt>
    <dgm:pt modelId="{AC307873-D335-4796-9FA1-1F10E80BA230}">
      <dgm:prSet phldrT="[Texto]" custT="1"/>
      <dgm:spPr/>
      <dgm:t>
        <a:bodyPr/>
        <a:lstStyle/>
        <a:p>
          <a:r>
            <a:rPr lang="es-MX" sz="11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Reglamento Orgánico Interno MINFIN</a:t>
          </a:r>
          <a:endParaRPr lang="es-GT" sz="11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B11FDD2A-6FC6-4414-94F5-BE7021C9E4D5}" type="parTrans" cxnId="{F911D71E-45C0-4B8C-A802-B13B9CD5AD81}">
      <dgm:prSet/>
      <dgm:spPr/>
      <dgm:t>
        <a:bodyPr/>
        <a:lstStyle/>
        <a:p>
          <a:endParaRPr lang="es-GT" sz="2000"/>
        </a:p>
      </dgm:t>
    </dgm:pt>
    <dgm:pt modelId="{F4B0C85C-00F1-4763-A09A-859169FCB8FA}" type="sibTrans" cxnId="{F911D71E-45C0-4B8C-A802-B13B9CD5AD81}">
      <dgm:prSet/>
      <dgm:spPr/>
      <dgm:t>
        <a:bodyPr/>
        <a:lstStyle/>
        <a:p>
          <a:endParaRPr lang="es-GT" sz="2000"/>
        </a:p>
      </dgm:t>
    </dgm:pt>
    <dgm:pt modelId="{4BCDE3BF-F512-4B1E-A9C8-255BE6F232D6}">
      <dgm:prSet phldrT="[Texto]" custT="1"/>
      <dgm:spPr/>
      <dgm:t>
        <a:bodyPr/>
        <a:lstStyle/>
        <a:p>
          <a:r>
            <a:rPr lang="es-MX" sz="11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Política Pública</a:t>
          </a:r>
          <a:endParaRPr lang="es-GT" sz="11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4BFE2D14-82C1-4E36-BBA2-A7FBAE7E971B}" type="parTrans" cxnId="{9394769B-EF30-46A0-99D8-400AB5DF02BE}">
      <dgm:prSet/>
      <dgm:spPr/>
      <dgm:t>
        <a:bodyPr/>
        <a:lstStyle/>
        <a:p>
          <a:endParaRPr lang="es-GT" sz="2000"/>
        </a:p>
      </dgm:t>
    </dgm:pt>
    <dgm:pt modelId="{1E387C0F-9A78-44DB-B135-59F6ADCF6D6B}" type="sibTrans" cxnId="{9394769B-EF30-46A0-99D8-400AB5DF02BE}">
      <dgm:prSet/>
      <dgm:spPr/>
      <dgm:t>
        <a:bodyPr/>
        <a:lstStyle/>
        <a:p>
          <a:endParaRPr lang="es-GT" sz="2000"/>
        </a:p>
      </dgm:t>
    </dgm:pt>
    <dgm:pt modelId="{9E0D8FBD-DD84-4D68-B89E-BED329888D20}">
      <dgm:prSet phldrT="[Texto]" custT="1"/>
      <dgm:spPr/>
      <dgm:t>
        <a:bodyPr/>
        <a:lstStyle/>
        <a:p>
          <a:r>
            <a:rPr lang="es-MX" sz="11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Planes gubernamentales</a:t>
          </a:r>
          <a:endParaRPr lang="es-GT" sz="11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29631A95-C07C-41EB-A510-FB7D51F67EF4}" type="parTrans" cxnId="{20B1DAE4-E5AD-4AD2-89FB-7E037EDA1C06}">
      <dgm:prSet/>
      <dgm:spPr/>
      <dgm:t>
        <a:bodyPr/>
        <a:lstStyle/>
        <a:p>
          <a:endParaRPr lang="es-GT" sz="2000"/>
        </a:p>
      </dgm:t>
    </dgm:pt>
    <dgm:pt modelId="{AE14C45E-1368-401D-A410-2CD7FE7F58E3}" type="sibTrans" cxnId="{20B1DAE4-E5AD-4AD2-89FB-7E037EDA1C06}">
      <dgm:prSet/>
      <dgm:spPr/>
      <dgm:t>
        <a:bodyPr/>
        <a:lstStyle/>
        <a:p>
          <a:endParaRPr lang="es-GT" sz="2000"/>
        </a:p>
      </dgm:t>
    </dgm:pt>
    <dgm:pt modelId="{813808D3-961F-4DE0-9643-3FEB045418BD}" type="pres">
      <dgm:prSet presAssocID="{38E50C16-947D-437E-95B6-06EFEC48463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01F482D-6DC4-4C69-A953-CE3B00041777}" type="pres">
      <dgm:prSet presAssocID="{F853BE54-8995-406E-AAD4-7084B4E119BD}" presName="centerShape" presStyleLbl="node0" presStyleIdx="0" presStyleCnt="1"/>
      <dgm:spPr/>
    </dgm:pt>
    <dgm:pt modelId="{48CF8B58-2F2C-4254-B418-EE01F6DB1C7B}" type="pres">
      <dgm:prSet presAssocID="{7505197B-90CF-40A6-9663-9F988ED33DE7}" presName="node" presStyleLbl="node1" presStyleIdx="0" presStyleCnt="6" custScaleX="126344">
        <dgm:presLayoutVars>
          <dgm:bulletEnabled val="1"/>
        </dgm:presLayoutVars>
      </dgm:prSet>
      <dgm:spPr/>
    </dgm:pt>
    <dgm:pt modelId="{3DA6674C-0FA7-4BF2-8916-8A7A24208583}" type="pres">
      <dgm:prSet presAssocID="{7505197B-90CF-40A6-9663-9F988ED33DE7}" presName="dummy" presStyleCnt="0"/>
      <dgm:spPr/>
    </dgm:pt>
    <dgm:pt modelId="{940A6DE8-9B30-4972-904C-9A2ABB65FE66}" type="pres">
      <dgm:prSet presAssocID="{F9BC18F7-D9B4-48BA-B21E-E1865926565B}" presName="sibTrans" presStyleLbl="sibTrans2D1" presStyleIdx="0" presStyleCnt="6"/>
      <dgm:spPr/>
    </dgm:pt>
    <dgm:pt modelId="{531AEE35-14EA-48D0-B6E6-77592F221CC1}" type="pres">
      <dgm:prSet presAssocID="{9416424F-92EF-497F-918D-9502D3F758DC}" presName="node" presStyleLbl="node1" presStyleIdx="1" presStyleCnt="6" custScaleX="132746">
        <dgm:presLayoutVars>
          <dgm:bulletEnabled val="1"/>
        </dgm:presLayoutVars>
      </dgm:prSet>
      <dgm:spPr/>
    </dgm:pt>
    <dgm:pt modelId="{E2074324-6DDE-44EA-A459-2182E69AC6BD}" type="pres">
      <dgm:prSet presAssocID="{9416424F-92EF-497F-918D-9502D3F758DC}" presName="dummy" presStyleCnt="0"/>
      <dgm:spPr/>
    </dgm:pt>
    <dgm:pt modelId="{45B7751C-1804-4FBD-B785-7EFB02104E8A}" type="pres">
      <dgm:prSet presAssocID="{46D5F83D-4E51-4D94-A79E-761AAB0D114E}" presName="sibTrans" presStyleLbl="sibTrans2D1" presStyleIdx="1" presStyleCnt="6"/>
      <dgm:spPr/>
    </dgm:pt>
    <dgm:pt modelId="{A0CB055E-CA0D-4944-AF79-006321689047}" type="pres">
      <dgm:prSet presAssocID="{E768A62C-B9FB-49FE-A6AA-4000F1AE543B}" presName="node" presStyleLbl="node1" presStyleIdx="2" presStyleCnt="6">
        <dgm:presLayoutVars>
          <dgm:bulletEnabled val="1"/>
        </dgm:presLayoutVars>
      </dgm:prSet>
      <dgm:spPr/>
    </dgm:pt>
    <dgm:pt modelId="{67CBF314-0A5E-42C5-964B-EA88E1FD6C51}" type="pres">
      <dgm:prSet presAssocID="{E768A62C-B9FB-49FE-A6AA-4000F1AE543B}" presName="dummy" presStyleCnt="0"/>
      <dgm:spPr/>
    </dgm:pt>
    <dgm:pt modelId="{EDDD177A-46DD-4E11-AC53-D50F9BF3C5E8}" type="pres">
      <dgm:prSet presAssocID="{554496DE-B10E-4619-86D7-F3F23FF7B55A}" presName="sibTrans" presStyleLbl="sibTrans2D1" presStyleIdx="2" presStyleCnt="6"/>
      <dgm:spPr/>
    </dgm:pt>
    <dgm:pt modelId="{741E0108-5346-4588-81DA-50F7629003C9}" type="pres">
      <dgm:prSet presAssocID="{AC307873-D335-4796-9FA1-1F10E80BA230}" presName="node" presStyleLbl="node1" presStyleIdx="3" presStyleCnt="6">
        <dgm:presLayoutVars>
          <dgm:bulletEnabled val="1"/>
        </dgm:presLayoutVars>
      </dgm:prSet>
      <dgm:spPr/>
    </dgm:pt>
    <dgm:pt modelId="{6C5BEA2C-1F1E-4634-8856-DA2D148AA5E8}" type="pres">
      <dgm:prSet presAssocID="{AC307873-D335-4796-9FA1-1F10E80BA230}" presName="dummy" presStyleCnt="0"/>
      <dgm:spPr/>
    </dgm:pt>
    <dgm:pt modelId="{D8866FD4-8ED9-440F-A1B6-7C655E3260F7}" type="pres">
      <dgm:prSet presAssocID="{F4B0C85C-00F1-4763-A09A-859169FCB8FA}" presName="sibTrans" presStyleLbl="sibTrans2D1" presStyleIdx="3" presStyleCnt="6"/>
      <dgm:spPr/>
    </dgm:pt>
    <dgm:pt modelId="{9CE2EB0C-CAAF-4739-A421-2280258E8874}" type="pres">
      <dgm:prSet presAssocID="{4BCDE3BF-F512-4B1E-A9C8-255BE6F232D6}" presName="node" presStyleLbl="node1" presStyleIdx="4" presStyleCnt="6">
        <dgm:presLayoutVars>
          <dgm:bulletEnabled val="1"/>
        </dgm:presLayoutVars>
      </dgm:prSet>
      <dgm:spPr/>
    </dgm:pt>
    <dgm:pt modelId="{F1642B5E-5663-41FD-A7B1-7594CAA39910}" type="pres">
      <dgm:prSet presAssocID="{4BCDE3BF-F512-4B1E-A9C8-255BE6F232D6}" presName="dummy" presStyleCnt="0"/>
      <dgm:spPr/>
    </dgm:pt>
    <dgm:pt modelId="{E850A217-5643-4F6B-A9F1-7BAF4E79B8D7}" type="pres">
      <dgm:prSet presAssocID="{1E387C0F-9A78-44DB-B135-59F6ADCF6D6B}" presName="sibTrans" presStyleLbl="sibTrans2D1" presStyleIdx="4" presStyleCnt="6"/>
      <dgm:spPr/>
    </dgm:pt>
    <dgm:pt modelId="{67DB8EE5-28EB-4B6E-B653-01439FBE1FAE}" type="pres">
      <dgm:prSet presAssocID="{9E0D8FBD-DD84-4D68-B89E-BED329888D20}" presName="node" presStyleLbl="node1" presStyleIdx="5" presStyleCnt="6" custScaleX="145515">
        <dgm:presLayoutVars>
          <dgm:bulletEnabled val="1"/>
        </dgm:presLayoutVars>
      </dgm:prSet>
      <dgm:spPr/>
    </dgm:pt>
    <dgm:pt modelId="{16039315-FA12-48FC-B59C-4FCECA888830}" type="pres">
      <dgm:prSet presAssocID="{9E0D8FBD-DD84-4D68-B89E-BED329888D20}" presName="dummy" presStyleCnt="0"/>
      <dgm:spPr/>
    </dgm:pt>
    <dgm:pt modelId="{4B22B145-22F0-4F84-920B-F17AC1730AB9}" type="pres">
      <dgm:prSet presAssocID="{AE14C45E-1368-401D-A410-2CD7FE7F58E3}" presName="sibTrans" presStyleLbl="sibTrans2D1" presStyleIdx="5" presStyleCnt="6"/>
      <dgm:spPr/>
    </dgm:pt>
  </dgm:ptLst>
  <dgm:cxnLst>
    <dgm:cxn modelId="{2FE07B04-CF6D-4EA6-B556-B332A7FDF89A}" srcId="{38E50C16-947D-437E-95B6-06EFEC48463E}" destId="{F853BE54-8995-406E-AAD4-7084B4E119BD}" srcOrd="0" destOrd="0" parTransId="{3DA679D4-2DB0-466E-83B9-BB42D8D77C7C}" sibTransId="{B9CE3834-5B64-4BD6-9A34-4F784D145092}"/>
    <dgm:cxn modelId="{8F39D412-A433-4265-B9AA-E13B8BE7326C}" type="presOf" srcId="{38E50C16-947D-437E-95B6-06EFEC48463E}" destId="{813808D3-961F-4DE0-9643-3FEB045418BD}" srcOrd="0" destOrd="0" presId="urn:microsoft.com/office/officeart/2005/8/layout/radial6"/>
    <dgm:cxn modelId="{F911D71E-45C0-4B8C-A802-B13B9CD5AD81}" srcId="{F853BE54-8995-406E-AAD4-7084B4E119BD}" destId="{AC307873-D335-4796-9FA1-1F10E80BA230}" srcOrd="3" destOrd="0" parTransId="{B11FDD2A-6FC6-4414-94F5-BE7021C9E4D5}" sibTransId="{F4B0C85C-00F1-4763-A09A-859169FCB8FA}"/>
    <dgm:cxn modelId="{7BCC1039-EACA-45E1-9D7D-496F328130CD}" srcId="{F853BE54-8995-406E-AAD4-7084B4E119BD}" destId="{E768A62C-B9FB-49FE-A6AA-4000F1AE543B}" srcOrd="2" destOrd="0" parTransId="{1BB1974D-93C4-4E13-B546-F24E30BDB4BA}" sibTransId="{554496DE-B10E-4619-86D7-F3F23FF7B55A}"/>
    <dgm:cxn modelId="{D2CC0449-70D8-48C7-B79C-EB6B6225F15B}" type="presOf" srcId="{F853BE54-8995-406E-AAD4-7084B4E119BD}" destId="{B01F482D-6DC4-4C69-A953-CE3B00041777}" srcOrd="0" destOrd="0" presId="urn:microsoft.com/office/officeart/2005/8/layout/radial6"/>
    <dgm:cxn modelId="{3F53C56F-EE9B-42DD-B26F-893633130A25}" type="presOf" srcId="{F4B0C85C-00F1-4763-A09A-859169FCB8FA}" destId="{D8866FD4-8ED9-440F-A1B6-7C655E3260F7}" srcOrd="0" destOrd="0" presId="urn:microsoft.com/office/officeart/2005/8/layout/radial6"/>
    <dgm:cxn modelId="{18B4DE54-E2D9-4463-98E5-264177FBBFA8}" type="presOf" srcId="{AC307873-D335-4796-9FA1-1F10E80BA230}" destId="{741E0108-5346-4588-81DA-50F7629003C9}" srcOrd="0" destOrd="0" presId="urn:microsoft.com/office/officeart/2005/8/layout/radial6"/>
    <dgm:cxn modelId="{4378F57B-1419-4F66-ACFB-AD76247A5BCF}" type="presOf" srcId="{1E387C0F-9A78-44DB-B135-59F6ADCF6D6B}" destId="{E850A217-5643-4F6B-A9F1-7BAF4E79B8D7}" srcOrd="0" destOrd="0" presId="urn:microsoft.com/office/officeart/2005/8/layout/radial6"/>
    <dgm:cxn modelId="{E7CBB88C-034C-4209-A819-3F792FD7457E}" type="presOf" srcId="{E768A62C-B9FB-49FE-A6AA-4000F1AE543B}" destId="{A0CB055E-CA0D-4944-AF79-006321689047}" srcOrd="0" destOrd="0" presId="urn:microsoft.com/office/officeart/2005/8/layout/radial6"/>
    <dgm:cxn modelId="{C3CC0D8D-E78A-4692-88F7-3E285CF64CC0}" type="presOf" srcId="{4BCDE3BF-F512-4B1E-A9C8-255BE6F232D6}" destId="{9CE2EB0C-CAAF-4739-A421-2280258E8874}" srcOrd="0" destOrd="0" presId="urn:microsoft.com/office/officeart/2005/8/layout/radial6"/>
    <dgm:cxn modelId="{CC50CF92-C0D1-402F-B1A6-DB70C6383504}" type="presOf" srcId="{F9BC18F7-D9B4-48BA-B21E-E1865926565B}" destId="{940A6DE8-9B30-4972-904C-9A2ABB65FE66}" srcOrd="0" destOrd="0" presId="urn:microsoft.com/office/officeart/2005/8/layout/radial6"/>
    <dgm:cxn modelId="{8A49BC97-D971-4B23-A7B9-17559DA90B4D}" type="presOf" srcId="{AE14C45E-1368-401D-A410-2CD7FE7F58E3}" destId="{4B22B145-22F0-4F84-920B-F17AC1730AB9}" srcOrd="0" destOrd="0" presId="urn:microsoft.com/office/officeart/2005/8/layout/radial6"/>
    <dgm:cxn modelId="{9394769B-EF30-46A0-99D8-400AB5DF02BE}" srcId="{F853BE54-8995-406E-AAD4-7084B4E119BD}" destId="{4BCDE3BF-F512-4B1E-A9C8-255BE6F232D6}" srcOrd="4" destOrd="0" parTransId="{4BFE2D14-82C1-4E36-BBA2-A7FBAE7E971B}" sibTransId="{1E387C0F-9A78-44DB-B135-59F6ADCF6D6B}"/>
    <dgm:cxn modelId="{90EEE7AD-7415-4697-819C-29F6A1400FE2}" type="presOf" srcId="{46D5F83D-4E51-4D94-A79E-761AAB0D114E}" destId="{45B7751C-1804-4FBD-B785-7EFB02104E8A}" srcOrd="0" destOrd="0" presId="urn:microsoft.com/office/officeart/2005/8/layout/radial6"/>
    <dgm:cxn modelId="{D0DBDEB0-FE3A-4DAC-AE21-FF3F2AAAB5CC}" type="presOf" srcId="{554496DE-B10E-4619-86D7-F3F23FF7B55A}" destId="{EDDD177A-46DD-4E11-AC53-D50F9BF3C5E8}" srcOrd="0" destOrd="0" presId="urn:microsoft.com/office/officeart/2005/8/layout/radial6"/>
    <dgm:cxn modelId="{D2B22AB7-1245-445B-AAE4-540FA1A8FCA5}" type="presOf" srcId="{9416424F-92EF-497F-918D-9502D3F758DC}" destId="{531AEE35-14EA-48D0-B6E6-77592F221CC1}" srcOrd="0" destOrd="0" presId="urn:microsoft.com/office/officeart/2005/8/layout/radial6"/>
    <dgm:cxn modelId="{EED8C2BB-5E56-4CB1-BBA5-E0351A1B1156}" srcId="{F853BE54-8995-406E-AAD4-7084B4E119BD}" destId="{7505197B-90CF-40A6-9663-9F988ED33DE7}" srcOrd="0" destOrd="0" parTransId="{19FA356E-0307-4A59-9D81-2501C9E9C839}" sibTransId="{F9BC18F7-D9B4-48BA-B21E-E1865926565B}"/>
    <dgm:cxn modelId="{8D3B97BE-7A1F-43F2-BA4D-18992EF67480}" type="presOf" srcId="{7505197B-90CF-40A6-9663-9F988ED33DE7}" destId="{48CF8B58-2F2C-4254-B418-EE01F6DB1C7B}" srcOrd="0" destOrd="0" presId="urn:microsoft.com/office/officeart/2005/8/layout/radial6"/>
    <dgm:cxn modelId="{35F755D1-DC5F-4F4D-BEA3-F17BA6B5175F}" srcId="{F853BE54-8995-406E-AAD4-7084B4E119BD}" destId="{9416424F-92EF-497F-918D-9502D3F758DC}" srcOrd="1" destOrd="0" parTransId="{B62F0076-786F-4967-8D42-B2D3E1FD7C11}" sibTransId="{46D5F83D-4E51-4D94-A79E-761AAB0D114E}"/>
    <dgm:cxn modelId="{20B1DAE4-E5AD-4AD2-89FB-7E037EDA1C06}" srcId="{F853BE54-8995-406E-AAD4-7084B4E119BD}" destId="{9E0D8FBD-DD84-4D68-B89E-BED329888D20}" srcOrd="5" destOrd="0" parTransId="{29631A95-C07C-41EB-A510-FB7D51F67EF4}" sibTransId="{AE14C45E-1368-401D-A410-2CD7FE7F58E3}"/>
    <dgm:cxn modelId="{CF0A94E8-7110-4D83-AEA1-26DC264A8359}" type="presOf" srcId="{9E0D8FBD-DD84-4D68-B89E-BED329888D20}" destId="{67DB8EE5-28EB-4B6E-B653-01439FBE1FAE}" srcOrd="0" destOrd="0" presId="urn:microsoft.com/office/officeart/2005/8/layout/radial6"/>
    <dgm:cxn modelId="{53EF334E-3F45-4EC5-A1D5-6871B3D0F199}" type="presParOf" srcId="{813808D3-961F-4DE0-9643-3FEB045418BD}" destId="{B01F482D-6DC4-4C69-A953-CE3B00041777}" srcOrd="0" destOrd="0" presId="urn:microsoft.com/office/officeart/2005/8/layout/radial6"/>
    <dgm:cxn modelId="{DF2168FF-2CCE-41A4-90C7-83C2CF1C7934}" type="presParOf" srcId="{813808D3-961F-4DE0-9643-3FEB045418BD}" destId="{48CF8B58-2F2C-4254-B418-EE01F6DB1C7B}" srcOrd="1" destOrd="0" presId="urn:microsoft.com/office/officeart/2005/8/layout/radial6"/>
    <dgm:cxn modelId="{405952A2-2EE6-477F-B3B6-DF52DFE9BD8F}" type="presParOf" srcId="{813808D3-961F-4DE0-9643-3FEB045418BD}" destId="{3DA6674C-0FA7-4BF2-8916-8A7A24208583}" srcOrd="2" destOrd="0" presId="urn:microsoft.com/office/officeart/2005/8/layout/radial6"/>
    <dgm:cxn modelId="{EF15F0DC-E53F-431C-9124-054645CB6D0D}" type="presParOf" srcId="{813808D3-961F-4DE0-9643-3FEB045418BD}" destId="{940A6DE8-9B30-4972-904C-9A2ABB65FE66}" srcOrd="3" destOrd="0" presId="urn:microsoft.com/office/officeart/2005/8/layout/radial6"/>
    <dgm:cxn modelId="{42C951AD-57AF-4528-9C14-E4D10EF70710}" type="presParOf" srcId="{813808D3-961F-4DE0-9643-3FEB045418BD}" destId="{531AEE35-14EA-48D0-B6E6-77592F221CC1}" srcOrd="4" destOrd="0" presId="urn:microsoft.com/office/officeart/2005/8/layout/radial6"/>
    <dgm:cxn modelId="{4AA17FBF-3F59-47CC-9314-42FF11EB3A1A}" type="presParOf" srcId="{813808D3-961F-4DE0-9643-3FEB045418BD}" destId="{E2074324-6DDE-44EA-A459-2182E69AC6BD}" srcOrd="5" destOrd="0" presId="urn:microsoft.com/office/officeart/2005/8/layout/radial6"/>
    <dgm:cxn modelId="{1CDDE57E-6EB4-4AA3-ADA3-D7B90441A47D}" type="presParOf" srcId="{813808D3-961F-4DE0-9643-3FEB045418BD}" destId="{45B7751C-1804-4FBD-B785-7EFB02104E8A}" srcOrd="6" destOrd="0" presId="urn:microsoft.com/office/officeart/2005/8/layout/radial6"/>
    <dgm:cxn modelId="{845303D6-4D77-4824-9236-554336D84C56}" type="presParOf" srcId="{813808D3-961F-4DE0-9643-3FEB045418BD}" destId="{A0CB055E-CA0D-4944-AF79-006321689047}" srcOrd="7" destOrd="0" presId="urn:microsoft.com/office/officeart/2005/8/layout/radial6"/>
    <dgm:cxn modelId="{0E547699-642B-4932-A0C9-F65AB40652BE}" type="presParOf" srcId="{813808D3-961F-4DE0-9643-3FEB045418BD}" destId="{67CBF314-0A5E-42C5-964B-EA88E1FD6C51}" srcOrd="8" destOrd="0" presId="urn:microsoft.com/office/officeart/2005/8/layout/radial6"/>
    <dgm:cxn modelId="{9E2DE2BC-E445-496E-BD3E-0B40259B7E66}" type="presParOf" srcId="{813808D3-961F-4DE0-9643-3FEB045418BD}" destId="{EDDD177A-46DD-4E11-AC53-D50F9BF3C5E8}" srcOrd="9" destOrd="0" presId="urn:microsoft.com/office/officeart/2005/8/layout/radial6"/>
    <dgm:cxn modelId="{98120FBD-21F0-4884-A8B5-F5A5711244BE}" type="presParOf" srcId="{813808D3-961F-4DE0-9643-3FEB045418BD}" destId="{741E0108-5346-4588-81DA-50F7629003C9}" srcOrd="10" destOrd="0" presId="urn:microsoft.com/office/officeart/2005/8/layout/radial6"/>
    <dgm:cxn modelId="{C7B596C5-F204-4831-BD34-C21B912C181A}" type="presParOf" srcId="{813808D3-961F-4DE0-9643-3FEB045418BD}" destId="{6C5BEA2C-1F1E-4634-8856-DA2D148AA5E8}" srcOrd="11" destOrd="0" presId="urn:microsoft.com/office/officeart/2005/8/layout/radial6"/>
    <dgm:cxn modelId="{E8129C64-EC43-4AFA-8660-8D6469A25B60}" type="presParOf" srcId="{813808D3-961F-4DE0-9643-3FEB045418BD}" destId="{D8866FD4-8ED9-440F-A1B6-7C655E3260F7}" srcOrd="12" destOrd="0" presId="urn:microsoft.com/office/officeart/2005/8/layout/radial6"/>
    <dgm:cxn modelId="{4EC6F073-E2CB-4C36-889E-C1058FEA7FDC}" type="presParOf" srcId="{813808D3-961F-4DE0-9643-3FEB045418BD}" destId="{9CE2EB0C-CAAF-4739-A421-2280258E8874}" srcOrd="13" destOrd="0" presId="urn:microsoft.com/office/officeart/2005/8/layout/radial6"/>
    <dgm:cxn modelId="{F8BC357E-AAFF-45D8-BFDC-DCD67D01C351}" type="presParOf" srcId="{813808D3-961F-4DE0-9643-3FEB045418BD}" destId="{F1642B5E-5663-41FD-A7B1-7594CAA39910}" srcOrd="14" destOrd="0" presId="urn:microsoft.com/office/officeart/2005/8/layout/radial6"/>
    <dgm:cxn modelId="{5DEA1184-FBDD-439C-8661-E87A6B8ED9B1}" type="presParOf" srcId="{813808D3-961F-4DE0-9643-3FEB045418BD}" destId="{E850A217-5643-4F6B-A9F1-7BAF4E79B8D7}" srcOrd="15" destOrd="0" presId="urn:microsoft.com/office/officeart/2005/8/layout/radial6"/>
    <dgm:cxn modelId="{B55F7221-610A-4265-8754-8236BD269AB9}" type="presParOf" srcId="{813808D3-961F-4DE0-9643-3FEB045418BD}" destId="{67DB8EE5-28EB-4B6E-B653-01439FBE1FAE}" srcOrd="16" destOrd="0" presId="urn:microsoft.com/office/officeart/2005/8/layout/radial6"/>
    <dgm:cxn modelId="{445392EF-1D33-4B0B-A249-7D806EB03802}" type="presParOf" srcId="{813808D3-961F-4DE0-9643-3FEB045418BD}" destId="{16039315-FA12-48FC-B59C-4FCECA888830}" srcOrd="17" destOrd="0" presId="urn:microsoft.com/office/officeart/2005/8/layout/radial6"/>
    <dgm:cxn modelId="{B8CC5D95-15B4-4A50-BE57-CDC89368F42A}" type="presParOf" srcId="{813808D3-961F-4DE0-9643-3FEB045418BD}" destId="{4B22B145-22F0-4F84-920B-F17AC1730AB9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2B145-22F0-4F84-920B-F17AC1730AB9}">
      <dsp:nvSpPr>
        <dsp:cNvPr id="0" name=""/>
        <dsp:cNvSpPr/>
      </dsp:nvSpPr>
      <dsp:spPr>
        <a:xfrm>
          <a:off x="777867" y="508443"/>
          <a:ext cx="3492664" cy="3492664"/>
        </a:xfrm>
        <a:prstGeom prst="blockArc">
          <a:avLst>
            <a:gd name="adj1" fmla="val 12600000"/>
            <a:gd name="adj2" fmla="val 16200000"/>
            <a:gd name="adj3" fmla="val 45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0A217-5643-4F6B-A9F1-7BAF4E79B8D7}">
      <dsp:nvSpPr>
        <dsp:cNvPr id="0" name=""/>
        <dsp:cNvSpPr/>
      </dsp:nvSpPr>
      <dsp:spPr>
        <a:xfrm>
          <a:off x="777867" y="508443"/>
          <a:ext cx="3492664" cy="3492664"/>
        </a:xfrm>
        <a:prstGeom prst="blockArc">
          <a:avLst>
            <a:gd name="adj1" fmla="val 9000000"/>
            <a:gd name="adj2" fmla="val 12600000"/>
            <a:gd name="adj3" fmla="val 45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66FD4-8ED9-440F-A1B6-7C655E3260F7}">
      <dsp:nvSpPr>
        <dsp:cNvPr id="0" name=""/>
        <dsp:cNvSpPr/>
      </dsp:nvSpPr>
      <dsp:spPr>
        <a:xfrm>
          <a:off x="777867" y="508443"/>
          <a:ext cx="3492664" cy="3492664"/>
        </a:xfrm>
        <a:prstGeom prst="blockArc">
          <a:avLst>
            <a:gd name="adj1" fmla="val 5400000"/>
            <a:gd name="adj2" fmla="val 9000000"/>
            <a:gd name="adj3" fmla="val 45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D177A-46DD-4E11-AC53-D50F9BF3C5E8}">
      <dsp:nvSpPr>
        <dsp:cNvPr id="0" name=""/>
        <dsp:cNvSpPr/>
      </dsp:nvSpPr>
      <dsp:spPr>
        <a:xfrm>
          <a:off x="777867" y="508443"/>
          <a:ext cx="3492664" cy="3492664"/>
        </a:xfrm>
        <a:prstGeom prst="blockArc">
          <a:avLst>
            <a:gd name="adj1" fmla="val 1800000"/>
            <a:gd name="adj2" fmla="val 5400000"/>
            <a:gd name="adj3" fmla="val 45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7751C-1804-4FBD-B785-7EFB02104E8A}">
      <dsp:nvSpPr>
        <dsp:cNvPr id="0" name=""/>
        <dsp:cNvSpPr/>
      </dsp:nvSpPr>
      <dsp:spPr>
        <a:xfrm>
          <a:off x="777867" y="508443"/>
          <a:ext cx="3492664" cy="3492664"/>
        </a:xfrm>
        <a:prstGeom prst="blockArc">
          <a:avLst>
            <a:gd name="adj1" fmla="val 19800000"/>
            <a:gd name="adj2" fmla="val 1800000"/>
            <a:gd name="adj3" fmla="val 45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A6DE8-9B30-4972-904C-9A2ABB65FE66}">
      <dsp:nvSpPr>
        <dsp:cNvPr id="0" name=""/>
        <dsp:cNvSpPr/>
      </dsp:nvSpPr>
      <dsp:spPr>
        <a:xfrm>
          <a:off x="777867" y="508443"/>
          <a:ext cx="3492664" cy="3492664"/>
        </a:xfrm>
        <a:prstGeom prst="blockArc">
          <a:avLst>
            <a:gd name="adj1" fmla="val 16200000"/>
            <a:gd name="adj2" fmla="val 19800000"/>
            <a:gd name="adj3" fmla="val 45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F482D-6DC4-4C69-A953-CE3B00041777}">
      <dsp:nvSpPr>
        <dsp:cNvPr id="0" name=""/>
        <dsp:cNvSpPr/>
      </dsp:nvSpPr>
      <dsp:spPr>
        <a:xfrm>
          <a:off x="1743855" y="1474430"/>
          <a:ext cx="1560690" cy="15606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ESTRATEGIA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FISCAL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AMBIENTAL</a:t>
          </a:r>
          <a:endParaRPr lang="es-GT" sz="16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1972413" y="1702988"/>
        <a:ext cx="1103574" cy="1103574"/>
      </dsp:txXfrm>
    </dsp:sp>
    <dsp:sp modelId="{48CF8B58-2F2C-4254-B418-EE01F6DB1C7B}">
      <dsp:nvSpPr>
        <dsp:cNvPr id="0" name=""/>
        <dsp:cNvSpPr/>
      </dsp:nvSpPr>
      <dsp:spPr>
        <a:xfrm>
          <a:off x="1834056" y="1531"/>
          <a:ext cx="1380287" cy="10924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1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Constitución Política de la Republica de Guatemala  </a:t>
          </a:r>
        </a:p>
      </dsp:txBody>
      <dsp:txXfrm>
        <a:off x="2036194" y="161521"/>
        <a:ext cx="976011" cy="772503"/>
      </dsp:txXfrm>
    </dsp:sp>
    <dsp:sp modelId="{531AEE35-14EA-48D0-B6E6-77592F221CC1}">
      <dsp:nvSpPr>
        <dsp:cNvPr id="0" name=""/>
        <dsp:cNvSpPr/>
      </dsp:nvSpPr>
      <dsp:spPr>
        <a:xfrm>
          <a:off x="3277394" y="855032"/>
          <a:ext cx="1450227" cy="10924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Convenios y Tratados Internacionales</a:t>
          </a:r>
          <a:endParaRPr lang="es-GT" sz="11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3489775" y="1015022"/>
        <a:ext cx="1025465" cy="772503"/>
      </dsp:txXfrm>
    </dsp:sp>
    <dsp:sp modelId="{A0CB055E-CA0D-4944-AF79-006321689047}">
      <dsp:nvSpPr>
        <dsp:cNvPr id="0" name=""/>
        <dsp:cNvSpPr/>
      </dsp:nvSpPr>
      <dsp:spPr>
        <a:xfrm>
          <a:off x="3456266" y="2562035"/>
          <a:ext cx="1092483" cy="10924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Ley del organismo ejecutivo </a:t>
          </a:r>
          <a:endParaRPr lang="es-GT" sz="11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3616256" y="2722025"/>
        <a:ext cx="772503" cy="772503"/>
      </dsp:txXfrm>
    </dsp:sp>
    <dsp:sp modelId="{741E0108-5346-4588-81DA-50F7629003C9}">
      <dsp:nvSpPr>
        <dsp:cNvPr id="0" name=""/>
        <dsp:cNvSpPr/>
      </dsp:nvSpPr>
      <dsp:spPr>
        <a:xfrm>
          <a:off x="1977958" y="3415537"/>
          <a:ext cx="1092483" cy="10924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Reglamento Orgánico Interno MINFIN</a:t>
          </a:r>
          <a:endParaRPr lang="es-GT" sz="11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2137948" y="3575527"/>
        <a:ext cx="772503" cy="772503"/>
      </dsp:txXfrm>
    </dsp:sp>
    <dsp:sp modelId="{9CE2EB0C-CAAF-4739-A421-2280258E8874}">
      <dsp:nvSpPr>
        <dsp:cNvPr id="0" name=""/>
        <dsp:cNvSpPr/>
      </dsp:nvSpPr>
      <dsp:spPr>
        <a:xfrm>
          <a:off x="499650" y="2562035"/>
          <a:ext cx="1092483" cy="10924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Política Pública</a:t>
          </a:r>
          <a:endParaRPr lang="es-GT" sz="11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659640" y="2722025"/>
        <a:ext cx="772503" cy="772503"/>
      </dsp:txXfrm>
    </dsp:sp>
    <dsp:sp modelId="{67DB8EE5-28EB-4B6E-B653-01439FBE1FAE}">
      <dsp:nvSpPr>
        <dsp:cNvPr id="0" name=""/>
        <dsp:cNvSpPr/>
      </dsp:nvSpPr>
      <dsp:spPr>
        <a:xfrm>
          <a:off x="251028" y="855032"/>
          <a:ext cx="1589727" cy="10924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Planes gubernamentales</a:t>
          </a:r>
          <a:endParaRPr lang="es-GT" sz="11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483838" y="1015022"/>
        <a:ext cx="1124107" cy="772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3F2CA-F48C-BC43-B4E5-F2C6C97B0B3D}" type="datetimeFigureOut">
              <a:rPr lang="es-ES_tradnl" smtClean="0"/>
              <a:t>18/06/2019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7A6C6-CE98-2A42-82AE-50B66F8CF71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729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7A6C6-CE98-2A42-82AE-50B66F8CF714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395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779520" y="4867655"/>
            <a:ext cx="1655064" cy="165811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2901" y="2660396"/>
            <a:ext cx="7518196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96409" y="2319654"/>
            <a:ext cx="3723004" cy="4097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375F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C61E2-80CD-FD47-A399-609297532598}" type="datetimeFigureOut">
              <a:rPr lang="es-ES_tradnl" smtClean="0"/>
              <a:t>18/06/2019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0E1F-D0F7-8B4A-8F17-540B5D75692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052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336" y="989837"/>
            <a:ext cx="8631326" cy="1243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025" y="1544965"/>
            <a:ext cx="5334000" cy="476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440943"/>
          </a:xfrm>
          <a:prstGeom prst="rect">
            <a:avLst/>
          </a:prstGeom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1066800" y="3581400"/>
            <a:ext cx="7518196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1F48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2540635" marR="5080" indent="-2460625" algn="ctr">
              <a:spcBef>
                <a:spcPts val="100"/>
              </a:spcBef>
            </a:pPr>
            <a:r>
              <a:rPr lang="es-GT" sz="4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Estrategia Fiscal Ambiental</a:t>
            </a:r>
          </a:p>
          <a:p>
            <a:pPr marL="2540635" marR="5080" indent="-2460625" algn="ctr">
              <a:spcBef>
                <a:spcPts val="100"/>
              </a:spcBef>
            </a:pPr>
            <a:r>
              <a:rPr lang="es-MX" sz="4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-EFA-</a:t>
            </a:r>
            <a:endParaRPr lang="es-GT" sz="4200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672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/>
          <p:nvPr/>
        </p:nvSpPr>
        <p:spPr>
          <a:xfrm>
            <a:off x="6096000" y="2195089"/>
            <a:ext cx="22167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Impactos</a:t>
            </a:r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ED08088C-80BC-2445-8DD7-C4BBD9D68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91"/>
          <a:stretch/>
        </p:blipFill>
        <p:spPr>
          <a:xfrm>
            <a:off x="3065760" y="2749087"/>
            <a:ext cx="6078240" cy="3848376"/>
          </a:xfrm>
          <a:prstGeom prst="rect">
            <a:avLst/>
          </a:prstGeom>
        </p:spPr>
      </p:pic>
      <p:sp>
        <p:nvSpPr>
          <p:cNvPr id="4" name="Forma libre 8">
            <a:extLst>
              <a:ext uri="{FF2B5EF4-FFF2-40B4-BE49-F238E27FC236}">
                <a16:creationId xmlns:a16="http://schemas.microsoft.com/office/drawing/2014/main" id="{1692EB7F-CF7F-D145-8991-88B99E4BED01}"/>
              </a:ext>
            </a:extLst>
          </p:cNvPr>
          <p:cNvSpPr/>
          <p:nvPr/>
        </p:nvSpPr>
        <p:spPr>
          <a:xfrm>
            <a:off x="3970954" y="3118702"/>
            <a:ext cx="4994866" cy="573208"/>
          </a:xfrm>
          <a:custGeom>
            <a:avLst/>
            <a:gdLst>
              <a:gd name="connsiteX0" fmla="*/ 0 w 4989567"/>
              <a:gd name="connsiteY0" fmla="*/ 0 h 605583"/>
              <a:gd name="connsiteX1" fmla="*/ 4989567 w 4989567"/>
              <a:gd name="connsiteY1" fmla="*/ 0 h 605583"/>
              <a:gd name="connsiteX2" fmla="*/ 4989567 w 4989567"/>
              <a:gd name="connsiteY2" fmla="*/ 605583 h 605583"/>
              <a:gd name="connsiteX3" fmla="*/ 0 w 4989567"/>
              <a:gd name="connsiteY3" fmla="*/ 605583 h 605583"/>
              <a:gd name="connsiteX4" fmla="*/ 0 w 4989567"/>
              <a:gd name="connsiteY4" fmla="*/ 0 h 60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9567" h="605583">
                <a:moveTo>
                  <a:pt x="0" y="0"/>
                </a:moveTo>
                <a:lnTo>
                  <a:pt x="4989567" y="0"/>
                </a:lnTo>
                <a:lnTo>
                  <a:pt x="4989567" y="605583"/>
                </a:lnTo>
                <a:lnTo>
                  <a:pt x="0" y="60558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0682" tIns="35560" rIns="35560" bIns="3556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GT" dirty="0">
                <a:solidFill>
                  <a:schemeClr val="accent1">
                    <a:lumMod val="75000"/>
                  </a:schemeClr>
                </a:solidFill>
              </a:rPr>
              <a:t>Mitigación financiera del Estado en casos de contingencias ambientales extremas</a:t>
            </a:r>
          </a:p>
        </p:txBody>
      </p:sp>
      <p:sp>
        <p:nvSpPr>
          <p:cNvPr id="5" name="Forma libre 9">
            <a:extLst>
              <a:ext uri="{FF2B5EF4-FFF2-40B4-BE49-F238E27FC236}">
                <a16:creationId xmlns:a16="http://schemas.microsoft.com/office/drawing/2014/main" id="{93CF35AD-3971-5846-9E48-61A97761C99E}"/>
              </a:ext>
            </a:extLst>
          </p:cNvPr>
          <p:cNvSpPr/>
          <p:nvPr/>
        </p:nvSpPr>
        <p:spPr>
          <a:xfrm>
            <a:off x="4451649" y="4096002"/>
            <a:ext cx="4642372" cy="605583"/>
          </a:xfrm>
          <a:custGeom>
            <a:avLst/>
            <a:gdLst>
              <a:gd name="connsiteX0" fmla="*/ 0 w 4642372"/>
              <a:gd name="connsiteY0" fmla="*/ 0 h 605583"/>
              <a:gd name="connsiteX1" fmla="*/ 4642372 w 4642372"/>
              <a:gd name="connsiteY1" fmla="*/ 0 h 605583"/>
              <a:gd name="connsiteX2" fmla="*/ 4642372 w 4642372"/>
              <a:gd name="connsiteY2" fmla="*/ 605583 h 605583"/>
              <a:gd name="connsiteX3" fmla="*/ 0 w 4642372"/>
              <a:gd name="connsiteY3" fmla="*/ 605583 h 605583"/>
              <a:gd name="connsiteX4" fmla="*/ 0 w 4642372"/>
              <a:gd name="connsiteY4" fmla="*/ 0 h 60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2372" h="605583">
                <a:moveTo>
                  <a:pt x="0" y="0"/>
                </a:moveTo>
                <a:lnTo>
                  <a:pt x="4642372" y="0"/>
                </a:lnTo>
                <a:lnTo>
                  <a:pt x="4642372" y="605583"/>
                </a:lnTo>
                <a:lnTo>
                  <a:pt x="0" y="60558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0682" tIns="35560" rIns="35560" bIns="35560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b="1" kern="1200" dirty="0">
              <a:solidFill>
                <a:srgbClr val="002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rma libre 10">
            <a:extLst>
              <a:ext uri="{FF2B5EF4-FFF2-40B4-BE49-F238E27FC236}">
                <a16:creationId xmlns:a16="http://schemas.microsoft.com/office/drawing/2014/main" id="{D1E7467F-17D6-294F-AAB1-C3CA0E703D10}"/>
              </a:ext>
            </a:extLst>
          </p:cNvPr>
          <p:cNvSpPr/>
          <p:nvPr/>
        </p:nvSpPr>
        <p:spPr>
          <a:xfrm>
            <a:off x="4224871" y="5711093"/>
            <a:ext cx="4812632" cy="605583"/>
          </a:xfrm>
          <a:custGeom>
            <a:avLst/>
            <a:gdLst>
              <a:gd name="connsiteX0" fmla="*/ 0 w 4642372"/>
              <a:gd name="connsiteY0" fmla="*/ 0 h 605583"/>
              <a:gd name="connsiteX1" fmla="*/ 4642372 w 4642372"/>
              <a:gd name="connsiteY1" fmla="*/ 0 h 605583"/>
              <a:gd name="connsiteX2" fmla="*/ 4642372 w 4642372"/>
              <a:gd name="connsiteY2" fmla="*/ 605583 h 605583"/>
              <a:gd name="connsiteX3" fmla="*/ 0 w 4642372"/>
              <a:gd name="connsiteY3" fmla="*/ 605583 h 605583"/>
              <a:gd name="connsiteX4" fmla="*/ 0 w 4642372"/>
              <a:gd name="connsiteY4" fmla="*/ 0 h 60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2372" h="605583">
                <a:moveTo>
                  <a:pt x="0" y="0"/>
                </a:moveTo>
                <a:lnTo>
                  <a:pt x="4642372" y="0"/>
                </a:lnTo>
                <a:lnTo>
                  <a:pt x="4642372" y="605583"/>
                </a:lnTo>
                <a:lnTo>
                  <a:pt x="0" y="60558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0682" tIns="35560" rIns="35560" bIns="35560" numCol="1" spcCol="1270" anchor="ctr" anchorCtr="0">
            <a:noAutofit/>
          </a:bodyPr>
          <a:lstStyle/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GT" dirty="0">
                <a:solidFill>
                  <a:schemeClr val="accent1">
                    <a:lumMod val="75000"/>
                  </a:schemeClr>
                </a:solidFill>
              </a:rPr>
              <a:t>Métodos analíticos y modelos de simulación del crecimiento económico, emisiones y contaminación</a:t>
            </a:r>
          </a:p>
        </p:txBody>
      </p:sp>
      <p:sp>
        <p:nvSpPr>
          <p:cNvPr id="7" name="Forma libre 11">
            <a:extLst>
              <a:ext uri="{FF2B5EF4-FFF2-40B4-BE49-F238E27FC236}">
                <a16:creationId xmlns:a16="http://schemas.microsoft.com/office/drawing/2014/main" id="{1917CDD7-7128-A540-9A14-EE0068347B87}"/>
              </a:ext>
            </a:extLst>
          </p:cNvPr>
          <p:cNvSpPr/>
          <p:nvPr/>
        </p:nvSpPr>
        <p:spPr>
          <a:xfrm>
            <a:off x="4235059" y="4068583"/>
            <a:ext cx="4466657" cy="936512"/>
          </a:xfrm>
          <a:custGeom>
            <a:avLst/>
            <a:gdLst>
              <a:gd name="connsiteX0" fmla="*/ 0 w 4989567"/>
              <a:gd name="connsiteY0" fmla="*/ 0 h 605583"/>
              <a:gd name="connsiteX1" fmla="*/ 4989567 w 4989567"/>
              <a:gd name="connsiteY1" fmla="*/ 0 h 605583"/>
              <a:gd name="connsiteX2" fmla="*/ 4989567 w 4989567"/>
              <a:gd name="connsiteY2" fmla="*/ 605583 h 605583"/>
              <a:gd name="connsiteX3" fmla="*/ 0 w 4989567"/>
              <a:gd name="connsiteY3" fmla="*/ 605583 h 605583"/>
              <a:gd name="connsiteX4" fmla="*/ 0 w 4989567"/>
              <a:gd name="connsiteY4" fmla="*/ 0 h 60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9567" h="605583">
                <a:moveTo>
                  <a:pt x="0" y="0"/>
                </a:moveTo>
                <a:lnTo>
                  <a:pt x="4989567" y="0"/>
                </a:lnTo>
                <a:lnTo>
                  <a:pt x="4989567" y="605583"/>
                </a:lnTo>
                <a:lnTo>
                  <a:pt x="0" y="60558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0682" tIns="35560" rIns="35560" bIns="35560" numCol="1" spcCol="1270" anchor="ctr" anchorCtr="0">
            <a:no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GT" dirty="0">
                <a:solidFill>
                  <a:schemeClr val="accent1">
                    <a:lumMod val="75000"/>
                  </a:schemeClr>
                </a:solidFill>
              </a:rPr>
              <a:t>Riesgos fiscales asociados a salud por contaminación de agua y aire</a:t>
            </a:r>
          </a:p>
        </p:txBody>
      </p:sp>
      <p:sp>
        <p:nvSpPr>
          <p:cNvPr id="8" name="3 Rectángulo"/>
          <p:cNvSpPr/>
          <p:nvPr/>
        </p:nvSpPr>
        <p:spPr>
          <a:xfrm>
            <a:off x="390361" y="2136437"/>
            <a:ext cx="22167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Objetivo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6042" y="3699734"/>
            <a:ext cx="2895600" cy="160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s-GT" dirty="0">
                <a:solidFill>
                  <a:schemeClr val="accent1">
                    <a:lumMod val="75000"/>
                  </a:schemeClr>
                </a:solidFill>
              </a:rPr>
              <a:t>Desarrollar una estrategia financiera para la gestión de riesgos fiscales asociados a contingencias de contaminación ambiental.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6041" y="1066800"/>
            <a:ext cx="90779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Gestión de riesgo y contingencia ambientales</a:t>
            </a:r>
            <a:endParaRPr lang="es-GT" sz="3000" b="1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09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>
            <a:extLst>
              <a:ext uri="{FF2B5EF4-FFF2-40B4-BE49-F238E27FC236}">
                <a16:creationId xmlns:a16="http://schemas.microsoft.com/office/drawing/2014/main" id="{3E0FACD8-BAE9-4641-8A6A-3E9C4EC49EE3}"/>
              </a:ext>
            </a:extLst>
          </p:cNvPr>
          <p:cNvSpPr/>
          <p:nvPr/>
        </p:nvSpPr>
        <p:spPr>
          <a:xfrm>
            <a:off x="5859794" y="2286000"/>
            <a:ext cx="18839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Impactos</a:t>
            </a:r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5F4237A1-6F83-E64F-B6F0-842F7966C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815" y="2709767"/>
            <a:ext cx="5454185" cy="3917670"/>
          </a:xfrm>
          <a:prstGeom prst="rect">
            <a:avLst/>
          </a:prstGeom>
        </p:spPr>
      </p:pic>
      <p:sp>
        <p:nvSpPr>
          <p:cNvPr id="4" name="Forma libre 8">
            <a:extLst>
              <a:ext uri="{FF2B5EF4-FFF2-40B4-BE49-F238E27FC236}">
                <a16:creationId xmlns:a16="http://schemas.microsoft.com/office/drawing/2014/main" id="{C0C6672F-5962-2644-A9EF-57CF2DF7C915}"/>
              </a:ext>
            </a:extLst>
          </p:cNvPr>
          <p:cNvSpPr/>
          <p:nvPr/>
        </p:nvSpPr>
        <p:spPr>
          <a:xfrm>
            <a:off x="4883242" y="3139137"/>
            <a:ext cx="4032158" cy="1124564"/>
          </a:xfrm>
          <a:custGeom>
            <a:avLst/>
            <a:gdLst>
              <a:gd name="connsiteX0" fmla="*/ 0 w 4744326"/>
              <a:gd name="connsiteY0" fmla="*/ 0 h 1124564"/>
              <a:gd name="connsiteX1" fmla="*/ 4744326 w 4744326"/>
              <a:gd name="connsiteY1" fmla="*/ 0 h 1124564"/>
              <a:gd name="connsiteX2" fmla="*/ 4744326 w 4744326"/>
              <a:gd name="connsiteY2" fmla="*/ 1124564 h 1124564"/>
              <a:gd name="connsiteX3" fmla="*/ 0 w 4744326"/>
              <a:gd name="connsiteY3" fmla="*/ 1124564 h 1124564"/>
              <a:gd name="connsiteX4" fmla="*/ 0 w 4744326"/>
              <a:gd name="connsiteY4" fmla="*/ 0 h 112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4326" h="1124564">
                <a:moveTo>
                  <a:pt x="0" y="0"/>
                </a:moveTo>
                <a:lnTo>
                  <a:pt x="4744326" y="0"/>
                </a:lnTo>
                <a:lnTo>
                  <a:pt x="4744326" y="1124564"/>
                </a:lnTo>
                <a:lnTo>
                  <a:pt x="0" y="112456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2623" tIns="48260" rIns="48260" bIns="4826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GT" dirty="0">
                <a:solidFill>
                  <a:schemeClr val="accent1">
                    <a:lumMod val="75000"/>
                  </a:schemeClr>
                </a:solidFill>
              </a:rPr>
              <a:t>Actualización de Cuenta Integrada de Gastos y Transacciones Ambientales  (Cuentas Nacionales)</a:t>
            </a:r>
          </a:p>
        </p:txBody>
      </p:sp>
      <p:sp>
        <p:nvSpPr>
          <p:cNvPr id="5" name="Forma libre 9">
            <a:extLst>
              <a:ext uri="{FF2B5EF4-FFF2-40B4-BE49-F238E27FC236}">
                <a16:creationId xmlns:a16="http://schemas.microsoft.com/office/drawing/2014/main" id="{D93B4698-9D46-114C-B191-483F84E68268}"/>
              </a:ext>
            </a:extLst>
          </p:cNvPr>
          <p:cNvSpPr/>
          <p:nvPr/>
        </p:nvSpPr>
        <p:spPr>
          <a:xfrm>
            <a:off x="4766388" y="4870419"/>
            <a:ext cx="4032158" cy="1083236"/>
          </a:xfrm>
          <a:custGeom>
            <a:avLst/>
            <a:gdLst>
              <a:gd name="connsiteX0" fmla="*/ 0 w 4744326"/>
              <a:gd name="connsiteY0" fmla="*/ 0 h 1124564"/>
              <a:gd name="connsiteX1" fmla="*/ 4744326 w 4744326"/>
              <a:gd name="connsiteY1" fmla="*/ 0 h 1124564"/>
              <a:gd name="connsiteX2" fmla="*/ 4744326 w 4744326"/>
              <a:gd name="connsiteY2" fmla="*/ 1124564 h 1124564"/>
              <a:gd name="connsiteX3" fmla="*/ 0 w 4744326"/>
              <a:gd name="connsiteY3" fmla="*/ 1124564 h 1124564"/>
              <a:gd name="connsiteX4" fmla="*/ 0 w 4744326"/>
              <a:gd name="connsiteY4" fmla="*/ 0 h 112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4326" h="1124564">
                <a:moveTo>
                  <a:pt x="0" y="0"/>
                </a:moveTo>
                <a:lnTo>
                  <a:pt x="4744326" y="0"/>
                </a:lnTo>
                <a:lnTo>
                  <a:pt x="4744326" y="1124564"/>
                </a:lnTo>
                <a:lnTo>
                  <a:pt x="0" y="112456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2623" tIns="48260" rIns="48260" bIns="48260" numCol="1" spcCol="1270" anchor="ctr" anchorCtr="0">
            <a:noAutofit/>
          </a:bodyPr>
          <a:lstStyle/>
          <a:p>
            <a:pPr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GT" dirty="0">
                <a:solidFill>
                  <a:schemeClr val="accent1">
                    <a:lumMod val="75000"/>
                  </a:schemeClr>
                </a:solidFill>
              </a:rPr>
              <a:t>Apoyo para la generación del portafolio de posibles proyectos ante las diferentes iniciativas de financiamiento internacional </a:t>
            </a:r>
          </a:p>
        </p:txBody>
      </p:sp>
      <p:sp>
        <p:nvSpPr>
          <p:cNvPr id="6" name="Rectángulo 6">
            <a:extLst>
              <a:ext uri="{FF2B5EF4-FFF2-40B4-BE49-F238E27FC236}">
                <a16:creationId xmlns:a16="http://schemas.microsoft.com/office/drawing/2014/main" id="{CFB21807-4BB5-C041-8F63-DBCC369ED495}"/>
              </a:ext>
            </a:extLst>
          </p:cNvPr>
          <p:cNvSpPr/>
          <p:nvPr/>
        </p:nvSpPr>
        <p:spPr>
          <a:xfrm>
            <a:off x="228600" y="2869648"/>
            <a:ext cx="3657600" cy="3597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s-GT" dirty="0">
                <a:solidFill>
                  <a:schemeClr val="accent1">
                    <a:lumMod val="75000"/>
                  </a:schemeClr>
                </a:solidFill>
              </a:rPr>
              <a:t>Colaborar con las instituciones encargadas para perfeccionar la Cuenta Integrada de Gastos y Transacciones Ambientales, con el objetivo de identificar el gasto.</a:t>
            </a:r>
          </a:p>
          <a:p>
            <a:pPr lv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endParaRPr lang="es-GT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s-GT" dirty="0">
                <a:solidFill>
                  <a:schemeClr val="accent1">
                    <a:lumMod val="75000"/>
                  </a:schemeClr>
                </a:solidFill>
              </a:rPr>
              <a:t>Apoyar la generación de un portafolio de proyectos asociados a la protección del medio ambiente que demanden un alto grado de financiamiento.</a:t>
            </a:r>
          </a:p>
        </p:txBody>
      </p:sp>
      <p:sp>
        <p:nvSpPr>
          <p:cNvPr id="7" name="3 Rectángulo"/>
          <p:cNvSpPr/>
          <p:nvPr/>
        </p:nvSpPr>
        <p:spPr>
          <a:xfrm>
            <a:off x="1025237" y="2304879"/>
            <a:ext cx="22167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Objetivos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990600"/>
            <a:ext cx="8915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Acceso a financiamiento verde y climático</a:t>
            </a:r>
            <a:endParaRPr lang="es-GT" sz="3000" b="1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960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6"/>
          <p:cNvSpPr/>
          <p:nvPr/>
        </p:nvSpPr>
        <p:spPr>
          <a:xfrm>
            <a:off x="225416" y="2057400"/>
            <a:ext cx="8616967" cy="4061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  <a:spcAft>
                <a:spcPts val="0"/>
              </a:spcAft>
            </a:pPr>
            <a:endParaRPr lang="es-GT" sz="1850" dirty="0">
              <a:solidFill>
                <a:srgbClr val="002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GT" sz="2400" dirty="0">
                <a:solidFill>
                  <a:schemeClr val="accent1">
                    <a:lumMod val="75000"/>
                  </a:schemeClr>
                </a:solidFill>
              </a:rPr>
              <a:t>Primera Conferencia Internacional sobre Economía Ambiental ( Antigua Guatemala 30 de noviembre / 1 diciembre 2017)</a:t>
            </a:r>
          </a:p>
          <a:p>
            <a:pPr marL="285750" lvl="0" indent="-285750" algn="just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GT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GT" sz="2400" dirty="0">
                <a:solidFill>
                  <a:schemeClr val="accent1">
                    <a:lumMod val="75000"/>
                  </a:schemeClr>
                </a:solidFill>
              </a:rPr>
              <a:t>Segunda Conferencia Internacional Sobre Fiscalidad Ambiental ( Ciudad de Guatemala, 21, 22 de marzo 2019)</a:t>
            </a:r>
          </a:p>
          <a:p>
            <a:pPr marL="285750" lvl="0" indent="-285750" algn="just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GT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GT" sz="2400" dirty="0">
                <a:solidFill>
                  <a:schemeClr val="accent1">
                    <a:lumMod val="75000"/>
                  </a:schemeClr>
                </a:solidFill>
              </a:rPr>
              <a:t>Creación de la Mesa Interinstitucional de la Estrategia Fiscal Ambiental </a:t>
            </a:r>
          </a:p>
          <a:p>
            <a:pPr marL="285750" lvl="0" indent="-285750" algn="just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GT" sz="2400" dirty="0">
              <a:solidFill>
                <a:srgbClr val="002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76400" y="1219200"/>
            <a:ext cx="57150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Avances</a:t>
            </a:r>
            <a:endParaRPr lang="es-GT" sz="3000" b="1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75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57200" y="2057400"/>
            <a:ext cx="7848600" cy="4061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GT" sz="2400" dirty="0">
                <a:solidFill>
                  <a:schemeClr val="accent1">
                    <a:lumMod val="75000"/>
                  </a:schemeClr>
                </a:solidFill>
              </a:rPr>
              <a:t>Fondo  de Reformas Estructurales de la GIZ, “ Diseño del marco referencial para la implementación de la Estrategia Fiscal Ambiental </a:t>
            </a:r>
          </a:p>
          <a:p>
            <a:pPr marL="285750" lvl="0" indent="-285750" algn="just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GT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 algn="just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GT" sz="2400" dirty="0">
                <a:solidFill>
                  <a:schemeClr val="accent1">
                    <a:lumMod val="75000"/>
                  </a:schemeClr>
                </a:solidFill>
              </a:rPr>
              <a:t>Fundación Bariloche / BID ““Mecanismos y redes de transferencia de tecnología relacionada con el cambio climático en América Latina y el Caribe” </a:t>
            </a:r>
          </a:p>
          <a:p>
            <a:pPr marL="285750" lvl="0" indent="-285750" algn="just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GT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 algn="just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Partnership for Action on Green Economy – PAGE- </a:t>
            </a:r>
            <a:endParaRPr lang="es-GT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GT" sz="2000" dirty="0">
              <a:solidFill>
                <a:srgbClr val="002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1066800"/>
            <a:ext cx="8915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Proyectos en curso</a:t>
            </a:r>
            <a:endParaRPr lang="es-GT" sz="3000" b="1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285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1DE539C6-E4C7-F440-8AA3-F637D139D74F}"/>
              </a:ext>
            </a:extLst>
          </p:cNvPr>
          <p:cNvSpPr/>
          <p:nvPr/>
        </p:nvSpPr>
        <p:spPr>
          <a:xfrm>
            <a:off x="1600200" y="4038600"/>
            <a:ext cx="55435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1505870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0" y="1256935"/>
            <a:ext cx="2026920" cy="47320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0" kern="1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Contenido</a:t>
            </a:r>
          </a:p>
        </p:txBody>
      </p:sp>
      <p:sp>
        <p:nvSpPr>
          <p:cNvPr id="30" name="object 30"/>
          <p:cNvSpPr/>
          <p:nvPr/>
        </p:nvSpPr>
        <p:spPr>
          <a:xfrm>
            <a:off x="679704" y="5925311"/>
            <a:ext cx="6516036" cy="445134"/>
          </a:xfrm>
          <a:custGeom>
            <a:avLst/>
            <a:gdLst/>
            <a:ahLst/>
            <a:cxnLst/>
            <a:rect l="l" t="t" r="r" b="b"/>
            <a:pathLst>
              <a:path w="6029325" h="445135">
                <a:moveTo>
                  <a:pt x="0" y="74168"/>
                </a:moveTo>
                <a:lnTo>
                  <a:pt x="5829" y="45300"/>
                </a:lnTo>
                <a:lnTo>
                  <a:pt x="21724" y="21724"/>
                </a:lnTo>
                <a:lnTo>
                  <a:pt x="45300" y="5829"/>
                </a:lnTo>
                <a:lnTo>
                  <a:pt x="74167" y="0"/>
                </a:lnTo>
                <a:lnTo>
                  <a:pt x="5954776" y="0"/>
                </a:lnTo>
                <a:lnTo>
                  <a:pt x="5983670" y="5829"/>
                </a:lnTo>
                <a:lnTo>
                  <a:pt x="6007242" y="21724"/>
                </a:lnTo>
                <a:lnTo>
                  <a:pt x="6023123" y="45300"/>
                </a:lnTo>
                <a:lnTo>
                  <a:pt x="6028944" y="74168"/>
                </a:lnTo>
                <a:lnTo>
                  <a:pt x="6028944" y="370839"/>
                </a:lnTo>
                <a:lnTo>
                  <a:pt x="6023123" y="399707"/>
                </a:lnTo>
                <a:lnTo>
                  <a:pt x="6007242" y="423283"/>
                </a:lnTo>
                <a:lnTo>
                  <a:pt x="5983670" y="439178"/>
                </a:lnTo>
                <a:lnTo>
                  <a:pt x="5954776" y="445008"/>
                </a:lnTo>
                <a:lnTo>
                  <a:pt x="74167" y="445008"/>
                </a:lnTo>
                <a:lnTo>
                  <a:pt x="45300" y="439178"/>
                </a:lnTo>
                <a:lnTo>
                  <a:pt x="21724" y="423283"/>
                </a:lnTo>
                <a:lnTo>
                  <a:pt x="5829" y="399707"/>
                </a:lnTo>
                <a:lnTo>
                  <a:pt x="0" y="370839"/>
                </a:lnTo>
                <a:lnTo>
                  <a:pt x="0" y="74168"/>
                </a:lnTo>
                <a:close/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Subtítulo 2"/>
          <p:cNvSpPr txBox="1">
            <a:spLocks/>
          </p:cNvSpPr>
          <p:nvPr/>
        </p:nvSpPr>
        <p:spPr>
          <a:xfrm>
            <a:off x="1295400" y="1905000"/>
            <a:ext cx="6858000" cy="3562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dirty="0">
                <a:solidFill>
                  <a:schemeClr val="accent1">
                    <a:lumMod val="75000"/>
                  </a:schemeClr>
                </a:solidFill>
              </a:rPr>
              <a:t>Antecedentes</a:t>
            </a:r>
          </a:p>
          <a:p>
            <a:endParaRPr lang="es-ES_tradnl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_tradnl" sz="2400" dirty="0">
                <a:solidFill>
                  <a:schemeClr val="accent1">
                    <a:lumMod val="75000"/>
                  </a:schemeClr>
                </a:solidFill>
              </a:rPr>
              <a:t>Marco institucional y vinculación legal </a:t>
            </a:r>
          </a:p>
          <a:p>
            <a:pPr marL="0" indent="0">
              <a:buNone/>
            </a:pPr>
            <a:endParaRPr lang="es-ES_tradnl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_tradnl" sz="2400" dirty="0">
                <a:solidFill>
                  <a:schemeClr val="accent1">
                    <a:lumMod val="75000"/>
                  </a:schemeClr>
                </a:solidFill>
              </a:rPr>
              <a:t> Ejes de la Estrategia Fiscal Ambiental</a:t>
            </a:r>
          </a:p>
          <a:p>
            <a:endParaRPr lang="es-ES_tradnl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_tradnl" sz="2400" dirty="0">
                <a:solidFill>
                  <a:schemeClr val="accent1">
                    <a:lumMod val="75000"/>
                  </a:schemeClr>
                </a:solidFill>
              </a:rPr>
              <a:t>Avances </a:t>
            </a:r>
          </a:p>
          <a:p>
            <a:endParaRPr lang="es-ES_tradnl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_tradnl" sz="2400" dirty="0">
                <a:solidFill>
                  <a:schemeClr val="accent1">
                    <a:lumMod val="75000"/>
                  </a:schemeClr>
                </a:solidFill>
              </a:rPr>
              <a:t>Proyectos en curso </a:t>
            </a:r>
          </a:p>
        </p:txBody>
      </p:sp>
    </p:spTree>
    <p:extLst>
      <p:ext uri="{BB962C8B-B14F-4D97-AF65-F5344CB8AC3E}">
        <p14:creationId xmlns:p14="http://schemas.microsoft.com/office/powerpoint/2010/main" val="20701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5">
            <a:extLst>
              <a:ext uri="{FF2B5EF4-FFF2-40B4-BE49-F238E27FC236}">
                <a16:creationId xmlns:a16="http://schemas.microsoft.com/office/drawing/2014/main" id="{7DE63488-7CD6-4ADC-8C55-FF35D4316F1C}"/>
              </a:ext>
            </a:extLst>
          </p:cNvPr>
          <p:cNvSpPr txBox="1"/>
          <p:nvPr/>
        </p:nvSpPr>
        <p:spPr>
          <a:xfrm>
            <a:off x="213184" y="1710748"/>
            <a:ext cx="843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GT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 es el problema que estamos tratando de resolver?</a:t>
            </a:r>
          </a:p>
        </p:txBody>
      </p:sp>
      <p:grpSp>
        <p:nvGrpSpPr>
          <p:cNvPr id="16" name="Grupo 6"/>
          <p:cNvGrpSpPr/>
          <p:nvPr/>
        </p:nvGrpSpPr>
        <p:grpSpPr>
          <a:xfrm>
            <a:off x="293623" y="2173357"/>
            <a:ext cx="8955855" cy="4736097"/>
            <a:chOff x="395536" y="980728"/>
            <a:chExt cx="8431468" cy="4736097"/>
          </a:xfrm>
        </p:grpSpPr>
        <p:sp>
          <p:nvSpPr>
            <p:cNvPr id="17" name="Rectángulo 7">
              <a:extLst>
                <a:ext uri="{FF2B5EF4-FFF2-40B4-BE49-F238E27FC236}">
                  <a16:creationId xmlns:a16="http://schemas.microsoft.com/office/drawing/2014/main" id="{10AB704D-A722-4425-811E-B1337A96A47C}"/>
                </a:ext>
              </a:extLst>
            </p:cNvPr>
            <p:cNvSpPr/>
            <p:nvPr/>
          </p:nvSpPr>
          <p:spPr>
            <a:xfrm>
              <a:off x="395536" y="980728"/>
              <a:ext cx="8431468" cy="4736097"/>
            </a:xfrm>
            <a:prstGeom prst="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8" name="Group 3">
              <a:extLst>
                <a:ext uri="{FF2B5EF4-FFF2-40B4-BE49-F238E27FC236}">
                  <a16:creationId xmlns:a16="http://schemas.microsoft.com/office/drawing/2014/main" id="{57B2A30C-2B9C-4B68-BA84-2ACD7831DC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7798" y="1108313"/>
              <a:ext cx="6761162" cy="4460875"/>
              <a:chOff x="1320" y="1440"/>
              <a:chExt cx="3274" cy="2160"/>
            </a:xfrm>
          </p:grpSpPr>
          <p:sp>
            <p:nvSpPr>
              <p:cNvPr id="37" name="Rectangle 4">
                <a:extLst>
                  <a:ext uri="{FF2B5EF4-FFF2-40B4-BE49-F238E27FC236}">
                    <a16:creationId xmlns:a16="http://schemas.microsoft.com/office/drawing/2014/main" id="{3B7C9500-558E-4FD5-A398-568FD35941B4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1320" y="1440"/>
                <a:ext cx="1511" cy="98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9pPr>
              </a:lstStyle>
              <a:p>
                <a:pPr algn="ctr"/>
                <a:endParaRPr lang="ko-KR" altLang="en-US" b="1"/>
              </a:p>
            </p:txBody>
          </p:sp>
          <p:sp>
            <p:nvSpPr>
              <p:cNvPr id="38" name="Rectangle 5">
                <a:extLst>
                  <a:ext uri="{FF2B5EF4-FFF2-40B4-BE49-F238E27FC236}">
                    <a16:creationId xmlns:a16="http://schemas.microsoft.com/office/drawing/2014/main" id="{B6E7CCA6-38CC-4979-8E15-269C4B84AB10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083" y="1440"/>
                <a:ext cx="1511" cy="98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9pPr>
              </a:lstStyle>
              <a:p>
                <a:pPr algn="ctr"/>
                <a:endParaRPr lang="ko-KR" altLang="en-US" b="1"/>
              </a:p>
            </p:txBody>
          </p:sp>
          <p:sp>
            <p:nvSpPr>
              <p:cNvPr id="39" name="Rectangle 6">
                <a:extLst>
                  <a:ext uri="{FF2B5EF4-FFF2-40B4-BE49-F238E27FC236}">
                    <a16:creationId xmlns:a16="http://schemas.microsoft.com/office/drawing/2014/main" id="{7861082D-64CB-4062-B134-B4EE13299E1F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1320" y="2616"/>
                <a:ext cx="1511" cy="98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9pPr>
              </a:lstStyle>
              <a:p>
                <a:pPr algn="ctr"/>
                <a:endParaRPr lang="ko-KR" altLang="en-US" b="1"/>
              </a:p>
            </p:txBody>
          </p:sp>
          <p:sp>
            <p:nvSpPr>
              <p:cNvPr id="40" name="Rectangle 7">
                <a:extLst>
                  <a:ext uri="{FF2B5EF4-FFF2-40B4-BE49-F238E27FC236}">
                    <a16:creationId xmlns:a16="http://schemas.microsoft.com/office/drawing/2014/main" id="{A2A26EF3-6526-4626-BF4D-878362493938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083" y="2616"/>
                <a:ext cx="1511" cy="98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Gulim" panose="020B0600000101010101" pitchFamily="34" charset="-127"/>
                  </a:defRPr>
                </a:lvl9pPr>
              </a:lstStyle>
              <a:p>
                <a:pPr algn="ctr"/>
                <a:endParaRPr lang="ko-KR" altLang="en-US" b="1"/>
              </a:p>
            </p:txBody>
          </p:sp>
        </p:grpSp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44CD07F6-5C05-4FD6-B4E1-A7A4F17F2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280" y="1154279"/>
              <a:ext cx="2053932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defTabSz="78740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1pPr>
              <a:lvl2pPr marL="133350" indent="-131763" defTabSz="78740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2pPr>
              <a:lvl3pPr marL="301625" indent="-150813" defTabSz="78740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3pPr>
              <a:lvl4pPr marL="439738" indent="-136525" defTabSz="78740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4pPr>
              <a:lvl5pPr marL="603250" indent="-142875" defTabSz="78740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5pPr>
              <a:lvl6pPr marL="10604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6pPr>
              <a:lvl7pPr marL="15176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7pPr>
              <a:lvl8pPr marL="19748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8pPr>
              <a:lvl9pPr marL="24320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9pPr>
            </a:lstStyle>
            <a:p>
              <a:r>
                <a:rPr lang="es-ES" b="1" dirty="0">
                  <a:solidFill>
                    <a:schemeClr val="tx2"/>
                  </a:solidFill>
                  <a:cs typeface="Arial" panose="020B0604020202020204" pitchFamily="34" charset="0"/>
                </a:rPr>
                <a:t>Explotar todas las oportunidades para reducir el daño ambiental y movilizar la inversión a tecnologías limpias</a:t>
              </a:r>
              <a:r>
                <a:rPr lang="es-ES" sz="1400" b="1" dirty="0">
                  <a:solidFill>
                    <a:schemeClr val="tx2"/>
                  </a:solidFill>
                  <a:cs typeface="Arial" panose="020B0604020202020204" pitchFamily="34" charset="0"/>
                </a:rPr>
                <a:t>.</a:t>
              </a:r>
              <a:endParaRPr lang="en-US" altLang="ko-KR" sz="14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0" name="Group 12">
              <a:extLst>
                <a:ext uri="{FF2B5EF4-FFF2-40B4-BE49-F238E27FC236}">
                  <a16:creationId xmlns:a16="http://schemas.microsoft.com/office/drawing/2014/main" id="{0C3719F3-2C21-4599-98A8-BAAE05FD7B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9775" y="1549638"/>
              <a:ext cx="3733800" cy="3625850"/>
              <a:chOff x="2244" y="1767"/>
              <a:chExt cx="2029" cy="2029"/>
            </a:xfrm>
          </p:grpSpPr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80E5BCAA-EBB4-4950-9FCC-FA61C29DD9B7}"/>
                  </a:ext>
                </a:extLst>
              </p:cNvPr>
              <p:cNvSpPr>
                <a:spLocks/>
              </p:cNvSpPr>
              <p:nvPr/>
            </p:nvSpPr>
            <p:spPr bwMode="blackWhite">
              <a:xfrm>
                <a:off x="2366" y="1767"/>
                <a:ext cx="1057" cy="900"/>
              </a:xfrm>
              <a:custGeom>
                <a:avLst/>
                <a:gdLst>
                  <a:gd name="T0" fmla="*/ 455 w 1057"/>
                  <a:gd name="T1" fmla="*/ 879 h 900"/>
                  <a:gd name="T2" fmla="*/ 471 w 1057"/>
                  <a:gd name="T3" fmla="*/ 838 h 900"/>
                  <a:gd name="T4" fmla="*/ 490 w 1057"/>
                  <a:gd name="T5" fmla="*/ 799 h 900"/>
                  <a:gd name="T6" fmla="*/ 514 w 1057"/>
                  <a:gd name="T7" fmla="*/ 762 h 900"/>
                  <a:gd name="T8" fmla="*/ 541 w 1057"/>
                  <a:gd name="T9" fmla="*/ 728 h 900"/>
                  <a:gd name="T10" fmla="*/ 570 w 1057"/>
                  <a:gd name="T11" fmla="*/ 696 h 900"/>
                  <a:gd name="T12" fmla="*/ 603 w 1057"/>
                  <a:gd name="T13" fmla="*/ 667 h 900"/>
                  <a:gd name="T14" fmla="*/ 639 w 1057"/>
                  <a:gd name="T15" fmla="*/ 642 h 900"/>
                  <a:gd name="T16" fmla="*/ 676 w 1057"/>
                  <a:gd name="T17" fmla="*/ 621 h 900"/>
                  <a:gd name="T18" fmla="*/ 713 w 1057"/>
                  <a:gd name="T19" fmla="*/ 605 h 900"/>
                  <a:gd name="T20" fmla="*/ 753 w 1057"/>
                  <a:gd name="T21" fmla="*/ 591 h 900"/>
                  <a:gd name="T22" fmla="*/ 793 w 1057"/>
                  <a:gd name="T23" fmla="*/ 581 h 900"/>
                  <a:gd name="T24" fmla="*/ 834 w 1057"/>
                  <a:gd name="T25" fmla="*/ 575 h 900"/>
                  <a:gd name="T26" fmla="*/ 833 w 1057"/>
                  <a:gd name="T27" fmla="*/ 711 h 900"/>
                  <a:gd name="T28" fmla="*/ 1056 w 1057"/>
                  <a:gd name="T29" fmla="*/ 374 h 900"/>
                  <a:gd name="T30" fmla="*/ 818 w 1057"/>
                  <a:gd name="T31" fmla="*/ 0 h 900"/>
                  <a:gd name="T32" fmla="*/ 819 w 1057"/>
                  <a:gd name="T33" fmla="*/ 137 h 900"/>
                  <a:gd name="T34" fmla="*/ 757 w 1057"/>
                  <a:gd name="T35" fmla="*/ 143 h 900"/>
                  <a:gd name="T36" fmla="*/ 694 w 1057"/>
                  <a:gd name="T37" fmla="*/ 154 h 900"/>
                  <a:gd name="T38" fmla="*/ 634 w 1057"/>
                  <a:gd name="T39" fmla="*/ 168 h 900"/>
                  <a:gd name="T40" fmla="*/ 574 w 1057"/>
                  <a:gd name="T41" fmla="*/ 188 h 900"/>
                  <a:gd name="T42" fmla="*/ 516 w 1057"/>
                  <a:gd name="T43" fmla="*/ 211 h 900"/>
                  <a:gd name="T44" fmla="*/ 460 w 1057"/>
                  <a:gd name="T45" fmla="*/ 238 h 900"/>
                  <a:gd name="T46" fmla="*/ 405 w 1057"/>
                  <a:gd name="T47" fmla="*/ 270 h 900"/>
                  <a:gd name="T48" fmla="*/ 352 w 1057"/>
                  <a:gd name="T49" fmla="*/ 306 h 900"/>
                  <a:gd name="T50" fmla="*/ 302 w 1057"/>
                  <a:gd name="T51" fmla="*/ 346 h 900"/>
                  <a:gd name="T52" fmla="*/ 255 w 1057"/>
                  <a:gd name="T53" fmla="*/ 390 h 900"/>
                  <a:gd name="T54" fmla="*/ 211 w 1057"/>
                  <a:gd name="T55" fmla="*/ 437 h 900"/>
                  <a:gd name="T56" fmla="*/ 170 w 1057"/>
                  <a:gd name="T57" fmla="*/ 486 h 900"/>
                  <a:gd name="T58" fmla="*/ 134 w 1057"/>
                  <a:gd name="T59" fmla="*/ 539 h 900"/>
                  <a:gd name="T60" fmla="*/ 101 w 1057"/>
                  <a:gd name="T61" fmla="*/ 595 h 900"/>
                  <a:gd name="T62" fmla="*/ 72 w 1057"/>
                  <a:gd name="T63" fmla="*/ 653 h 900"/>
                  <a:gd name="T64" fmla="*/ 47 w 1057"/>
                  <a:gd name="T65" fmla="*/ 711 h 900"/>
                  <a:gd name="T66" fmla="*/ 27 w 1057"/>
                  <a:gd name="T67" fmla="*/ 773 h 900"/>
                  <a:gd name="T68" fmla="*/ 11 w 1057"/>
                  <a:gd name="T69" fmla="*/ 835 h 900"/>
                  <a:gd name="T70" fmla="*/ 0 w 1057"/>
                  <a:gd name="T71" fmla="*/ 899 h 900"/>
                  <a:gd name="T72" fmla="*/ 238 w 1057"/>
                  <a:gd name="T73" fmla="*/ 741 h 900"/>
                  <a:gd name="T74" fmla="*/ 455 w 1057"/>
                  <a:gd name="T75" fmla="*/ 879 h 90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057" h="900">
                    <a:moveTo>
                      <a:pt x="455" y="879"/>
                    </a:moveTo>
                    <a:lnTo>
                      <a:pt x="471" y="838"/>
                    </a:lnTo>
                    <a:lnTo>
                      <a:pt x="490" y="799"/>
                    </a:lnTo>
                    <a:lnTo>
                      <a:pt x="514" y="762"/>
                    </a:lnTo>
                    <a:lnTo>
                      <a:pt x="541" y="728"/>
                    </a:lnTo>
                    <a:lnTo>
                      <a:pt x="570" y="696"/>
                    </a:lnTo>
                    <a:lnTo>
                      <a:pt x="603" y="667"/>
                    </a:lnTo>
                    <a:lnTo>
                      <a:pt x="639" y="642"/>
                    </a:lnTo>
                    <a:lnTo>
                      <a:pt x="676" y="621"/>
                    </a:lnTo>
                    <a:lnTo>
                      <a:pt x="713" y="605"/>
                    </a:lnTo>
                    <a:lnTo>
                      <a:pt x="753" y="591"/>
                    </a:lnTo>
                    <a:lnTo>
                      <a:pt x="793" y="581"/>
                    </a:lnTo>
                    <a:lnTo>
                      <a:pt x="834" y="575"/>
                    </a:lnTo>
                    <a:lnTo>
                      <a:pt x="833" y="711"/>
                    </a:lnTo>
                    <a:lnTo>
                      <a:pt x="1056" y="374"/>
                    </a:lnTo>
                    <a:lnTo>
                      <a:pt x="818" y="0"/>
                    </a:lnTo>
                    <a:lnTo>
                      <a:pt x="819" y="137"/>
                    </a:lnTo>
                    <a:lnTo>
                      <a:pt x="757" y="143"/>
                    </a:lnTo>
                    <a:lnTo>
                      <a:pt x="694" y="154"/>
                    </a:lnTo>
                    <a:lnTo>
                      <a:pt x="634" y="168"/>
                    </a:lnTo>
                    <a:lnTo>
                      <a:pt x="574" y="188"/>
                    </a:lnTo>
                    <a:lnTo>
                      <a:pt x="516" y="211"/>
                    </a:lnTo>
                    <a:lnTo>
                      <a:pt x="460" y="238"/>
                    </a:lnTo>
                    <a:lnTo>
                      <a:pt x="405" y="270"/>
                    </a:lnTo>
                    <a:lnTo>
                      <a:pt x="352" y="306"/>
                    </a:lnTo>
                    <a:lnTo>
                      <a:pt x="302" y="346"/>
                    </a:lnTo>
                    <a:lnTo>
                      <a:pt x="255" y="390"/>
                    </a:lnTo>
                    <a:lnTo>
                      <a:pt x="211" y="437"/>
                    </a:lnTo>
                    <a:lnTo>
                      <a:pt x="170" y="486"/>
                    </a:lnTo>
                    <a:lnTo>
                      <a:pt x="134" y="539"/>
                    </a:lnTo>
                    <a:lnTo>
                      <a:pt x="101" y="595"/>
                    </a:lnTo>
                    <a:lnTo>
                      <a:pt x="72" y="653"/>
                    </a:lnTo>
                    <a:lnTo>
                      <a:pt x="47" y="711"/>
                    </a:lnTo>
                    <a:lnTo>
                      <a:pt x="27" y="773"/>
                    </a:lnTo>
                    <a:lnTo>
                      <a:pt x="11" y="835"/>
                    </a:lnTo>
                    <a:lnTo>
                      <a:pt x="0" y="899"/>
                    </a:lnTo>
                    <a:lnTo>
                      <a:pt x="238" y="741"/>
                    </a:lnTo>
                    <a:lnTo>
                      <a:pt x="455" y="879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noFill/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9D406E4B-347F-491F-BC57-1DE3D7A4F170}"/>
                  </a:ext>
                </a:extLst>
              </p:cNvPr>
              <p:cNvSpPr>
                <a:spLocks/>
              </p:cNvSpPr>
              <p:nvPr/>
            </p:nvSpPr>
            <p:spPr bwMode="blackWhite">
              <a:xfrm>
                <a:off x="3073" y="2892"/>
                <a:ext cx="1033" cy="904"/>
              </a:xfrm>
              <a:custGeom>
                <a:avLst/>
                <a:gdLst>
                  <a:gd name="T0" fmla="*/ 585 w 1033"/>
                  <a:gd name="T1" fmla="*/ 1 h 904"/>
                  <a:gd name="T2" fmla="*/ 573 w 1033"/>
                  <a:gd name="T3" fmla="*/ 41 h 904"/>
                  <a:gd name="T4" fmla="*/ 556 w 1033"/>
                  <a:gd name="T5" fmla="*/ 78 h 904"/>
                  <a:gd name="T6" fmla="*/ 537 w 1033"/>
                  <a:gd name="T7" fmla="*/ 116 h 904"/>
                  <a:gd name="T8" fmla="*/ 514 w 1033"/>
                  <a:gd name="T9" fmla="*/ 150 h 904"/>
                  <a:gd name="T10" fmla="*/ 488 w 1033"/>
                  <a:gd name="T11" fmla="*/ 182 h 904"/>
                  <a:gd name="T12" fmla="*/ 459 w 1033"/>
                  <a:gd name="T13" fmla="*/ 212 h 904"/>
                  <a:gd name="T14" fmla="*/ 427 w 1033"/>
                  <a:gd name="T15" fmla="*/ 239 h 904"/>
                  <a:gd name="T16" fmla="*/ 393 w 1033"/>
                  <a:gd name="T17" fmla="*/ 262 h 904"/>
                  <a:gd name="T18" fmla="*/ 356 w 1033"/>
                  <a:gd name="T19" fmla="*/ 283 h 904"/>
                  <a:gd name="T20" fmla="*/ 317 w 1033"/>
                  <a:gd name="T21" fmla="*/ 301 h 904"/>
                  <a:gd name="T22" fmla="*/ 277 w 1033"/>
                  <a:gd name="T23" fmla="*/ 314 h 904"/>
                  <a:gd name="T24" fmla="*/ 236 w 1033"/>
                  <a:gd name="T25" fmla="*/ 323 h 904"/>
                  <a:gd name="T26" fmla="*/ 235 w 1033"/>
                  <a:gd name="T27" fmla="*/ 187 h 904"/>
                  <a:gd name="T28" fmla="*/ 159 w 1033"/>
                  <a:gd name="T29" fmla="*/ 298 h 904"/>
                  <a:gd name="T30" fmla="*/ 80 w 1033"/>
                  <a:gd name="T31" fmla="*/ 409 h 904"/>
                  <a:gd name="T32" fmla="*/ 0 w 1033"/>
                  <a:gd name="T33" fmla="*/ 517 h 904"/>
                  <a:gd name="T34" fmla="*/ 236 w 1033"/>
                  <a:gd name="T35" fmla="*/ 903 h 904"/>
                  <a:gd name="T36" fmla="*/ 236 w 1033"/>
                  <a:gd name="T37" fmla="*/ 766 h 904"/>
                  <a:gd name="T38" fmla="*/ 295 w 1033"/>
                  <a:gd name="T39" fmla="*/ 759 h 904"/>
                  <a:gd name="T40" fmla="*/ 353 w 1033"/>
                  <a:gd name="T41" fmla="*/ 747 h 904"/>
                  <a:gd name="T42" fmla="*/ 411 w 1033"/>
                  <a:gd name="T43" fmla="*/ 733 h 904"/>
                  <a:gd name="T44" fmla="*/ 467 w 1033"/>
                  <a:gd name="T45" fmla="*/ 713 h 904"/>
                  <a:gd name="T46" fmla="*/ 522 w 1033"/>
                  <a:gd name="T47" fmla="*/ 691 h 904"/>
                  <a:gd name="T48" fmla="*/ 575 w 1033"/>
                  <a:gd name="T49" fmla="*/ 665 h 904"/>
                  <a:gd name="T50" fmla="*/ 626 w 1033"/>
                  <a:gd name="T51" fmla="*/ 635 h 904"/>
                  <a:gd name="T52" fmla="*/ 676 w 1033"/>
                  <a:gd name="T53" fmla="*/ 601 h 904"/>
                  <a:gd name="T54" fmla="*/ 724 w 1033"/>
                  <a:gd name="T55" fmla="*/ 564 h 904"/>
                  <a:gd name="T56" fmla="*/ 768 w 1033"/>
                  <a:gd name="T57" fmla="*/ 525 h 904"/>
                  <a:gd name="T58" fmla="*/ 811 w 1033"/>
                  <a:gd name="T59" fmla="*/ 481 h 904"/>
                  <a:gd name="T60" fmla="*/ 849 w 1033"/>
                  <a:gd name="T61" fmla="*/ 435 h 904"/>
                  <a:gd name="T62" fmla="*/ 884 w 1033"/>
                  <a:gd name="T63" fmla="*/ 387 h 904"/>
                  <a:gd name="T64" fmla="*/ 916 w 1033"/>
                  <a:gd name="T65" fmla="*/ 337 h 904"/>
                  <a:gd name="T66" fmla="*/ 945 w 1033"/>
                  <a:gd name="T67" fmla="*/ 284 h 904"/>
                  <a:gd name="T68" fmla="*/ 970 w 1033"/>
                  <a:gd name="T69" fmla="*/ 231 h 904"/>
                  <a:gd name="T70" fmla="*/ 991 w 1033"/>
                  <a:gd name="T71" fmla="*/ 174 h 904"/>
                  <a:gd name="T72" fmla="*/ 1009 w 1033"/>
                  <a:gd name="T73" fmla="*/ 117 h 904"/>
                  <a:gd name="T74" fmla="*/ 1023 w 1033"/>
                  <a:gd name="T75" fmla="*/ 58 h 904"/>
                  <a:gd name="T76" fmla="*/ 1032 w 1033"/>
                  <a:gd name="T77" fmla="*/ 0 h 904"/>
                  <a:gd name="T78" fmla="*/ 812 w 1033"/>
                  <a:gd name="T79" fmla="*/ 132 h 904"/>
                  <a:gd name="T80" fmla="*/ 585 w 1033"/>
                  <a:gd name="T81" fmla="*/ 1 h 90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33" h="904">
                    <a:moveTo>
                      <a:pt x="585" y="1"/>
                    </a:moveTo>
                    <a:lnTo>
                      <a:pt x="573" y="41"/>
                    </a:lnTo>
                    <a:lnTo>
                      <a:pt x="556" y="78"/>
                    </a:lnTo>
                    <a:lnTo>
                      <a:pt x="537" y="116"/>
                    </a:lnTo>
                    <a:lnTo>
                      <a:pt x="514" y="150"/>
                    </a:lnTo>
                    <a:lnTo>
                      <a:pt x="488" y="182"/>
                    </a:lnTo>
                    <a:lnTo>
                      <a:pt x="459" y="212"/>
                    </a:lnTo>
                    <a:lnTo>
                      <a:pt x="427" y="239"/>
                    </a:lnTo>
                    <a:lnTo>
                      <a:pt x="393" y="262"/>
                    </a:lnTo>
                    <a:lnTo>
                      <a:pt x="356" y="283"/>
                    </a:lnTo>
                    <a:lnTo>
                      <a:pt x="317" y="301"/>
                    </a:lnTo>
                    <a:lnTo>
                      <a:pt x="277" y="314"/>
                    </a:lnTo>
                    <a:lnTo>
                      <a:pt x="236" y="323"/>
                    </a:lnTo>
                    <a:lnTo>
                      <a:pt x="235" y="187"/>
                    </a:lnTo>
                    <a:lnTo>
                      <a:pt x="159" y="298"/>
                    </a:lnTo>
                    <a:lnTo>
                      <a:pt x="80" y="409"/>
                    </a:lnTo>
                    <a:lnTo>
                      <a:pt x="0" y="517"/>
                    </a:lnTo>
                    <a:lnTo>
                      <a:pt x="236" y="903"/>
                    </a:lnTo>
                    <a:lnTo>
                      <a:pt x="236" y="766"/>
                    </a:lnTo>
                    <a:lnTo>
                      <a:pt x="295" y="759"/>
                    </a:lnTo>
                    <a:lnTo>
                      <a:pt x="353" y="747"/>
                    </a:lnTo>
                    <a:lnTo>
                      <a:pt x="411" y="733"/>
                    </a:lnTo>
                    <a:lnTo>
                      <a:pt x="467" y="713"/>
                    </a:lnTo>
                    <a:lnTo>
                      <a:pt x="522" y="691"/>
                    </a:lnTo>
                    <a:lnTo>
                      <a:pt x="575" y="665"/>
                    </a:lnTo>
                    <a:lnTo>
                      <a:pt x="626" y="635"/>
                    </a:lnTo>
                    <a:lnTo>
                      <a:pt x="676" y="601"/>
                    </a:lnTo>
                    <a:lnTo>
                      <a:pt x="724" y="564"/>
                    </a:lnTo>
                    <a:lnTo>
                      <a:pt x="768" y="525"/>
                    </a:lnTo>
                    <a:lnTo>
                      <a:pt x="811" y="481"/>
                    </a:lnTo>
                    <a:lnTo>
                      <a:pt x="849" y="435"/>
                    </a:lnTo>
                    <a:lnTo>
                      <a:pt x="884" y="387"/>
                    </a:lnTo>
                    <a:lnTo>
                      <a:pt x="916" y="337"/>
                    </a:lnTo>
                    <a:lnTo>
                      <a:pt x="945" y="284"/>
                    </a:lnTo>
                    <a:lnTo>
                      <a:pt x="970" y="231"/>
                    </a:lnTo>
                    <a:lnTo>
                      <a:pt x="991" y="174"/>
                    </a:lnTo>
                    <a:lnTo>
                      <a:pt x="1009" y="117"/>
                    </a:lnTo>
                    <a:lnTo>
                      <a:pt x="1023" y="58"/>
                    </a:lnTo>
                    <a:lnTo>
                      <a:pt x="1032" y="0"/>
                    </a:lnTo>
                    <a:lnTo>
                      <a:pt x="812" y="132"/>
                    </a:lnTo>
                    <a:lnTo>
                      <a:pt x="585" y="1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noFill/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s-GT">
                  <a:ln>
                    <a:solidFill>
                      <a:srgbClr val="FFFF00"/>
                    </a:solidFill>
                  </a:ln>
                </a:endParaRPr>
              </a:p>
            </p:txBody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D5DD5687-40D4-47E8-8BA2-43A00B66D316}"/>
                  </a:ext>
                </a:extLst>
              </p:cNvPr>
              <p:cNvSpPr>
                <a:spLocks/>
              </p:cNvSpPr>
              <p:nvPr/>
            </p:nvSpPr>
            <p:spPr bwMode="blackWhite">
              <a:xfrm>
                <a:off x="2244" y="2563"/>
                <a:ext cx="930" cy="1075"/>
              </a:xfrm>
              <a:custGeom>
                <a:avLst/>
                <a:gdLst>
                  <a:gd name="T0" fmla="*/ 929 w 930"/>
                  <a:gd name="T1" fmla="*/ 645 h 1075"/>
                  <a:gd name="T2" fmla="*/ 887 w 930"/>
                  <a:gd name="T3" fmla="*/ 634 h 1075"/>
                  <a:gd name="T4" fmla="*/ 847 w 930"/>
                  <a:gd name="T5" fmla="*/ 620 h 1075"/>
                  <a:gd name="T6" fmla="*/ 807 w 930"/>
                  <a:gd name="T7" fmla="*/ 603 h 1075"/>
                  <a:gd name="T8" fmla="*/ 771 w 930"/>
                  <a:gd name="T9" fmla="*/ 582 h 1075"/>
                  <a:gd name="T10" fmla="*/ 735 w 930"/>
                  <a:gd name="T11" fmla="*/ 557 h 1075"/>
                  <a:gd name="T12" fmla="*/ 703 w 930"/>
                  <a:gd name="T13" fmla="*/ 529 h 1075"/>
                  <a:gd name="T14" fmla="*/ 673 w 930"/>
                  <a:gd name="T15" fmla="*/ 497 h 1075"/>
                  <a:gd name="T16" fmla="*/ 648 w 930"/>
                  <a:gd name="T17" fmla="*/ 465 h 1075"/>
                  <a:gd name="T18" fmla="*/ 624 w 930"/>
                  <a:gd name="T19" fmla="*/ 428 h 1075"/>
                  <a:gd name="T20" fmla="*/ 607 w 930"/>
                  <a:gd name="T21" fmla="*/ 398 h 1075"/>
                  <a:gd name="T22" fmla="*/ 594 w 930"/>
                  <a:gd name="T23" fmla="*/ 366 h 1075"/>
                  <a:gd name="T24" fmla="*/ 583 w 930"/>
                  <a:gd name="T25" fmla="*/ 332 h 1075"/>
                  <a:gd name="T26" fmla="*/ 577 w 930"/>
                  <a:gd name="T27" fmla="*/ 298 h 1075"/>
                  <a:gd name="T28" fmla="*/ 575 w 930"/>
                  <a:gd name="T29" fmla="*/ 264 h 1075"/>
                  <a:gd name="T30" fmla="*/ 576 w 930"/>
                  <a:gd name="T31" fmla="*/ 229 h 1075"/>
                  <a:gd name="T32" fmla="*/ 748 w 930"/>
                  <a:gd name="T33" fmla="*/ 229 h 1075"/>
                  <a:gd name="T34" fmla="*/ 360 w 930"/>
                  <a:gd name="T35" fmla="*/ 0 h 1075"/>
                  <a:gd name="T36" fmla="*/ 0 w 930"/>
                  <a:gd name="T37" fmla="*/ 236 h 1075"/>
                  <a:gd name="T38" fmla="*/ 136 w 930"/>
                  <a:gd name="T39" fmla="*/ 237 h 1075"/>
                  <a:gd name="T40" fmla="*/ 141 w 930"/>
                  <a:gd name="T41" fmla="*/ 299 h 1075"/>
                  <a:gd name="T42" fmla="*/ 150 w 930"/>
                  <a:gd name="T43" fmla="*/ 362 h 1075"/>
                  <a:gd name="T44" fmla="*/ 165 w 930"/>
                  <a:gd name="T45" fmla="*/ 422 h 1075"/>
                  <a:gd name="T46" fmla="*/ 182 w 930"/>
                  <a:gd name="T47" fmla="*/ 483 h 1075"/>
                  <a:gd name="T48" fmla="*/ 204 w 930"/>
                  <a:gd name="T49" fmla="*/ 541 h 1075"/>
                  <a:gd name="T50" fmla="*/ 231 w 930"/>
                  <a:gd name="T51" fmla="*/ 598 h 1075"/>
                  <a:gd name="T52" fmla="*/ 262 w 930"/>
                  <a:gd name="T53" fmla="*/ 653 h 1075"/>
                  <a:gd name="T54" fmla="*/ 296 w 930"/>
                  <a:gd name="T55" fmla="*/ 704 h 1075"/>
                  <a:gd name="T56" fmla="*/ 333 w 930"/>
                  <a:gd name="T57" fmla="*/ 752 h 1075"/>
                  <a:gd name="T58" fmla="*/ 374 w 930"/>
                  <a:gd name="T59" fmla="*/ 797 h 1075"/>
                  <a:gd name="T60" fmla="*/ 419 w 930"/>
                  <a:gd name="T61" fmla="*/ 841 h 1075"/>
                  <a:gd name="T62" fmla="*/ 465 w 930"/>
                  <a:gd name="T63" fmla="*/ 880 h 1075"/>
                  <a:gd name="T64" fmla="*/ 514 w 930"/>
                  <a:gd name="T65" fmla="*/ 917 h 1075"/>
                  <a:gd name="T66" fmla="*/ 566 w 930"/>
                  <a:gd name="T67" fmla="*/ 951 h 1075"/>
                  <a:gd name="T68" fmla="*/ 620 w 930"/>
                  <a:gd name="T69" fmla="*/ 980 h 1075"/>
                  <a:gd name="T70" fmla="*/ 675 w 930"/>
                  <a:gd name="T71" fmla="*/ 1007 h 1075"/>
                  <a:gd name="T72" fmla="*/ 732 w 930"/>
                  <a:gd name="T73" fmla="*/ 1029 h 1075"/>
                  <a:gd name="T74" fmla="*/ 790 w 930"/>
                  <a:gd name="T75" fmla="*/ 1048 h 1075"/>
                  <a:gd name="T76" fmla="*/ 849 w 930"/>
                  <a:gd name="T77" fmla="*/ 1062 h 1075"/>
                  <a:gd name="T78" fmla="*/ 910 w 930"/>
                  <a:gd name="T79" fmla="*/ 1074 h 1075"/>
                  <a:gd name="T80" fmla="*/ 772 w 930"/>
                  <a:gd name="T81" fmla="*/ 845 h 1075"/>
                  <a:gd name="T82" fmla="*/ 929 w 930"/>
                  <a:gd name="T83" fmla="*/ 645 h 107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930" h="1075">
                    <a:moveTo>
                      <a:pt x="929" y="645"/>
                    </a:moveTo>
                    <a:lnTo>
                      <a:pt x="887" y="634"/>
                    </a:lnTo>
                    <a:lnTo>
                      <a:pt x="847" y="620"/>
                    </a:lnTo>
                    <a:lnTo>
                      <a:pt x="807" y="603"/>
                    </a:lnTo>
                    <a:lnTo>
                      <a:pt x="771" y="582"/>
                    </a:lnTo>
                    <a:lnTo>
                      <a:pt x="735" y="557"/>
                    </a:lnTo>
                    <a:lnTo>
                      <a:pt x="703" y="529"/>
                    </a:lnTo>
                    <a:lnTo>
                      <a:pt x="673" y="497"/>
                    </a:lnTo>
                    <a:lnTo>
                      <a:pt x="648" y="465"/>
                    </a:lnTo>
                    <a:lnTo>
                      <a:pt x="624" y="428"/>
                    </a:lnTo>
                    <a:lnTo>
                      <a:pt x="607" y="398"/>
                    </a:lnTo>
                    <a:lnTo>
                      <a:pt x="594" y="366"/>
                    </a:lnTo>
                    <a:lnTo>
                      <a:pt x="583" y="332"/>
                    </a:lnTo>
                    <a:lnTo>
                      <a:pt x="577" y="298"/>
                    </a:lnTo>
                    <a:lnTo>
                      <a:pt x="575" y="264"/>
                    </a:lnTo>
                    <a:lnTo>
                      <a:pt x="576" y="229"/>
                    </a:lnTo>
                    <a:lnTo>
                      <a:pt x="748" y="229"/>
                    </a:lnTo>
                    <a:lnTo>
                      <a:pt x="360" y="0"/>
                    </a:lnTo>
                    <a:lnTo>
                      <a:pt x="0" y="236"/>
                    </a:lnTo>
                    <a:lnTo>
                      <a:pt x="136" y="237"/>
                    </a:lnTo>
                    <a:lnTo>
                      <a:pt x="141" y="299"/>
                    </a:lnTo>
                    <a:lnTo>
                      <a:pt x="150" y="362"/>
                    </a:lnTo>
                    <a:lnTo>
                      <a:pt x="165" y="422"/>
                    </a:lnTo>
                    <a:lnTo>
                      <a:pt x="182" y="483"/>
                    </a:lnTo>
                    <a:lnTo>
                      <a:pt x="204" y="541"/>
                    </a:lnTo>
                    <a:lnTo>
                      <a:pt x="231" y="598"/>
                    </a:lnTo>
                    <a:lnTo>
                      <a:pt x="262" y="653"/>
                    </a:lnTo>
                    <a:lnTo>
                      <a:pt x="296" y="704"/>
                    </a:lnTo>
                    <a:lnTo>
                      <a:pt x="333" y="752"/>
                    </a:lnTo>
                    <a:lnTo>
                      <a:pt x="374" y="797"/>
                    </a:lnTo>
                    <a:lnTo>
                      <a:pt x="419" y="841"/>
                    </a:lnTo>
                    <a:lnTo>
                      <a:pt x="465" y="880"/>
                    </a:lnTo>
                    <a:lnTo>
                      <a:pt x="514" y="917"/>
                    </a:lnTo>
                    <a:lnTo>
                      <a:pt x="566" y="951"/>
                    </a:lnTo>
                    <a:lnTo>
                      <a:pt x="620" y="980"/>
                    </a:lnTo>
                    <a:lnTo>
                      <a:pt x="675" y="1007"/>
                    </a:lnTo>
                    <a:lnTo>
                      <a:pt x="732" y="1029"/>
                    </a:lnTo>
                    <a:lnTo>
                      <a:pt x="790" y="1048"/>
                    </a:lnTo>
                    <a:lnTo>
                      <a:pt x="849" y="1062"/>
                    </a:lnTo>
                    <a:lnTo>
                      <a:pt x="910" y="1074"/>
                    </a:lnTo>
                    <a:lnTo>
                      <a:pt x="772" y="845"/>
                    </a:lnTo>
                    <a:lnTo>
                      <a:pt x="929" y="645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noFill/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6" name="Freeform 16">
                <a:extLst>
                  <a:ext uri="{FF2B5EF4-FFF2-40B4-BE49-F238E27FC236}">
                    <a16:creationId xmlns:a16="http://schemas.microsoft.com/office/drawing/2014/main" id="{75FCAA40-A240-4EA8-A9F6-C70F1A020039}"/>
                  </a:ext>
                </a:extLst>
              </p:cNvPr>
              <p:cNvSpPr>
                <a:spLocks/>
              </p:cNvSpPr>
              <p:nvPr/>
            </p:nvSpPr>
            <p:spPr bwMode="blackWhite">
              <a:xfrm>
                <a:off x="3330" y="1909"/>
                <a:ext cx="943" cy="1065"/>
              </a:xfrm>
              <a:custGeom>
                <a:avLst/>
                <a:gdLst>
                  <a:gd name="T0" fmla="*/ 554 w 943"/>
                  <a:gd name="T1" fmla="*/ 1064 h 1065"/>
                  <a:gd name="T2" fmla="*/ 942 w 943"/>
                  <a:gd name="T3" fmla="*/ 840 h 1065"/>
                  <a:gd name="T4" fmla="*/ 781 w 943"/>
                  <a:gd name="T5" fmla="*/ 840 h 1065"/>
                  <a:gd name="T6" fmla="*/ 776 w 943"/>
                  <a:gd name="T7" fmla="*/ 778 h 1065"/>
                  <a:gd name="T8" fmla="*/ 767 w 943"/>
                  <a:gd name="T9" fmla="*/ 716 h 1065"/>
                  <a:gd name="T10" fmla="*/ 754 w 943"/>
                  <a:gd name="T11" fmla="*/ 655 h 1065"/>
                  <a:gd name="T12" fmla="*/ 737 w 943"/>
                  <a:gd name="T13" fmla="*/ 595 h 1065"/>
                  <a:gd name="T14" fmla="*/ 714 w 943"/>
                  <a:gd name="T15" fmla="*/ 536 h 1065"/>
                  <a:gd name="T16" fmla="*/ 688 w 943"/>
                  <a:gd name="T17" fmla="*/ 480 h 1065"/>
                  <a:gd name="T18" fmla="*/ 658 w 943"/>
                  <a:gd name="T19" fmla="*/ 425 h 1065"/>
                  <a:gd name="T20" fmla="*/ 624 w 943"/>
                  <a:gd name="T21" fmla="*/ 372 h 1065"/>
                  <a:gd name="T22" fmla="*/ 586 w 943"/>
                  <a:gd name="T23" fmla="*/ 323 h 1065"/>
                  <a:gd name="T24" fmla="*/ 547 w 943"/>
                  <a:gd name="T25" fmla="*/ 275 h 1065"/>
                  <a:gd name="T26" fmla="*/ 502 w 943"/>
                  <a:gd name="T27" fmla="*/ 232 h 1065"/>
                  <a:gd name="T28" fmla="*/ 455 w 943"/>
                  <a:gd name="T29" fmla="*/ 191 h 1065"/>
                  <a:gd name="T30" fmla="*/ 405 w 943"/>
                  <a:gd name="T31" fmla="*/ 153 h 1065"/>
                  <a:gd name="T32" fmla="*/ 352 w 943"/>
                  <a:gd name="T33" fmla="*/ 120 h 1065"/>
                  <a:gd name="T34" fmla="*/ 298 w 943"/>
                  <a:gd name="T35" fmla="*/ 89 h 1065"/>
                  <a:gd name="T36" fmla="*/ 241 w 943"/>
                  <a:gd name="T37" fmla="*/ 63 h 1065"/>
                  <a:gd name="T38" fmla="*/ 182 w 943"/>
                  <a:gd name="T39" fmla="*/ 41 h 1065"/>
                  <a:gd name="T40" fmla="*/ 122 w 943"/>
                  <a:gd name="T41" fmla="*/ 23 h 1065"/>
                  <a:gd name="T42" fmla="*/ 61 w 943"/>
                  <a:gd name="T43" fmla="*/ 9 h 1065"/>
                  <a:gd name="T44" fmla="*/ 0 w 943"/>
                  <a:gd name="T45" fmla="*/ 0 h 1065"/>
                  <a:gd name="T46" fmla="*/ 137 w 943"/>
                  <a:gd name="T47" fmla="*/ 226 h 1065"/>
                  <a:gd name="T48" fmla="*/ 5 w 943"/>
                  <a:gd name="T49" fmla="*/ 451 h 1065"/>
                  <a:gd name="T50" fmla="*/ 48 w 943"/>
                  <a:gd name="T51" fmla="*/ 465 h 1065"/>
                  <a:gd name="T52" fmla="*/ 90 w 943"/>
                  <a:gd name="T53" fmla="*/ 483 h 1065"/>
                  <a:gd name="T54" fmla="*/ 130 w 943"/>
                  <a:gd name="T55" fmla="*/ 505 h 1065"/>
                  <a:gd name="T56" fmla="*/ 168 w 943"/>
                  <a:gd name="T57" fmla="*/ 531 h 1065"/>
                  <a:gd name="T58" fmla="*/ 202 w 943"/>
                  <a:gd name="T59" fmla="*/ 561 h 1065"/>
                  <a:gd name="T60" fmla="*/ 233 w 943"/>
                  <a:gd name="T61" fmla="*/ 594 h 1065"/>
                  <a:gd name="T62" fmla="*/ 262 w 943"/>
                  <a:gd name="T63" fmla="*/ 629 h 1065"/>
                  <a:gd name="T64" fmla="*/ 285 w 943"/>
                  <a:gd name="T65" fmla="*/ 668 h 1065"/>
                  <a:gd name="T66" fmla="*/ 305 w 943"/>
                  <a:gd name="T67" fmla="*/ 709 h 1065"/>
                  <a:gd name="T68" fmla="*/ 321 w 943"/>
                  <a:gd name="T69" fmla="*/ 751 h 1065"/>
                  <a:gd name="T70" fmla="*/ 333 w 943"/>
                  <a:gd name="T71" fmla="*/ 795 h 1065"/>
                  <a:gd name="T72" fmla="*/ 340 w 943"/>
                  <a:gd name="T73" fmla="*/ 840 h 1065"/>
                  <a:gd name="T74" fmla="*/ 188 w 943"/>
                  <a:gd name="T75" fmla="*/ 841 h 1065"/>
                  <a:gd name="T76" fmla="*/ 554 w 943"/>
                  <a:gd name="T77" fmla="*/ 1064 h 106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43" h="1065">
                    <a:moveTo>
                      <a:pt x="554" y="1064"/>
                    </a:moveTo>
                    <a:lnTo>
                      <a:pt x="942" y="840"/>
                    </a:lnTo>
                    <a:lnTo>
                      <a:pt x="781" y="840"/>
                    </a:lnTo>
                    <a:lnTo>
                      <a:pt x="776" y="778"/>
                    </a:lnTo>
                    <a:lnTo>
                      <a:pt x="767" y="716"/>
                    </a:lnTo>
                    <a:lnTo>
                      <a:pt x="754" y="655"/>
                    </a:lnTo>
                    <a:lnTo>
                      <a:pt x="737" y="595"/>
                    </a:lnTo>
                    <a:lnTo>
                      <a:pt x="714" y="536"/>
                    </a:lnTo>
                    <a:lnTo>
                      <a:pt x="688" y="480"/>
                    </a:lnTo>
                    <a:lnTo>
                      <a:pt x="658" y="425"/>
                    </a:lnTo>
                    <a:lnTo>
                      <a:pt x="624" y="372"/>
                    </a:lnTo>
                    <a:lnTo>
                      <a:pt x="586" y="323"/>
                    </a:lnTo>
                    <a:lnTo>
                      <a:pt x="547" y="275"/>
                    </a:lnTo>
                    <a:lnTo>
                      <a:pt x="502" y="232"/>
                    </a:lnTo>
                    <a:lnTo>
                      <a:pt x="455" y="191"/>
                    </a:lnTo>
                    <a:lnTo>
                      <a:pt x="405" y="153"/>
                    </a:lnTo>
                    <a:lnTo>
                      <a:pt x="352" y="120"/>
                    </a:lnTo>
                    <a:lnTo>
                      <a:pt x="298" y="89"/>
                    </a:lnTo>
                    <a:lnTo>
                      <a:pt x="241" y="63"/>
                    </a:lnTo>
                    <a:lnTo>
                      <a:pt x="182" y="41"/>
                    </a:lnTo>
                    <a:lnTo>
                      <a:pt x="122" y="23"/>
                    </a:lnTo>
                    <a:lnTo>
                      <a:pt x="61" y="9"/>
                    </a:lnTo>
                    <a:lnTo>
                      <a:pt x="0" y="0"/>
                    </a:lnTo>
                    <a:lnTo>
                      <a:pt x="137" y="226"/>
                    </a:lnTo>
                    <a:lnTo>
                      <a:pt x="5" y="451"/>
                    </a:lnTo>
                    <a:lnTo>
                      <a:pt x="48" y="465"/>
                    </a:lnTo>
                    <a:lnTo>
                      <a:pt x="90" y="483"/>
                    </a:lnTo>
                    <a:lnTo>
                      <a:pt x="130" y="505"/>
                    </a:lnTo>
                    <a:lnTo>
                      <a:pt x="168" y="531"/>
                    </a:lnTo>
                    <a:lnTo>
                      <a:pt x="202" y="561"/>
                    </a:lnTo>
                    <a:lnTo>
                      <a:pt x="233" y="594"/>
                    </a:lnTo>
                    <a:lnTo>
                      <a:pt x="262" y="629"/>
                    </a:lnTo>
                    <a:lnTo>
                      <a:pt x="285" y="668"/>
                    </a:lnTo>
                    <a:lnTo>
                      <a:pt x="305" y="709"/>
                    </a:lnTo>
                    <a:lnTo>
                      <a:pt x="321" y="751"/>
                    </a:lnTo>
                    <a:lnTo>
                      <a:pt x="333" y="795"/>
                    </a:lnTo>
                    <a:lnTo>
                      <a:pt x="340" y="840"/>
                    </a:lnTo>
                    <a:lnTo>
                      <a:pt x="188" y="841"/>
                    </a:lnTo>
                    <a:lnTo>
                      <a:pt x="554" y="1064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noFill/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s-GT"/>
              </a:p>
            </p:txBody>
          </p:sp>
        </p:grpSp>
        <p:sp>
          <p:nvSpPr>
            <p:cNvPr id="21" name="Rectangle 8">
              <a:extLst>
                <a:ext uri="{FF2B5EF4-FFF2-40B4-BE49-F238E27FC236}">
                  <a16:creationId xmlns:a16="http://schemas.microsoft.com/office/drawing/2014/main" id="{CB0099C1-8A42-4040-8B31-AED2DC6FC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6259" y="1296453"/>
              <a:ext cx="1709031" cy="123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defTabSz="78740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1pPr>
              <a:lvl2pPr marL="133350" indent="-131763" defTabSz="78740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2pPr>
              <a:lvl3pPr marL="301625" indent="-150813" defTabSz="78740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3pPr>
              <a:lvl4pPr marL="439738" indent="-136525" defTabSz="78740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4pPr>
              <a:lvl5pPr marL="603250" indent="-142875" defTabSz="78740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5pPr>
              <a:lvl6pPr marL="10604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6pPr>
              <a:lvl7pPr marL="15176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7pPr>
              <a:lvl8pPr marL="19748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8pPr>
              <a:lvl9pPr marL="24320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9pPr>
            </a:lstStyle>
            <a:p>
              <a:r>
                <a:rPr lang="es-ES" b="1" dirty="0">
                  <a:solidFill>
                    <a:schemeClr val="tx2"/>
                  </a:solidFill>
                  <a:cs typeface="Arial" panose="020B0604020202020204" pitchFamily="34" charset="0"/>
                </a:rPr>
                <a:t>Coadyuvar al cumplimiento de los Acuerdos internacionales y nacionales</a:t>
              </a:r>
              <a:endParaRPr lang="en-US" altLang="ko-KR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id="{A317F87E-956B-4E2C-931D-EDE16FCC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951" y="3780394"/>
              <a:ext cx="1768164" cy="1723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defTabSz="78740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1pPr>
              <a:lvl2pPr marL="133350" indent="-131763" defTabSz="78740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2pPr>
              <a:lvl3pPr marL="301625" indent="-150813" defTabSz="78740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3pPr>
              <a:lvl4pPr marL="439738" indent="-136525" defTabSz="78740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4pPr>
              <a:lvl5pPr marL="603250" indent="-142875" defTabSz="78740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5pPr>
              <a:lvl6pPr marL="10604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6pPr>
              <a:lvl7pPr marL="15176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7pPr>
              <a:lvl8pPr marL="19748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8pPr>
              <a:lvl9pPr marL="24320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9pPr>
            </a:lstStyle>
            <a:p>
              <a:r>
                <a:rPr lang="es-ES" b="1" dirty="0">
                  <a:solidFill>
                    <a:schemeClr val="tx2"/>
                  </a:solidFill>
                  <a:cs typeface="Arial" panose="020B0604020202020204" pitchFamily="34" charset="0"/>
                </a:rPr>
                <a:t>Buscar la definición del valor económico de los Recursos Naturales y los beneficios que proveen </a:t>
              </a:r>
              <a:endParaRPr lang="es-GT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id="{26B8DFB2-74D3-43DB-8007-4849EF147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1398" y="3772556"/>
              <a:ext cx="1942702" cy="1723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defTabSz="78740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1pPr>
              <a:lvl2pPr marL="133350" indent="-131763" defTabSz="78740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2pPr>
              <a:lvl3pPr marL="301625" indent="-150813" defTabSz="78740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3pPr>
              <a:lvl4pPr marL="439738" indent="-136525" defTabSz="78740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4pPr>
              <a:lvl5pPr marL="603250" indent="-142875" defTabSz="78740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5pPr>
              <a:lvl6pPr marL="10604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6pPr>
              <a:lvl7pPr marL="15176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7pPr>
              <a:lvl8pPr marL="19748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8pPr>
              <a:lvl9pPr marL="24320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</a:defRPr>
              </a:lvl9pPr>
            </a:lstStyle>
            <a:p>
              <a:r>
                <a:rPr lang="es-ES" b="1" dirty="0">
                  <a:solidFill>
                    <a:schemeClr val="tx2"/>
                  </a:solidFill>
                  <a:cs typeface="Arial" panose="020B0604020202020204" pitchFamily="34" charset="0"/>
                </a:rPr>
                <a:t>Diseñar políticas de Estado que lleven a un cambio de hábitos en todos los sectores económicos y en la población en general</a:t>
              </a:r>
              <a:endParaRPr lang="en-US" altLang="ko-KR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Elipse 14">
              <a:extLst>
                <a:ext uri="{FF2B5EF4-FFF2-40B4-BE49-F238E27FC236}">
                  <a16:creationId xmlns:a16="http://schemas.microsoft.com/office/drawing/2014/main" id="{4F2BB700-8ACE-46AD-9452-D68F7EF8F9F7}"/>
                </a:ext>
              </a:extLst>
            </p:cNvPr>
            <p:cNvSpPr/>
            <p:nvPr/>
          </p:nvSpPr>
          <p:spPr>
            <a:xfrm>
              <a:off x="3569619" y="2801409"/>
              <a:ext cx="1224253" cy="100811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sz="1000" dirty="0">
                  <a:latin typeface="Arial" panose="020B0604020202020204" pitchFamily="34" charset="0"/>
                  <a:cs typeface="Arial" panose="020B0604020202020204" pitchFamily="34" charset="0"/>
                </a:rPr>
                <a:t>Acelerar el crecimiento económico</a:t>
              </a:r>
            </a:p>
          </p:txBody>
        </p:sp>
        <p:sp>
          <p:nvSpPr>
            <p:cNvPr id="25" name="Elipse 16">
              <a:extLst>
                <a:ext uri="{FF2B5EF4-FFF2-40B4-BE49-F238E27FC236}">
                  <a16:creationId xmlns:a16="http://schemas.microsoft.com/office/drawing/2014/main" id="{28C6128F-47E9-45B9-B5DC-D7DF6AC50D46}"/>
                </a:ext>
              </a:extLst>
            </p:cNvPr>
            <p:cNvSpPr/>
            <p:nvPr/>
          </p:nvSpPr>
          <p:spPr>
            <a:xfrm>
              <a:off x="683568" y="1108313"/>
              <a:ext cx="288032" cy="2880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1</a:t>
              </a:r>
            </a:p>
          </p:txBody>
        </p:sp>
        <p:sp>
          <p:nvSpPr>
            <p:cNvPr id="26" name="Elipse 17">
              <a:extLst>
                <a:ext uri="{FF2B5EF4-FFF2-40B4-BE49-F238E27FC236}">
                  <a16:creationId xmlns:a16="http://schemas.microsoft.com/office/drawing/2014/main" id="{C1A2E316-4D23-4C73-9B29-73D8601895E6}"/>
                </a:ext>
              </a:extLst>
            </p:cNvPr>
            <p:cNvSpPr/>
            <p:nvPr/>
          </p:nvSpPr>
          <p:spPr>
            <a:xfrm>
              <a:off x="7384509" y="1108313"/>
              <a:ext cx="288032" cy="2880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2</a:t>
              </a:r>
            </a:p>
          </p:txBody>
        </p:sp>
        <p:sp>
          <p:nvSpPr>
            <p:cNvPr id="27" name="Elipse 18">
              <a:extLst>
                <a:ext uri="{FF2B5EF4-FFF2-40B4-BE49-F238E27FC236}">
                  <a16:creationId xmlns:a16="http://schemas.microsoft.com/office/drawing/2014/main" id="{5B5EAB8D-BC2E-40AA-964C-0CC09D9D3996}"/>
                </a:ext>
              </a:extLst>
            </p:cNvPr>
            <p:cNvSpPr/>
            <p:nvPr/>
          </p:nvSpPr>
          <p:spPr>
            <a:xfrm>
              <a:off x="7384509" y="3516388"/>
              <a:ext cx="288032" cy="2880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3</a:t>
              </a:r>
            </a:p>
          </p:txBody>
        </p:sp>
        <p:sp>
          <p:nvSpPr>
            <p:cNvPr id="28" name="Elipse 19">
              <a:extLst>
                <a:ext uri="{FF2B5EF4-FFF2-40B4-BE49-F238E27FC236}">
                  <a16:creationId xmlns:a16="http://schemas.microsoft.com/office/drawing/2014/main" id="{F3887B16-02BF-4B2D-A03C-7FA8E0B9A41C}"/>
                </a:ext>
              </a:extLst>
            </p:cNvPr>
            <p:cNvSpPr/>
            <p:nvPr/>
          </p:nvSpPr>
          <p:spPr>
            <a:xfrm>
              <a:off x="683568" y="3560028"/>
              <a:ext cx="288032" cy="2880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4</a:t>
              </a:r>
            </a:p>
          </p:txBody>
        </p:sp>
        <p:sp>
          <p:nvSpPr>
            <p:cNvPr id="29" name="CuadroTexto 20">
              <a:extLst>
                <a:ext uri="{FF2B5EF4-FFF2-40B4-BE49-F238E27FC236}">
                  <a16:creationId xmlns:a16="http://schemas.microsoft.com/office/drawing/2014/main" id="{E29BACA4-80D5-48AB-A39B-F7B57E177BA2}"/>
                </a:ext>
              </a:extLst>
            </p:cNvPr>
            <p:cNvSpPr txBox="1"/>
            <p:nvPr/>
          </p:nvSpPr>
          <p:spPr>
            <a:xfrm>
              <a:off x="2952768" y="2268762"/>
              <a:ext cx="121365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1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PLANTEAMIENTO</a:t>
              </a:r>
            </a:p>
          </p:txBody>
        </p:sp>
        <p:sp>
          <p:nvSpPr>
            <p:cNvPr id="30" name="CuadroTexto 21">
              <a:extLst>
                <a:ext uri="{FF2B5EF4-FFF2-40B4-BE49-F238E27FC236}">
                  <a16:creationId xmlns:a16="http://schemas.microsoft.com/office/drawing/2014/main" id="{2994375B-71F6-4763-B56C-99233B305872}"/>
                </a:ext>
              </a:extLst>
            </p:cNvPr>
            <p:cNvSpPr txBox="1"/>
            <p:nvPr/>
          </p:nvSpPr>
          <p:spPr>
            <a:xfrm>
              <a:off x="4719661" y="2511017"/>
              <a:ext cx="84391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DISCUSION</a:t>
              </a:r>
            </a:p>
            <a:p>
              <a:pPr algn="ctr"/>
              <a:r>
                <a:rPr lang="es-ES" sz="1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ABIERTA</a:t>
              </a:r>
            </a:p>
          </p:txBody>
        </p:sp>
        <p:sp>
          <p:nvSpPr>
            <p:cNvPr id="31" name="CuadroTexto 22">
              <a:extLst>
                <a:ext uri="{FF2B5EF4-FFF2-40B4-BE49-F238E27FC236}">
                  <a16:creationId xmlns:a16="http://schemas.microsoft.com/office/drawing/2014/main" id="{2613A4C5-8CB5-4735-A0FB-82151CCF7E67}"/>
                </a:ext>
              </a:extLst>
            </p:cNvPr>
            <p:cNvSpPr txBox="1"/>
            <p:nvPr/>
          </p:nvSpPr>
          <p:spPr>
            <a:xfrm>
              <a:off x="4416410" y="4050641"/>
              <a:ext cx="105670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CONSENSOS </a:t>
              </a:r>
              <a:r>
                <a:rPr lang="de-DE" sz="1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  <a:p>
              <a:pPr algn="ctr"/>
              <a:r>
                <a:rPr lang="de-DE" sz="1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ALIANZAS</a:t>
              </a:r>
              <a:endParaRPr lang="es-ES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CuadroTexto 23">
              <a:extLst>
                <a:ext uri="{FF2B5EF4-FFF2-40B4-BE49-F238E27FC236}">
                  <a16:creationId xmlns:a16="http://schemas.microsoft.com/office/drawing/2014/main" id="{CAC0CD55-7180-437C-9890-F797039EABAF}"/>
                </a:ext>
              </a:extLst>
            </p:cNvPr>
            <p:cNvSpPr txBox="1"/>
            <p:nvPr/>
          </p:nvSpPr>
          <p:spPr>
            <a:xfrm>
              <a:off x="2785758" y="3778333"/>
              <a:ext cx="865041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1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ACUERDOS</a:t>
              </a:r>
            </a:p>
          </p:txBody>
        </p:sp>
      </p:grpSp>
      <p:sp>
        <p:nvSpPr>
          <p:cNvPr id="41" name="Título 12"/>
          <p:cNvSpPr>
            <a:spLocks noGrp="1"/>
          </p:cNvSpPr>
          <p:nvPr>
            <p:ph type="title"/>
          </p:nvPr>
        </p:nvSpPr>
        <p:spPr>
          <a:xfrm>
            <a:off x="152400" y="1056179"/>
            <a:ext cx="5715000" cy="707867"/>
          </a:xfrm>
        </p:spPr>
        <p:txBody>
          <a:bodyPr rtlCol="0" anchor="t" anchorCtr="0">
            <a:noAutofit/>
          </a:bodyPr>
          <a:lstStyle/>
          <a:p>
            <a:pPr rtl="0"/>
            <a:r>
              <a:rPr lang="es-ES" sz="3200" dirty="0">
                <a:solidFill>
                  <a:schemeClr val="tx2"/>
                </a:solidFill>
              </a:rPr>
              <a:t>Antecedentes</a:t>
            </a:r>
          </a:p>
        </p:txBody>
      </p:sp>
    </p:spTree>
    <p:extLst>
      <p:ext uri="{BB962C8B-B14F-4D97-AF65-F5344CB8AC3E}">
        <p14:creationId xmlns:p14="http://schemas.microsoft.com/office/powerpoint/2010/main" val="393188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: pentágono 3">
            <a:extLst>
              <a:ext uri="{FF2B5EF4-FFF2-40B4-BE49-F238E27FC236}">
                <a16:creationId xmlns:a16="http://schemas.microsoft.com/office/drawing/2014/main" id="{91044DE9-190B-4BD8-BFD1-EAE988CDA1E3}"/>
              </a:ext>
            </a:extLst>
          </p:cNvPr>
          <p:cNvSpPr/>
          <p:nvPr/>
        </p:nvSpPr>
        <p:spPr>
          <a:xfrm>
            <a:off x="253672" y="3454436"/>
            <a:ext cx="1803639" cy="101388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400" b="1"/>
          </a:p>
        </p:txBody>
      </p:sp>
      <p:grpSp>
        <p:nvGrpSpPr>
          <p:cNvPr id="4" name="Grupo 6"/>
          <p:cNvGrpSpPr/>
          <p:nvPr/>
        </p:nvGrpSpPr>
        <p:grpSpPr>
          <a:xfrm>
            <a:off x="253672" y="2162908"/>
            <a:ext cx="8838315" cy="4730136"/>
            <a:chOff x="126173" y="1772816"/>
            <a:chExt cx="8838315" cy="4730136"/>
          </a:xfrm>
        </p:grpSpPr>
        <p:sp>
          <p:nvSpPr>
            <p:cNvPr id="5" name="Rectángulo 7">
              <a:extLst>
                <a:ext uri="{FF2B5EF4-FFF2-40B4-BE49-F238E27FC236}">
                  <a16:creationId xmlns:a16="http://schemas.microsoft.com/office/drawing/2014/main" id="{19788395-66A9-4D19-A493-BAA41A7907C2}"/>
                </a:ext>
              </a:extLst>
            </p:cNvPr>
            <p:cNvSpPr/>
            <p:nvPr/>
          </p:nvSpPr>
          <p:spPr>
            <a:xfrm>
              <a:off x="646101" y="5867179"/>
              <a:ext cx="4835325" cy="63577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tx2"/>
                </a:solidFill>
              </a:endParaRPr>
            </a:p>
          </p:txBody>
        </p:sp>
        <p:sp>
          <p:nvSpPr>
            <p:cNvPr id="6" name="Rectángulo 8">
              <a:extLst>
                <a:ext uri="{FF2B5EF4-FFF2-40B4-BE49-F238E27FC236}">
                  <a16:creationId xmlns:a16="http://schemas.microsoft.com/office/drawing/2014/main" id="{731E101D-EE2F-4A25-94E0-6DF3635939FB}"/>
                </a:ext>
              </a:extLst>
            </p:cNvPr>
            <p:cNvSpPr/>
            <p:nvPr/>
          </p:nvSpPr>
          <p:spPr>
            <a:xfrm>
              <a:off x="5481426" y="1772816"/>
              <a:ext cx="3483062" cy="4680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7" name="Flecha: cheurón 4">
              <a:extLst>
                <a:ext uri="{FF2B5EF4-FFF2-40B4-BE49-F238E27FC236}">
                  <a16:creationId xmlns:a16="http://schemas.microsoft.com/office/drawing/2014/main" id="{451E3010-BA9F-479E-B235-535C81AFC13B}"/>
                </a:ext>
              </a:extLst>
            </p:cNvPr>
            <p:cNvSpPr/>
            <p:nvPr/>
          </p:nvSpPr>
          <p:spPr>
            <a:xfrm>
              <a:off x="1557847" y="3068960"/>
              <a:ext cx="1803639" cy="1013884"/>
            </a:xfrm>
            <a:prstGeom prst="chevron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sz="1400" b="1">
                <a:solidFill>
                  <a:schemeClr val="tx1"/>
                </a:solidFill>
              </a:endParaRPr>
            </a:p>
          </p:txBody>
        </p:sp>
        <p:sp>
          <p:nvSpPr>
            <p:cNvPr id="8" name="Flecha: cheurón 7">
              <a:extLst>
                <a:ext uri="{FF2B5EF4-FFF2-40B4-BE49-F238E27FC236}">
                  <a16:creationId xmlns:a16="http://schemas.microsoft.com/office/drawing/2014/main" id="{2F3CFD64-3B1C-478F-AC9D-3F3916F5467C}"/>
                </a:ext>
              </a:extLst>
            </p:cNvPr>
            <p:cNvSpPr/>
            <p:nvPr/>
          </p:nvSpPr>
          <p:spPr>
            <a:xfrm>
              <a:off x="2984385" y="3068960"/>
              <a:ext cx="1803639" cy="1013884"/>
            </a:xfrm>
            <a:prstGeom prst="chevron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sz="1400" b="1">
                <a:solidFill>
                  <a:schemeClr val="tx1"/>
                </a:solidFill>
              </a:endParaRPr>
            </a:p>
          </p:txBody>
        </p:sp>
        <p:sp>
          <p:nvSpPr>
            <p:cNvPr id="9" name="CuadroTexto 12">
              <a:extLst>
                <a:ext uri="{FF2B5EF4-FFF2-40B4-BE49-F238E27FC236}">
                  <a16:creationId xmlns:a16="http://schemas.microsoft.com/office/drawing/2014/main" id="{2C1F4F6C-432E-4C21-A21A-FE012AC4CEC3}"/>
                </a:ext>
              </a:extLst>
            </p:cNvPr>
            <p:cNvSpPr txBox="1"/>
            <p:nvPr/>
          </p:nvSpPr>
          <p:spPr>
            <a:xfrm>
              <a:off x="1929812" y="3422013"/>
              <a:ext cx="14597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GT" sz="1200" dirty="0">
                  <a:solidFill>
                    <a:schemeClr val="accent1">
                      <a:lumMod val="75000"/>
                    </a:schemeClr>
                  </a:solidFill>
                </a:rPr>
                <a:t>Vulnerabilidad</a:t>
              </a:r>
            </a:p>
          </p:txBody>
        </p:sp>
        <p:sp>
          <p:nvSpPr>
            <p:cNvPr id="10" name="Flecha: a la derecha 9">
              <a:extLst>
                <a:ext uri="{FF2B5EF4-FFF2-40B4-BE49-F238E27FC236}">
                  <a16:creationId xmlns:a16="http://schemas.microsoft.com/office/drawing/2014/main" id="{A7A25F79-871E-4CFE-A7DD-6D99E4B5D0B2}"/>
                </a:ext>
              </a:extLst>
            </p:cNvPr>
            <p:cNvSpPr/>
            <p:nvPr/>
          </p:nvSpPr>
          <p:spPr>
            <a:xfrm rot="18794147">
              <a:off x="3665822" y="2799053"/>
              <a:ext cx="813069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Flecha: a la derecha 10">
              <a:extLst>
                <a:ext uri="{FF2B5EF4-FFF2-40B4-BE49-F238E27FC236}">
                  <a16:creationId xmlns:a16="http://schemas.microsoft.com/office/drawing/2014/main" id="{9F7B9FDF-ECC4-4151-8E7D-9E4D6605E590}"/>
                </a:ext>
              </a:extLst>
            </p:cNvPr>
            <p:cNvSpPr/>
            <p:nvPr/>
          </p:nvSpPr>
          <p:spPr>
            <a:xfrm rot="2883176">
              <a:off x="3712952" y="4045938"/>
              <a:ext cx="807704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5">
              <a:extLst>
                <a:ext uri="{FF2B5EF4-FFF2-40B4-BE49-F238E27FC236}">
                  <a16:creationId xmlns:a16="http://schemas.microsoft.com/office/drawing/2014/main" id="{90167A06-2167-407F-A198-1C28021313A5}"/>
                </a:ext>
              </a:extLst>
            </p:cNvPr>
            <p:cNvSpPr/>
            <p:nvPr/>
          </p:nvSpPr>
          <p:spPr>
            <a:xfrm>
              <a:off x="3886204" y="1922211"/>
              <a:ext cx="1804524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sz="1600" dirty="0">
                  <a:solidFill>
                    <a:schemeClr val="bg1"/>
                  </a:solidFill>
                </a:rPr>
                <a:t>MITIGACIÓN</a:t>
              </a:r>
            </a:p>
          </p:txBody>
        </p:sp>
        <p:sp>
          <p:nvSpPr>
            <p:cNvPr id="13" name="Rectángulo 16">
              <a:extLst>
                <a:ext uri="{FF2B5EF4-FFF2-40B4-BE49-F238E27FC236}">
                  <a16:creationId xmlns:a16="http://schemas.microsoft.com/office/drawing/2014/main" id="{1BE8F4A9-8EF9-4997-A354-79C60834F9E6}"/>
                </a:ext>
              </a:extLst>
            </p:cNvPr>
            <p:cNvSpPr/>
            <p:nvPr/>
          </p:nvSpPr>
          <p:spPr>
            <a:xfrm>
              <a:off x="3886204" y="4644531"/>
              <a:ext cx="1804524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sz="1600" dirty="0">
                  <a:solidFill>
                    <a:schemeClr val="bg1"/>
                  </a:solidFill>
                </a:rPr>
                <a:t>ADAPTACIÓN</a:t>
              </a:r>
            </a:p>
          </p:txBody>
        </p:sp>
        <p:sp>
          <p:nvSpPr>
            <p:cNvPr id="15" name="CuadroTexto 17">
              <a:extLst>
                <a:ext uri="{FF2B5EF4-FFF2-40B4-BE49-F238E27FC236}">
                  <a16:creationId xmlns:a16="http://schemas.microsoft.com/office/drawing/2014/main" id="{7B707849-1F98-4973-A7D9-BA7348A15190}"/>
                </a:ext>
              </a:extLst>
            </p:cNvPr>
            <p:cNvSpPr txBox="1"/>
            <p:nvPr/>
          </p:nvSpPr>
          <p:spPr>
            <a:xfrm>
              <a:off x="4699791" y="2925845"/>
              <a:ext cx="5469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GT" sz="1200" dirty="0">
                  <a:solidFill>
                    <a:schemeClr val="accent1">
                      <a:lumMod val="75000"/>
                    </a:schemeClr>
                  </a:solidFill>
                </a:rPr>
                <a:t>Social</a:t>
              </a:r>
            </a:p>
          </p:txBody>
        </p:sp>
        <p:sp>
          <p:nvSpPr>
            <p:cNvPr id="16" name="CuadroTexto 18">
              <a:extLst>
                <a:ext uri="{FF2B5EF4-FFF2-40B4-BE49-F238E27FC236}">
                  <a16:creationId xmlns:a16="http://schemas.microsoft.com/office/drawing/2014/main" id="{D5AFD2FA-A6BF-4C10-8AEF-CB359562612B}"/>
                </a:ext>
              </a:extLst>
            </p:cNvPr>
            <p:cNvSpPr txBox="1"/>
            <p:nvPr/>
          </p:nvSpPr>
          <p:spPr>
            <a:xfrm>
              <a:off x="4986023" y="3439567"/>
              <a:ext cx="86286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GT" sz="1200" dirty="0">
                  <a:solidFill>
                    <a:schemeClr val="accent1">
                      <a:lumMod val="75000"/>
                    </a:schemeClr>
                  </a:solidFill>
                </a:rPr>
                <a:t>Económica</a:t>
              </a:r>
            </a:p>
          </p:txBody>
        </p:sp>
        <p:sp>
          <p:nvSpPr>
            <p:cNvPr id="17" name="CuadroTexto 19">
              <a:extLst>
                <a:ext uri="{FF2B5EF4-FFF2-40B4-BE49-F238E27FC236}">
                  <a16:creationId xmlns:a16="http://schemas.microsoft.com/office/drawing/2014/main" id="{5C309710-5139-4BB5-9561-A535E62F3DFF}"/>
                </a:ext>
              </a:extLst>
            </p:cNvPr>
            <p:cNvSpPr txBox="1"/>
            <p:nvPr/>
          </p:nvSpPr>
          <p:spPr>
            <a:xfrm>
              <a:off x="4672540" y="3979988"/>
              <a:ext cx="1175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GT" sz="1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Infraestructura</a:t>
              </a:r>
            </a:p>
          </p:txBody>
        </p:sp>
        <p:cxnSp>
          <p:nvCxnSpPr>
            <p:cNvPr id="18" name="Conector recto de flecha 20">
              <a:extLst>
                <a:ext uri="{FF2B5EF4-FFF2-40B4-BE49-F238E27FC236}">
                  <a16:creationId xmlns:a16="http://schemas.microsoft.com/office/drawing/2014/main" id="{5577FA99-0236-4146-99C5-04B0FBA72E9D}"/>
                </a:ext>
              </a:extLst>
            </p:cNvPr>
            <p:cNvCxnSpPr/>
            <p:nvPr/>
          </p:nvCxnSpPr>
          <p:spPr>
            <a:xfrm flipV="1">
              <a:off x="4322263" y="3146740"/>
              <a:ext cx="465761" cy="2225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de flecha 21">
              <a:extLst>
                <a:ext uri="{FF2B5EF4-FFF2-40B4-BE49-F238E27FC236}">
                  <a16:creationId xmlns:a16="http://schemas.microsoft.com/office/drawing/2014/main" id="{B9BFCE0B-1175-4E66-9578-1392A3708A90}"/>
                </a:ext>
              </a:extLst>
            </p:cNvPr>
            <p:cNvCxnSpPr>
              <a:endCxn id="17" idx="1"/>
            </p:cNvCxnSpPr>
            <p:nvPr/>
          </p:nvCxnSpPr>
          <p:spPr>
            <a:xfrm>
              <a:off x="4322263" y="3791824"/>
              <a:ext cx="350277" cy="3266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uadroTexto 22">
              <a:extLst>
                <a:ext uri="{FF2B5EF4-FFF2-40B4-BE49-F238E27FC236}">
                  <a16:creationId xmlns:a16="http://schemas.microsoft.com/office/drawing/2014/main" id="{44DEB0A6-7620-4CFE-8A46-350F5529AD91}"/>
                </a:ext>
              </a:extLst>
            </p:cNvPr>
            <p:cNvSpPr txBox="1"/>
            <p:nvPr/>
          </p:nvSpPr>
          <p:spPr>
            <a:xfrm>
              <a:off x="5806924" y="1922211"/>
              <a:ext cx="3085555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GT" sz="1200" dirty="0">
                  <a:solidFill>
                    <a:schemeClr val="accent1">
                      <a:lumMod val="75000"/>
                    </a:schemeClr>
                  </a:solidFill>
                </a:rPr>
                <a:t>Incentivar al Estado a ser modelo en protección ambiental y eficiencia energética a través de mejores practicas en compras, operación de recursos a través de presupuestos e inversión.</a:t>
              </a:r>
            </a:p>
            <a:p>
              <a:pPr algn="just"/>
              <a:endParaRPr lang="es-GT" sz="1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GT" sz="1200" dirty="0">
                  <a:solidFill>
                    <a:schemeClr val="accent1">
                      <a:lumMod val="75000"/>
                    </a:schemeClr>
                  </a:solidFill>
                </a:rPr>
                <a:t>Promover el cambio de hábitos a través de las diferentes herramientas e instrumentos económicos / fiscales. </a:t>
              </a:r>
            </a:p>
            <a:p>
              <a:pPr algn="just"/>
              <a:endParaRPr lang="es-GT" sz="1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GT" sz="1200" dirty="0">
                  <a:solidFill>
                    <a:schemeClr val="accent1">
                      <a:lumMod val="75000"/>
                    </a:schemeClr>
                  </a:solidFill>
                </a:rPr>
                <a:t>Fomentar el crecimiento económico a través de incentivos.</a:t>
              </a:r>
            </a:p>
            <a:p>
              <a:pPr algn="just"/>
              <a:endParaRPr lang="es-GT" sz="1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GT" sz="1200" dirty="0">
                  <a:solidFill>
                    <a:schemeClr val="accent1">
                      <a:lumMod val="75000"/>
                    </a:schemeClr>
                  </a:solidFill>
                </a:rPr>
                <a:t>Fomentar la investigación científica aplicada.</a:t>
              </a:r>
            </a:p>
            <a:p>
              <a:pPr algn="just"/>
              <a:endParaRPr lang="es-GT" sz="1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GT" sz="1200" dirty="0">
                  <a:solidFill>
                    <a:schemeClr val="accent1">
                      <a:lumMod val="75000"/>
                    </a:schemeClr>
                  </a:solidFill>
                </a:rPr>
                <a:t>Crear emprendimiento verde e incubación de ideas innovadoras.</a:t>
              </a:r>
            </a:p>
            <a:p>
              <a:pPr algn="just"/>
              <a:endParaRPr lang="es-GT" sz="1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GT" sz="1200" dirty="0">
                  <a:solidFill>
                    <a:schemeClr val="accent1">
                      <a:lumMod val="75000"/>
                    </a:schemeClr>
                  </a:solidFill>
                </a:rPr>
                <a:t>Identificar y usar fuentes de financiamiento interno y externo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GT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GT" sz="1200" dirty="0">
                <a:solidFill>
                  <a:schemeClr val="tx2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GT" sz="1200" dirty="0">
                <a:solidFill>
                  <a:schemeClr val="tx2"/>
                </a:solidFill>
              </a:endParaRPr>
            </a:p>
          </p:txBody>
        </p:sp>
        <p:sp>
          <p:nvSpPr>
            <p:cNvPr id="21" name="CuadroTexto 23">
              <a:extLst>
                <a:ext uri="{FF2B5EF4-FFF2-40B4-BE49-F238E27FC236}">
                  <a16:creationId xmlns:a16="http://schemas.microsoft.com/office/drawing/2014/main" id="{8E6FC711-EBCF-4D10-A63E-2A53B016C99E}"/>
                </a:ext>
              </a:extLst>
            </p:cNvPr>
            <p:cNvSpPr txBox="1"/>
            <p:nvPr/>
          </p:nvSpPr>
          <p:spPr>
            <a:xfrm>
              <a:off x="3082527" y="6185066"/>
              <a:ext cx="26321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GT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FRENTE SOLIDO DE APOYO</a:t>
              </a:r>
            </a:p>
          </p:txBody>
        </p:sp>
        <p:sp>
          <p:nvSpPr>
            <p:cNvPr id="22" name="CuadroTexto 24">
              <a:extLst>
                <a:ext uri="{FF2B5EF4-FFF2-40B4-BE49-F238E27FC236}">
                  <a16:creationId xmlns:a16="http://schemas.microsoft.com/office/drawing/2014/main" id="{D0C0FCFA-7C8F-48BE-98A6-EEFB87E33730}"/>
                </a:ext>
              </a:extLst>
            </p:cNvPr>
            <p:cNvSpPr txBox="1"/>
            <p:nvPr/>
          </p:nvSpPr>
          <p:spPr>
            <a:xfrm>
              <a:off x="3419173" y="3414112"/>
              <a:ext cx="13897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GT" sz="1200" dirty="0">
                  <a:solidFill>
                    <a:schemeClr val="accent1">
                      <a:lumMod val="75000"/>
                    </a:schemeClr>
                  </a:solidFill>
                </a:rPr>
                <a:t>Financiamiento </a:t>
              </a:r>
            </a:p>
          </p:txBody>
        </p:sp>
        <p:sp>
          <p:nvSpPr>
            <p:cNvPr id="23" name="CuadroTexto 10">
              <a:extLst>
                <a:ext uri="{FF2B5EF4-FFF2-40B4-BE49-F238E27FC236}">
                  <a16:creationId xmlns:a16="http://schemas.microsoft.com/office/drawing/2014/main" id="{21952E38-EFE5-4B47-9C84-0C44C7B566B5}"/>
                </a:ext>
              </a:extLst>
            </p:cNvPr>
            <p:cNvSpPr txBox="1"/>
            <p:nvPr/>
          </p:nvSpPr>
          <p:spPr>
            <a:xfrm>
              <a:off x="126173" y="3250080"/>
              <a:ext cx="1594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GT" sz="1200" dirty="0">
                  <a:solidFill>
                    <a:schemeClr val="accent1">
                      <a:lumMod val="75000"/>
                    </a:schemeClr>
                  </a:solidFill>
                </a:rPr>
                <a:t>Información estadística ( data) </a:t>
              </a:r>
            </a:p>
          </p:txBody>
        </p:sp>
      </p:grpSp>
      <p:sp>
        <p:nvSpPr>
          <p:cNvPr id="2" name="1 Rectángulo"/>
          <p:cNvSpPr/>
          <p:nvPr/>
        </p:nvSpPr>
        <p:spPr>
          <a:xfrm>
            <a:off x="-17767" y="1647006"/>
            <a:ext cx="8935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dirty="0">
                <a:solidFill>
                  <a:schemeClr val="accent1">
                    <a:lumMod val="75000"/>
                  </a:schemeClr>
                </a:solidFill>
              </a:rPr>
              <a:t>Acciones a través de las finanzas del Estado para la atención de los efectos del cambio climático</a:t>
            </a:r>
          </a:p>
        </p:txBody>
      </p:sp>
      <p:sp>
        <p:nvSpPr>
          <p:cNvPr id="24" name="Título 12"/>
          <p:cNvSpPr>
            <a:spLocks noGrp="1"/>
          </p:cNvSpPr>
          <p:nvPr>
            <p:ph type="title"/>
          </p:nvPr>
        </p:nvSpPr>
        <p:spPr>
          <a:xfrm>
            <a:off x="152400" y="1056180"/>
            <a:ext cx="8305800" cy="551676"/>
          </a:xfrm>
        </p:spPr>
        <p:txBody>
          <a:bodyPr rtlCol="0" anchor="t" anchorCtr="0">
            <a:noAutofit/>
          </a:bodyPr>
          <a:lstStyle/>
          <a:p>
            <a:pPr algn="ctr" rtl="0"/>
            <a:r>
              <a:rPr lang="es-ES" sz="3000" kern="1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Antecedentes</a:t>
            </a:r>
          </a:p>
        </p:txBody>
      </p:sp>
    </p:spTree>
    <p:extLst>
      <p:ext uri="{BB962C8B-B14F-4D97-AF65-F5344CB8AC3E}">
        <p14:creationId xmlns:p14="http://schemas.microsoft.com/office/powerpoint/2010/main" val="155255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2"/>
          <p:cNvSpPr>
            <a:spLocks noGrp="1"/>
          </p:cNvSpPr>
          <p:nvPr>
            <p:ph type="title"/>
          </p:nvPr>
        </p:nvSpPr>
        <p:spPr>
          <a:xfrm>
            <a:off x="2232057" y="1082093"/>
            <a:ext cx="5715000" cy="1001221"/>
          </a:xfrm>
        </p:spPr>
        <p:txBody>
          <a:bodyPr rtlCol="0" anchor="t" anchorCtr="0">
            <a:noAutofit/>
          </a:bodyPr>
          <a:lstStyle/>
          <a:p>
            <a:pPr algn="ctr" rtl="0"/>
            <a:r>
              <a:rPr lang="es-ES" sz="3000" kern="1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Marco institucional</a:t>
            </a:r>
            <a:br>
              <a:rPr lang="es-ES" sz="3000" kern="1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3000" kern="1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y vinculación legal</a:t>
            </a:r>
          </a:p>
        </p:txBody>
      </p:sp>
      <p:sp>
        <p:nvSpPr>
          <p:cNvPr id="3" name="3 Rectángulo"/>
          <p:cNvSpPr/>
          <p:nvPr/>
        </p:nvSpPr>
        <p:spPr>
          <a:xfrm>
            <a:off x="32442" y="3093454"/>
            <a:ext cx="419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El Ministerio de Finanzas Públicas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ejerciendo su rectoría en cuanto a cumplir y hacer cumplir todo lo relativo al régimen jurídico hacendario del Estado crea la Estrategia Fiscal Ambiental. </a:t>
            </a:r>
          </a:p>
        </p:txBody>
      </p:sp>
      <p:sp>
        <p:nvSpPr>
          <p:cNvPr id="4" name="Rectángulo 5"/>
          <p:cNvSpPr/>
          <p:nvPr/>
        </p:nvSpPr>
        <p:spPr>
          <a:xfrm>
            <a:off x="762000" y="5611100"/>
            <a:ext cx="313249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Acuerdo Ministerial 442-2018 </a:t>
            </a:r>
            <a:endParaRPr lang="es-GT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2754593707"/>
              </p:ext>
            </p:extLst>
          </p:nvPr>
        </p:nvGraphicFramePr>
        <p:xfrm>
          <a:off x="4165349" y="2209800"/>
          <a:ext cx="4978651" cy="4509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5418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>
            <a:extLst>
              <a:ext uri="{FF2B5EF4-FFF2-40B4-BE49-F238E27FC236}">
                <a16:creationId xmlns:a16="http://schemas.microsoft.com/office/drawing/2014/main" id="{AD4CE98B-FFC8-4AA9-B460-3D3D0AE5B553}"/>
              </a:ext>
            </a:extLst>
          </p:cNvPr>
          <p:cNvSpPr txBox="1"/>
          <p:nvPr/>
        </p:nvSpPr>
        <p:spPr>
          <a:xfrm rot="16200000">
            <a:off x="-1649971" y="3997276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Competencias MINFIN</a:t>
            </a:r>
          </a:p>
        </p:txBody>
      </p:sp>
      <p:sp>
        <p:nvSpPr>
          <p:cNvPr id="3" name="CuadroTexto 5">
            <a:extLst>
              <a:ext uri="{FF2B5EF4-FFF2-40B4-BE49-F238E27FC236}">
                <a16:creationId xmlns:a16="http://schemas.microsoft.com/office/drawing/2014/main" id="{AD4CE98B-FFC8-4AA9-B460-3D3D0AE5B553}"/>
              </a:ext>
            </a:extLst>
          </p:cNvPr>
          <p:cNvSpPr txBox="1"/>
          <p:nvPr/>
        </p:nvSpPr>
        <p:spPr>
          <a:xfrm rot="16200000">
            <a:off x="6849603" y="3890122"/>
            <a:ext cx="3536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Ejes estratégicos</a:t>
            </a:r>
          </a:p>
        </p:txBody>
      </p:sp>
      <p:pic>
        <p:nvPicPr>
          <p:cNvPr id="4" name="Imagen 6">
            <a:extLst>
              <a:ext uri="{FF2B5EF4-FFF2-40B4-BE49-F238E27FC236}">
                <a16:creationId xmlns:a16="http://schemas.microsoft.com/office/drawing/2014/main" id="{395C4B09-332E-8E40-A0E8-0D64D1B10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36" y="1899654"/>
            <a:ext cx="7373518" cy="5016040"/>
          </a:xfrm>
          <a:prstGeom prst="rect">
            <a:avLst/>
          </a:prstGeom>
        </p:spPr>
      </p:pic>
      <p:sp>
        <p:nvSpPr>
          <p:cNvPr id="5" name="Rectángulo 7">
            <a:extLst>
              <a:ext uri="{FF2B5EF4-FFF2-40B4-BE49-F238E27FC236}">
                <a16:creationId xmlns:a16="http://schemas.microsoft.com/office/drawing/2014/main" id="{ACE4D01C-980A-4F66-8CE3-3EB6DD5B541A}"/>
              </a:ext>
            </a:extLst>
          </p:cNvPr>
          <p:cNvSpPr/>
          <p:nvPr/>
        </p:nvSpPr>
        <p:spPr>
          <a:xfrm>
            <a:off x="678272" y="2473187"/>
            <a:ext cx="1379128" cy="777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dirty="0">
                <a:solidFill>
                  <a:schemeClr val="accent1">
                    <a:lumMod val="75000"/>
                  </a:schemeClr>
                </a:solidFill>
              </a:rPr>
              <a:t>Calidad del gasto y la inversión</a:t>
            </a:r>
          </a:p>
        </p:txBody>
      </p:sp>
      <p:sp>
        <p:nvSpPr>
          <p:cNvPr id="6" name="Rectángulo 8">
            <a:extLst>
              <a:ext uri="{FF2B5EF4-FFF2-40B4-BE49-F238E27FC236}">
                <a16:creationId xmlns:a16="http://schemas.microsoft.com/office/drawing/2014/main" id="{D402E546-5126-4267-99DC-9F424FC558D0}"/>
              </a:ext>
            </a:extLst>
          </p:cNvPr>
          <p:cNvSpPr/>
          <p:nvPr/>
        </p:nvSpPr>
        <p:spPr>
          <a:xfrm>
            <a:off x="493184" y="3796884"/>
            <a:ext cx="1773936" cy="338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dirty="0">
                <a:solidFill>
                  <a:schemeClr val="accent1">
                    <a:lumMod val="75000"/>
                  </a:schemeClr>
                </a:solidFill>
              </a:rPr>
              <a:t>Política </a:t>
            </a:r>
          </a:p>
          <a:p>
            <a:pPr algn="ctr"/>
            <a:r>
              <a:rPr lang="es-GT" sz="1400" dirty="0">
                <a:solidFill>
                  <a:schemeClr val="accent1">
                    <a:lumMod val="75000"/>
                  </a:schemeClr>
                </a:solidFill>
              </a:rPr>
              <a:t>fiscal</a:t>
            </a:r>
          </a:p>
        </p:txBody>
      </p:sp>
      <p:sp>
        <p:nvSpPr>
          <p:cNvPr id="7" name="Rectángulo 9">
            <a:extLst>
              <a:ext uri="{FF2B5EF4-FFF2-40B4-BE49-F238E27FC236}">
                <a16:creationId xmlns:a16="http://schemas.microsoft.com/office/drawing/2014/main" id="{2450C04D-8A31-4269-A54B-23610ED58E86}"/>
              </a:ext>
            </a:extLst>
          </p:cNvPr>
          <p:cNvSpPr/>
          <p:nvPr/>
        </p:nvSpPr>
        <p:spPr>
          <a:xfrm>
            <a:off x="493184" y="4825471"/>
            <a:ext cx="1773936" cy="338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dirty="0">
                <a:solidFill>
                  <a:schemeClr val="accent1">
                    <a:lumMod val="75000"/>
                  </a:schemeClr>
                </a:solidFill>
              </a:rPr>
              <a:t>Riesgos fiscales</a:t>
            </a:r>
          </a:p>
        </p:txBody>
      </p:sp>
      <p:sp>
        <p:nvSpPr>
          <p:cNvPr id="8" name="Rectángulo 10">
            <a:extLst>
              <a:ext uri="{FF2B5EF4-FFF2-40B4-BE49-F238E27FC236}">
                <a16:creationId xmlns:a16="http://schemas.microsoft.com/office/drawing/2014/main" id="{FF4C2D76-434B-425E-BBBB-A72ED187E51A}"/>
              </a:ext>
            </a:extLst>
          </p:cNvPr>
          <p:cNvSpPr/>
          <p:nvPr/>
        </p:nvSpPr>
        <p:spPr>
          <a:xfrm>
            <a:off x="737344" y="5717818"/>
            <a:ext cx="1156188" cy="499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dirty="0">
                <a:solidFill>
                  <a:schemeClr val="accent1">
                    <a:lumMod val="75000"/>
                  </a:schemeClr>
                </a:solidFill>
              </a:rPr>
              <a:t>Política financiera</a:t>
            </a:r>
          </a:p>
        </p:txBody>
      </p:sp>
      <p:sp>
        <p:nvSpPr>
          <p:cNvPr id="9" name="CuadroTexto 11"/>
          <p:cNvSpPr txBox="1"/>
          <p:nvPr/>
        </p:nvSpPr>
        <p:spPr>
          <a:xfrm>
            <a:off x="5750515" y="2083139"/>
            <a:ext cx="2296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400" dirty="0">
                <a:solidFill>
                  <a:schemeClr val="accent1">
                    <a:lumMod val="75000"/>
                  </a:schemeClr>
                </a:solidFill>
              </a:rPr>
              <a:t>Calidad del gasto y compra pública</a:t>
            </a:r>
          </a:p>
        </p:txBody>
      </p:sp>
      <p:sp>
        <p:nvSpPr>
          <p:cNvPr id="10" name="Elipse 12">
            <a:extLst>
              <a:ext uri="{FF2B5EF4-FFF2-40B4-BE49-F238E27FC236}">
                <a16:creationId xmlns:a16="http://schemas.microsoft.com/office/drawing/2014/main" id="{A086B272-959F-42E6-8E62-2CD97904F7D0}"/>
              </a:ext>
            </a:extLst>
          </p:cNvPr>
          <p:cNvSpPr/>
          <p:nvPr/>
        </p:nvSpPr>
        <p:spPr>
          <a:xfrm>
            <a:off x="5423872" y="2152630"/>
            <a:ext cx="365760" cy="3383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1" name="CuadroTexto 13"/>
          <p:cNvSpPr txBox="1"/>
          <p:nvPr/>
        </p:nvSpPr>
        <p:spPr>
          <a:xfrm>
            <a:off x="5079170" y="3093078"/>
            <a:ext cx="333876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algn="ctr"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GT" dirty="0"/>
              <a:t>Asistencia financiera</a:t>
            </a:r>
          </a:p>
          <a:p>
            <a:r>
              <a:rPr lang="es-GT" dirty="0"/>
              <a:t>municipal</a:t>
            </a:r>
          </a:p>
        </p:txBody>
      </p:sp>
      <p:sp>
        <p:nvSpPr>
          <p:cNvPr id="12" name="CuadroTexto 14"/>
          <p:cNvSpPr txBox="1"/>
          <p:nvPr/>
        </p:nvSpPr>
        <p:spPr>
          <a:xfrm>
            <a:off x="5750515" y="4253786"/>
            <a:ext cx="2318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400" dirty="0">
                <a:solidFill>
                  <a:schemeClr val="accent1">
                    <a:lumMod val="75000"/>
                  </a:schemeClr>
                </a:solidFill>
              </a:rPr>
              <a:t>Modelos fiscales ambientales </a:t>
            </a:r>
          </a:p>
        </p:txBody>
      </p:sp>
      <p:sp>
        <p:nvSpPr>
          <p:cNvPr id="13" name="CuadroTexto 15"/>
          <p:cNvSpPr txBox="1"/>
          <p:nvPr/>
        </p:nvSpPr>
        <p:spPr>
          <a:xfrm>
            <a:off x="5758699" y="5161974"/>
            <a:ext cx="2278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400" dirty="0">
                <a:solidFill>
                  <a:schemeClr val="accent1">
                    <a:lumMod val="75000"/>
                  </a:schemeClr>
                </a:solidFill>
              </a:rPr>
              <a:t>Gestión de riesgos y </a:t>
            </a:r>
          </a:p>
          <a:p>
            <a:pPr algn="ctr"/>
            <a:r>
              <a:rPr lang="es-GT" sz="1400" dirty="0">
                <a:solidFill>
                  <a:schemeClr val="accent1">
                    <a:lumMod val="75000"/>
                  </a:schemeClr>
                </a:solidFill>
              </a:rPr>
              <a:t>contingencias ambientales</a:t>
            </a:r>
          </a:p>
        </p:txBody>
      </p:sp>
      <p:sp>
        <p:nvSpPr>
          <p:cNvPr id="14" name="CuadroTexto 16">
            <a:extLst>
              <a:ext uri="{FF2B5EF4-FFF2-40B4-BE49-F238E27FC236}">
                <a16:creationId xmlns:a16="http://schemas.microsoft.com/office/drawing/2014/main" id="{083C8FEF-B2BE-494F-9167-29F013C952BA}"/>
              </a:ext>
            </a:extLst>
          </p:cNvPr>
          <p:cNvSpPr txBox="1"/>
          <p:nvPr/>
        </p:nvSpPr>
        <p:spPr>
          <a:xfrm>
            <a:off x="5758698" y="6285605"/>
            <a:ext cx="2278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400" dirty="0">
                <a:solidFill>
                  <a:schemeClr val="accent1">
                    <a:lumMod val="75000"/>
                  </a:schemeClr>
                </a:solidFill>
              </a:rPr>
              <a:t>Acceso a financiamiento verde y climático</a:t>
            </a:r>
          </a:p>
        </p:txBody>
      </p:sp>
      <p:sp>
        <p:nvSpPr>
          <p:cNvPr id="15" name="Elipse 17">
            <a:extLst>
              <a:ext uri="{FF2B5EF4-FFF2-40B4-BE49-F238E27FC236}">
                <a16:creationId xmlns:a16="http://schemas.microsoft.com/office/drawing/2014/main" id="{86AC32C7-CBB3-4439-A3AD-FBAA3F0A2C98}"/>
              </a:ext>
            </a:extLst>
          </p:cNvPr>
          <p:cNvSpPr/>
          <p:nvPr/>
        </p:nvSpPr>
        <p:spPr>
          <a:xfrm>
            <a:off x="5423872" y="3206329"/>
            <a:ext cx="365760" cy="3383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Elipse 18">
            <a:extLst>
              <a:ext uri="{FF2B5EF4-FFF2-40B4-BE49-F238E27FC236}">
                <a16:creationId xmlns:a16="http://schemas.microsoft.com/office/drawing/2014/main" id="{DE2069E2-6BAE-4617-AAF5-CEB30474313C}"/>
              </a:ext>
            </a:extLst>
          </p:cNvPr>
          <p:cNvSpPr/>
          <p:nvPr/>
        </p:nvSpPr>
        <p:spPr>
          <a:xfrm>
            <a:off x="5464709" y="4285871"/>
            <a:ext cx="365760" cy="3383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7" name="Elipse 19">
            <a:extLst>
              <a:ext uri="{FF2B5EF4-FFF2-40B4-BE49-F238E27FC236}">
                <a16:creationId xmlns:a16="http://schemas.microsoft.com/office/drawing/2014/main" id="{6CAC6440-7485-406A-AFAD-AB585A10803D}"/>
              </a:ext>
            </a:extLst>
          </p:cNvPr>
          <p:cNvSpPr/>
          <p:nvPr/>
        </p:nvSpPr>
        <p:spPr>
          <a:xfrm>
            <a:off x="5464709" y="5334620"/>
            <a:ext cx="365760" cy="3263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dirty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8" name="Elipse 20">
            <a:extLst>
              <a:ext uri="{FF2B5EF4-FFF2-40B4-BE49-F238E27FC236}">
                <a16:creationId xmlns:a16="http://schemas.microsoft.com/office/drawing/2014/main" id="{EA462A87-F99C-464C-96D7-19A66920550A}"/>
              </a:ext>
            </a:extLst>
          </p:cNvPr>
          <p:cNvSpPr/>
          <p:nvPr/>
        </p:nvSpPr>
        <p:spPr>
          <a:xfrm>
            <a:off x="5451070" y="6304316"/>
            <a:ext cx="365760" cy="3383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dirty="0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1251917" y="1040960"/>
            <a:ext cx="7056460" cy="635792"/>
          </a:xfrm>
        </p:spPr>
        <p:txBody>
          <a:bodyPr rtlCol="0">
            <a:noAutofit/>
          </a:bodyPr>
          <a:lstStyle/>
          <a:p>
            <a:pPr algn="ctr" rtl="0"/>
            <a:r>
              <a:rPr lang="es-ES" sz="3000" kern="1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Estrategia Fiscal Ambiental </a:t>
            </a:r>
          </a:p>
        </p:txBody>
      </p:sp>
    </p:spTree>
    <p:extLst>
      <p:ext uri="{BB962C8B-B14F-4D97-AF65-F5344CB8AC3E}">
        <p14:creationId xmlns:p14="http://schemas.microsoft.com/office/powerpoint/2010/main" val="1546579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01360"/>
            <a:ext cx="8151395" cy="716091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3000" kern="1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Calidad del gasto y compra pública </a:t>
            </a:r>
          </a:p>
        </p:txBody>
      </p:sp>
      <p:sp>
        <p:nvSpPr>
          <p:cNvPr id="3" name="3 Rectángulo"/>
          <p:cNvSpPr/>
          <p:nvPr/>
        </p:nvSpPr>
        <p:spPr>
          <a:xfrm>
            <a:off x="6191841" y="1876237"/>
            <a:ext cx="22167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Impactos</a:t>
            </a: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ED08088C-80BC-2445-8DD7-C4BBD9D681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08" y="2402320"/>
            <a:ext cx="5753387" cy="43288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rma libre 8">
            <a:extLst>
              <a:ext uri="{FF2B5EF4-FFF2-40B4-BE49-F238E27FC236}">
                <a16:creationId xmlns:a16="http://schemas.microsoft.com/office/drawing/2014/main" id="{1692EB7F-CF7F-D145-8991-88B99E4BED01}"/>
              </a:ext>
            </a:extLst>
          </p:cNvPr>
          <p:cNvSpPr/>
          <p:nvPr/>
        </p:nvSpPr>
        <p:spPr>
          <a:xfrm>
            <a:off x="4116485" y="2735809"/>
            <a:ext cx="4137133" cy="573208"/>
          </a:xfrm>
          <a:custGeom>
            <a:avLst/>
            <a:gdLst>
              <a:gd name="connsiteX0" fmla="*/ 0 w 4989567"/>
              <a:gd name="connsiteY0" fmla="*/ 0 h 605583"/>
              <a:gd name="connsiteX1" fmla="*/ 4989567 w 4989567"/>
              <a:gd name="connsiteY1" fmla="*/ 0 h 605583"/>
              <a:gd name="connsiteX2" fmla="*/ 4989567 w 4989567"/>
              <a:gd name="connsiteY2" fmla="*/ 605583 h 605583"/>
              <a:gd name="connsiteX3" fmla="*/ 0 w 4989567"/>
              <a:gd name="connsiteY3" fmla="*/ 605583 h 605583"/>
              <a:gd name="connsiteX4" fmla="*/ 0 w 4989567"/>
              <a:gd name="connsiteY4" fmla="*/ 0 h 60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9567" h="605583">
                <a:moveTo>
                  <a:pt x="0" y="0"/>
                </a:moveTo>
                <a:lnTo>
                  <a:pt x="4989567" y="0"/>
                </a:lnTo>
                <a:lnTo>
                  <a:pt x="4989567" y="605583"/>
                </a:lnTo>
                <a:lnTo>
                  <a:pt x="0" y="60558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0682" tIns="35560" rIns="35560" bIns="35560" numCol="1" spcCol="1270" anchor="ctr" anchorCtr="0">
            <a:noAutofit/>
          </a:bodyPr>
          <a:lstStyle/>
          <a:p>
            <a:pPr lvl="0" algn="just">
              <a:lnSpc>
                <a:spcPct val="110000"/>
              </a:lnSpc>
              <a:spcBef>
                <a:spcPts val="600"/>
              </a:spcBef>
              <a:spcAft>
                <a:spcPct val="35000"/>
              </a:spcAft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Reducción del gasto administrativo del Estado.</a:t>
            </a:r>
          </a:p>
        </p:txBody>
      </p:sp>
      <p:sp>
        <p:nvSpPr>
          <p:cNvPr id="6" name="Forma libre 9">
            <a:extLst>
              <a:ext uri="{FF2B5EF4-FFF2-40B4-BE49-F238E27FC236}">
                <a16:creationId xmlns:a16="http://schemas.microsoft.com/office/drawing/2014/main" id="{93CF35AD-3971-5846-9E48-61A97761C99E}"/>
              </a:ext>
            </a:extLst>
          </p:cNvPr>
          <p:cNvSpPr/>
          <p:nvPr/>
        </p:nvSpPr>
        <p:spPr>
          <a:xfrm>
            <a:off x="4431596" y="3735157"/>
            <a:ext cx="4179005" cy="605583"/>
          </a:xfrm>
          <a:custGeom>
            <a:avLst/>
            <a:gdLst>
              <a:gd name="connsiteX0" fmla="*/ 0 w 4642372"/>
              <a:gd name="connsiteY0" fmla="*/ 0 h 605583"/>
              <a:gd name="connsiteX1" fmla="*/ 4642372 w 4642372"/>
              <a:gd name="connsiteY1" fmla="*/ 0 h 605583"/>
              <a:gd name="connsiteX2" fmla="*/ 4642372 w 4642372"/>
              <a:gd name="connsiteY2" fmla="*/ 605583 h 605583"/>
              <a:gd name="connsiteX3" fmla="*/ 0 w 4642372"/>
              <a:gd name="connsiteY3" fmla="*/ 605583 h 605583"/>
              <a:gd name="connsiteX4" fmla="*/ 0 w 4642372"/>
              <a:gd name="connsiteY4" fmla="*/ 0 h 60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2372" h="605583">
                <a:moveTo>
                  <a:pt x="0" y="0"/>
                </a:moveTo>
                <a:lnTo>
                  <a:pt x="4642372" y="0"/>
                </a:lnTo>
                <a:lnTo>
                  <a:pt x="4642372" y="605583"/>
                </a:lnTo>
                <a:lnTo>
                  <a:pt x="0" y="60558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0682" tIns="35560" rIns="35560" bIns="35560" numCol="1" spcCol="1270" anchor="ctr" anchorCtr="0">
            <a:no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ct val="35000"/>
              </a:spcAft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Eficiencia energética en edificios públicos.</a:t>
            </a:r>
          </a:p>
        </p:txBody>
      </p:sp>
      <p:sp>
        <p:nvSpPr>
          <p:cNvPr id="7" name="Forma libre 10">
            <a:extLst>
              <a:ext uri="{FF2B5EF4-FFF2-40B4-BE49-F238E27FC236}">
                <a16:creationId xmlns:a16="http://schemas.microsoft.com/office/drawing/2014/main" id="{D1E7467F-17D6-294F-AAB1-C3CA0E703D10}"/>
              </a:ext>
            </a:extLst>
          </p:cNvPr>
          <p:cNvSpPr/>
          <p:nvPr/>
        </p:nvSpPr>
        <p:spPr>
          <a:xfrm>
            <a:off x="4479722" y="4764590"/>
            <a:ext cx="4642372" cy="605583"/>
          </a:xfrm>
          <a:custGeom>
            <a:avLst/>
            <a:gdLst>
              <a:gd name="connsiteX0" fmla="*/ 0 w 4642372"/>
              <a:gd name="connsiteY0" fmla="*/ 0 h 605583"/>
              <a:gd name="connsiteX1" fmla="*/ 4642372 w 4642372"/>
              <a:gd name="connsiteY1" fmla="*/ 0 h 605583"/>
              <a:gd name="connsiteX2" fmla="*/ 4642372 w 4642372"/>
              <a:gd name="connsiteY2" fmla="*/ 605583 h 605583"/>
              <a:gd name="connsiteX3" fmla="*/ 0 w 4642372"/>
              <a:gd name="connsiteY3" fmla="*/ 605583 h 605583"/>
              <a:gd name="connsiteX4" fmla="*/ 0 w 4642372"/>
              <a:gd name="connsiteY4" fmla="*/ 0 h 60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2372" h="605583">
                <a:moveTo>
                  <a:pt x="0" y="0"/>
                </a:moveTo>
                <a:lnTo>
                  <a:pt x="4642372" y="0"/>
                </a:lnTo>
                <a:lnTo>
                  <a:pt x="4642372" y="605583"/>
                </a:lnTo>
                <a:lnTo>
                  <a:pt x="0" y="60558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0682" tIns="35560" rIns="35560" bIns="35560" numCol="1" spcCol="1270" anchor="ctr" anchorCtr="0">
            <a:noAutofit/>
          </a:bodyPr>
          <a:lstStyle/>
          <a:p>
            <a:pPr marL="0" lvl="0" indent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Compra de productos sostenibles. </a:t>
            </a:r>
          </a:p>
        </p:txBody>
      </p:sp>
      <p:sp>
        <p:nvSpPr>
          <p:cNvPr id="8" name="Forma libre 11">
            <a:extLst>
              <a:ext uri="{FF2B5EF4-FFF2-40B4-BE49-F238E27FC236}">
                <a16:creationId xmlns:a16="http://schemas.microsoft.com/office/drawing/2014/main" id="{1917CDD7-7128-A540-9A14-EE0068347B87}"/>
              </a:ext>
            </a:extLst>
          </p:cNvPr>
          <p:cNvSpPr/>
          <p:nvPr/>
        </p:nvSpPr>
        <p:spPr>
          <a:xfrm>
            <a:off x="4105973" y="5908460"/>
            <a:ext cx="4504628" cy="585337"/>
          </a:xfrm>
          <a:custGeom>
            <a:avLst/>
            <a:gdLst>
              <a:gd name="connsiteX0" fmla="*/ 0 w 4989567"/>
              <a:gd name="connsiteY0" fmla="*/ 0 h 605583"/>
              <a:gd name="connsiteX1" fmla="*/ 4989567 w 4989567"/>
              <a:gd name="connsiteY1" fmla="*/ 0 h 605583"/>
              <a:gd name="connsiteX2" fmla="*/ 4989567 w 4989567"/>
              <a:gd name="connsiteY2" fmla="*/ 605583 h 605583"/>
              <a:gd name="connsiteX3" fmla="*/ 0 w 4989567"/>
              <a:gd name="connsiteY3" fmla="*/ 605583 h 605583"/>
              <a:gd name="connsiteX4" fmla="*/ 0 w 4989567"/>
              <a:gd name="connsiteY4" fmla="*/ 0 h 60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9567" h="605583">
                <a:moveTo>
                  <a:pt x="0" y="0"/>
                </a:moveTo>
                <a:lnTo>
                  <a:pt x="4989567" y="0"/>
                </a:lnTo>
                <a:lnTo>
                  <a:pt x="4989567" y="605583"/>
                </a:lnTo>
                <a:lnTo>
                  <a:pt x="0" y="60558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0682" tIns="35560" rIns="35560" bIns="35560" numCol="1" spcCol="1270" anchor="ctr" anchorCtr="0">
            <a:noAutofit/>
          </a:bodyPr>
          <a:lstStyle/>
          <a:p>
            <a:pPr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GT" dirty="0">
                <a:solidFill>
                  <a:schemeClr val="accent1">
                    <a:lumMod val="75000"/>
                  </a:schemeClr>
                </a:solidFill>
              </a:rPr>
              <a:t>Velar por el cumplimiento de normas ambientales -  lineamientos técnicos para proveedores del Estado.</a:t>
            </a:r>
          </a:p>
        </p:txBody>
      </p:sp>
      <p:sp>
        <p:nvSpPr>
          <p:cNvPr id="9" name="Rectángulo 6"/>
          <p:cNvSpPr/>
          <p:nvPr/>
        </p:nvSpPr>
        <p:spPr>
          <a:xfrm>
            <a:off x="0" y="3079993"/>
            <a:ext cx="2859549" cy="216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GT" dirty="0">
                <a:solidFill>
                  <a:schemeClr val="accent1">
                    <a:lumMod val="75000"/>
                  </a:schemeClr>
                </a:solidFill>
              </a:rPr>
              <a:t>Incrementar la calidad del gasto administrativo</a:t>
            </a:r>
          </a:p>
          <a:p>
            <a:pPr lv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endParaRPr lang="es-GT" sz="18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GT" sz="18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GT" dirty="0">
                <a:solidFill>
                  <a:schemeClr val="accent1">
                    <a:lumMod val="75000"/>
                  </a:schemeClr>
                </a:solidFill>
              </a:rPr>
              <a:t>Promover compras y adquisiciones de bienes</a:t>
            </a:r>
          </a:p>
        </p:txBody>
      </p:sp>
      <p:sp>
        <p:nvSpPr>
          <p:cNvPr id="10" name="3 Rectángulo"/>
          <p:cNvSpPr/>
          <p:nvPr/>
        </p:nvSpPr>
        <p:spPr>
          <a:xfrm>
            <a:off x="228600" y="1897910"/>
            <a:ext cx="22167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5623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151395" cy="716091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3000" kern="1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Asistencia financiera municipal</a:t>
            </a:r>
          </a:p>
        </p:txBody>
      </p:sp>
      <p:sp>
        <p:nvSpPr>
          <p:cNvPr id="3" name="3 Rectángulo"/>
          <p:cNvSpPr/>
          <p:nvPr/>
        </p:nvSpPr>
        <p:spPr>
          <a:xfrm>
            <a:off x="6069335" y="1914727"/>
            <a:ext cx="22167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Impactos</a:t>
            </a: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ED08088C-80BC-2445-8DD7-C4BBD9D68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91"/>
          <a:stretch/>
        </p:blipFill>
        <p:spPr>
          <a:xfrm>
            <a:off x="3192641" y="2416552"/>
            <a:ext cx="5753387" cy="3848376"/>
          </a:xfrm>
          <a:prstGeom prst="rect">
            <a:avLst/>
          </a:prstGeom>
        </p:spPr>
      </p:pic>
      <p:sp>
        <p:nvSpPr>
          <p:cNvPr id="5" name="Forma libre 8">
            <a:extLst>
              <a:ext uri="{FF2B5EF4-FFF2-40B4-BE49-F238E27FC236}">
                <a16:creationId xmlns:a16="http://schemas.microsoft.com/office/drawing/2014/main" id="{1692EB7F-CF7F-D145-8991-88B99E4BED01}"/>
              </a:ext>
            </a:extLst>
          </p:cNvPr>
          <p:cNvSpPr/>
          <p:nvPr/>
        </p:nvSpPr>
        <p:spPr>
          <a:xfrm>
            <a:off x="4116485" y="2735809"/>
            <a:ext cx="4137133" cy="573208"/>
          </a:xfrm>
          <a:custGeom>
            <a:avLst/>
            <a:gdLst>
              <a:gd name="connsiteX0" fmla="*/ 0 w 4989567"/>
              <a:gd name="connsiteY0" fmla="*/ 0 h 605583"/>
              <a:gd name="connsiteX1" fmla="*/ 4989567 w 4989567"/>
              <a:gd name="connsiteY1" fmla="*/ 0 h 605583"/>
              <a:gd name="connsiteX2" fmla="*/ 4989567 w 4989567"/>
              <a:gd name="connsiteY2" fmla="*/ 605583 h 605583"/>
              <a:gd name="connsiteX3" fmla="*/ 0 w 4989567"/>
              <a:gd name="connsiteY3" fmla="*/ 605583 h 605583"/>
              <a:gd name="connsiteX4" fmla="*/ 0 w 4989567"/>
              <a:gd name="connsiteY4" fmla="*/ 0 h 60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9567" h="605583">
                <a:moveTo>
                  <a:pt x="0" y="0"/>
                </a:moveTo>
                <a:lnTo>
                  <a:pt x="4989567" y="0"/>
                </a:lnTo>
                <a:lnTo>
                  <a:pt x="4989567" y="605583"/>
                </a:lnTo>
                <a:lnTo>
                  <a:pt x="0" y="60558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0682" tIns="35560" rIns="35560" bIns="35560" numCol="1" spcCol="1270" anchor="ctr" anchorCtr="0">
            <a:noAutofit/>
          </a:bodyPr>
          <a:lstStyle/>
          <a:p>
            <a:pPr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Reducción del gasto administrativo del Estado.</a:t>
            </a:r>
          </a:p>
        </p:txBody>
      </p:sp>
      <p:sp>
        <p:nvSpPr>
          <p:cNvPr id="6" name="Forma libre 9">
            <a:extLst>
              <a:ext uri="{FF2B5EF4-FFF2-40B4-BE49-F238E27FC236}">
                <a16:creationId xmlns:a16="http://schemas.microsoft.com/office/drawing/2014/main" id="{93CF35AD-3971-5846-9E48-61A97761C99E}"/>
              </a:ext>
            </a:extLst>
          </p:cNvPr>
          <p:cNvSpPr/>
          <p:nvPr/>
        </p:nvSpPr>
        <p:spPr>
          <a:xfrm>
            <a:off x="4431596" y="3735157"/>
            <a:ext cx="4642372" cy="605583"/>
          </a:xfrm>
          <a:custGeom>
            <a:avLst/>
            <a:gdLst>
              <a:gd name="connsiteX0" fmla="*/ 0 w 4642372"/>
              <a:gd name="connsiteY0" fmla="*/ 0 h 605583"/>
              <a:gd name="connsiteX1" fmla="*/ 4642372 w 4642372"/>
              <a:gd name="connsiteY1" fmla="*/ 0 h 605583"/>
              <a:gd name="connsiteX2" fmla="*/ 4642372 w 4642372"/>
              <a:gd name="connsiteY2" fmla="*/ 605583 h 605583"/>
              <a:gd name="connsiteX3" fmla="*/ 0 w 4642372"/>
              <a:gd name="connsiteY3" fmla="*/ 605583 h 605583"/>
              <a:gd name="connsiteX4" fmla="*/ 0 w 4642372"/>
              <a:gd name="connsiteY4" fmla="*/ 0 h 60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2372" h="605583">
                <a:moveTo>
                  <a:pt x="0" y="0"/>
                </a:moveTo>
                <a:lnTo>
                  <a:pt x="4642372" y="0"/>
                </a:lnTo>
                <a:lnTo>
                  <a:pt x="4642372" y="605583"/>
                </a:lnTo>
                <a:lnTo>
                  <a:pt x="0" y="60558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0682" tIns="35560" rIns="35560" bIns="35560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b="1" kern="1200" dirty="0">
              <a:solidFill>
                <a:srgbClr val="002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rma libre 10">
            <a:extLst>
              <a:ext uri="{FF2B5EF4-FFF2-40B4-BE49-F238E27FC236}">
                <a16:creationId xmlns:a16="http://schemas.microsoft.com/office/drawing/2014/main" id="{D1E7467F-17D6-294F-AAB1-C3CA0E703D10}"/>
              </a:ext>
            </a:extLst>
          </p:cNvPr>
          <p:cNvSpPr/>
          <p:nvPr/>
        </p:nvSpPr>
        <p:spPr>
          <a:xfrm>
            <a:off x="4439617" y="5302877"/>
            <a:ext cx="4642372" cy="605583"/>
          </a:xfrm>
          <a:custGeom>
            <a:avLst/>
            <a:gdLst>
              <a:gd name="connsiteX0" fmla="*/ 0 w 4642372"/>
              <a:gd name="connsiteY0" fmla="*/ 0 h 605583"/>
              <a:gd name="connsiteX1" fmla="*/ 4642372 w 4642372"/>
              <a:gd name="connsiteY1" fmla="*/ 0 h 605583"/>
              <a:gd name="connsiteX2" fmla="*/ 4642372 w 4642372"/>
              <a:gd name="connsiteY2" fmla="*/ 605583 h 605583"/>
              <a:gd name="connsiteX3" fmla="*/ 0 w 4642372"/>
              <a:gd name="connsiteY3" fmla="*/ 605583 h 605583"/>
              <a:gd name="connsiteX4" fmla="*/ 0 w 4642372"/>
              <a:gd name="connsiteY4" fmla="*/ 0 h 60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2372" h="605583">
                <a:moveTo>
                  <a:pt x="0" y="0"/>
                </a:moveTo>
                <a:lnTo>
                  <a:pt x="4642372" y="0"/>
                </a:lnTo>
                <a:lnTo>
                  <a:pt x="4642372" y="605583"/>
                </a:lnTo>
                <a:lnTo>
                  <a:pt x="0" y="60558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0682" tIns="35560" rIns="35560" bIns="35560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Compra de productos sostenibles. </a:t>
            </a:r>
          </a:p>
        </p:txBody>
      </p:sp>
      <p:sp>
        <p:nvSpPr>
          <p:cNvPr id="8" name="Forma libre 11">
            <a:extLst>
              <a:ext uri="{FF2B5EF4-FFF2-40B4-BE49-F238E27FC236}">
                <a16:creationId xmlns:a16="http://schemas.microsoft.com/office/drawing/2014/main" id="{1917CDD7-7128-A540-9A14-EE0068347B87}"/>
              </a:ext>
            </a:extLst>
          </p:cNvPr>
          <p:cNvSpPr/>
          <p:nvPr/>
        </p:nvSpPr>
        <p:spPr>
          <a:xfrm>
            <a:off x="4306125" y="4022337"/>
            <a:ext cx="4380676" cy="936512"/>
          </a:xfrm>
          <a:custGeom>
            <a:avLst/>
            <a:gdLst>
              <a:gd name="connsiteX0" fmla="*/ 0 w 4989567"/>
              <a:gd name="connsiteY0" fmla="*/ 0 h 605583"/>
              <a:gd name="connsiteX1" fmla="*/ 4989567 w 4989567"/>
              <a:gd name="connsiteY1" fmla="*/ 0 h 605583"/>
              <a:gd name="connsiteX2" fmla="*/ 4989567 w 4989567"/>
              <a:gd name="connsiteY2" fmla="*/ 605583 h 605583"/>
              <a:gd name="connsiteX3" fmla="*/ 0 w 4989567"/>
              <a:gd name="connsiteY3" fmla="*/ 605583 h 605583"/>
              <a:gd name="connsiteX4" fmla="*/ 0 w 4989567"/>
              <a:gd name="connsiteY4" fmla="*/ 0 h 60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9567" h="605583">
                <a:moveTo>
                  <a:pt x="0" y="0"/>
                </a:moveTo>
                <a:lnTo>
                  <a:pt x="4989567" y="0"/>
                </a:lnTo>
                <a:lnTo>
                  <a:pt x="4989567" y="605583"/>
                </a:lnTo>
                <a:lnTo>
                  <a:pt x="0" y="60558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0682" tIns="35560" rIns="35560" bIns="35560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GT" dirty="0">
                <a:solidFill>
                  <a:schemeClr val="accent1">
                    <a:lumMod val="75000"/>
                  </a:schemeClr>
                </a:solidFill>
              </a:rPr>
              <a:t>Seguimiento en presupuesto por resultados en temas ambientales </a:t>
            </a:r>
          </a:p>
        </p:txBody>
      </p:sp>
      <p:sp>
        <p:nvSpPr>
          <p:cNvPr id="9" name="Rectángulo 6"/>
          <p:cNvSpPr/>
          <p:nvPr/>
        </p:nvSpPr>
        <p:spPr>
          <a:xfrm>
            <a:off x="0" y="3079993"/>
            <a:ext cx="2859549" cy="216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GT" dirty="0">
                <a:solidFill>
                  <a:schemeClr val="accent1">
                    <a:lumMod val="75000"/>
                  </a:schemeClr>
                </a:solidFill>
              </a:rPr>
              <a:t>Incrementar la calidad del gasto administrativo</a:t>
            </a:r>
          </a:p>
          <a:p>
            <a:pPr lv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endParaRPr lang="es-GT" sz="18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GT" sz="18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GT" dirty="0">
                <a:solidFill>
                  <a:schemeClr val="accent1">
                    <a:lumMod val="75000"/>
                  </a:schemeClr>
                </a:solidFill>
              </a:rPr>
              <a:t>Promover compras y adquisiciones de bienes</a:t>
            </a:r>
          </a:p>
        </p:txBody>
      </p:sp>
      <p:sp>
        <p:nvSpPr>
          <p:cNvPr id="10" name="3 Rectángulo"/>
          <p:cNvSpPr/>
          <p:nvPr/>
        </p:nvSpPr>
        <p:spPr>
          <a:xfrm>
            <a:off x="390361" y="1897910"/>
            <a:ext cx="22167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3412680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6"/>
          <p:cNvSpPr/>
          <p:nvPr/>
        </p:nvSpPr>
        <p:spPr>
          <a:xfrm>
            <a:off x="76200" y="3133662"/>
            <a:ext cx="3527911" cy="2209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  <a:spcAft>
                <a:spcPts val="0"/>
              </a:spcAft>
            </a:pPr>
            <a:r>
              <a:rPr lang="es-GT" dirty="0">
                <a:solidFill>
                  <a:schemeClr val="accent1">
                    <a:lumMod val="75000"/>
                  </a:schemeClr>
                </a:solidFill>
              </a:rPr>
              <a:t>Desarrollar instrumentos económicos que promuevan la investigación científica aplicada, el emprendimiento verde y el reciclaje con el objetivo de crear nuevos productos de valor agregado y por ende nuevas plazas de empleo</a:t>
            </a:r>
          </a:p>
        </p:txBody>
      </p:sp>
      <p:sp>
        <p:nvSpPr>
          <p:cNvPr id="3" name="3 Rectángulo"/>
          <p:cNvSpPr/>
          <p:nvPr/>
        </p:nvSpPr>
        <p:spPr>
          <a:xfrm>
            <a:off x="6172200" y="2139548"/>
            <a:ext cx="22486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Impactos</a:t>
            </a: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0A7F28B5-764C-9B4F-B030-435F7A8DF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442" y="2770090"/>
            <a:ext cx="5061545" cy="3510426"/>
          </a:xfrm>
          <a:prstGeom prst="rect">
            <a:avLst/>
          </a:prstGeom>
        </p:spPr>
      </p:pic>
      <p:sp>
        <p:nvSpPr>
          <p:cNvPr id="5" name="Forma libre 8">
            <a:extLst>
              <a:ext uri="{FF2B5EF4-FFF2-40B4-BE49-F238E27FC236}">
                <a16:creationId xmlns:a16="http://schemas.microsoft.com/office/drawing/2014/main" id="{03EC3F52-788C-4B49-9E8B-5C4ED8C567E6}"/>
              </a:ext>
            </a:extLst>
          </p:cNvPr>
          <p:cNvSpPr/>
          <p:nvPr/>
        </p:nvSpPr>
        <p:spPr>
          <a:xfrm>
            <a:off x="4557465" y="3042892"/>
            <a:ext cx="4316521" cy="530425"/>
          </a:xfrm>
          <a:custGeom>
            <a:avLst/>
            <a:gdLst>
              <a:gd name="connsiteX0" fmla="*/ 0 w 4989567"/>
              <a:gd name="connsiteY0" fmla="*/ 0 h 605583"/>
              <a:gd name="connsiteX1" fmla="*/ 4989567 w 4989567"/>
              <a:gd name="connsiteY1" fmla="*/ 0 h 605583"/>
              <a:gd name="connsiteX2" fmla="*/ 4989567 w 4989567"/>
              <a:gd name="connsiteY2" fmla="*/ 605583 h 605583"/>
              <a:gd name="connsiteX3" fmla="*/ 0 w 4989567"/>
              <a:gd name="connsiteY3" fmla="*/ 605583 h 605583"/>
              <a:gd name="connsiteX4" fmla="*/ 0 w 4989567"/>
              <a:gd name="connsiteY4" fmla="*/ 0 h 60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9567" h="605583">
                <a:moveTo>
                  <a:pt x="0" y="0"/>
                </a:moveTo>
                <a:lnTo>
                  <a:pt x="4989567" y="0"/>
                </a:lnTo>
                <a:lnTo>
                  <a:pt x="4989567" y="605583"/>
                </a:lnTo>
                <a:lnTo>
                  <a:pt x="0" y="60558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0682" tIns="48260" rIns="48260" bIns="4826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GT" dirty="0">
                <a:solidFill>
                  <a:schemeClr val="accent1">
                    <a:lumMod val="75000"/>
                  </a:schemeClr>
                </a:solidFill>
              </a:rPr>
              <a:t>Cambio de hábitos de uso y consumo y/o practicas contaminantes</a:t>
            </a:r>
          </a:p>
        </p:txBody>
      </p:sp>
      <p:sp>
        <p:nvSpPr>
          <p:cNvPr id="6" name="Forma libre 9">
            <a:extLst>
              <a:ext uri="{FF2B5EF4-FFF2-40B4-BE49-F238E27FC236}">
                <a16:creationId xmlns:a16="http://schemas.microsoft.com/office/drawing/2014/main" id="{C105FD6A-8FD4-8640-8838-82921FBF48D6}"/>
              </a:ext>
            </a:extLst>
          </p:cNvPr>
          <p:cNvSpPr/>
          <p:nvPr/>
        </p:nvSpPr>
        <p:spPr>
          <a:xfrm>
            <a:off x="4796484" y="3889175"/>
            <a:ext cx="4077503" cy="530425"/>
          </a:xfrm>
          <a:custGeom>
            <a:avLst/>
            <a:gdLst>
              <a:gd name="connsiteX0" fmla="*/ 0 w 4642372"/>
              <a:gd name="connsiteY0" fmla="*/ 0 h 605583"/>
              <a:gd name="connsiteX1" fmla="*/ 4642372 w 4642372"/>
              <a:gd name="connsiteY1" fmla="*/ 0 h 605583"/>
              <a:gd name="connsiteX2" fmla="*/ 4642372 w 4642372"/>
              <a:gd name="connsiteY2" fmla="*/ 605583 h 605583"/>
              <a:gd name="connsiteX3" fmla="*/ 0 w 4642372"/>
              <a:gd name="connsiteY3" fmla="*/ 605583 h 605583"/>
              <a:gd name="connsiteX4" fmla="*/ 0 w 4642372"/>
              <a:gd name="connsiteY4" fmla="*/ 0 h 60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2372" h="605583">
                <a:moveTo>
                  <a:pt x="0" y="0"/>
                </a:moveTo>
                <a:lnTo>
                  <a:pt x="4642372" y="0"/>
                </a:lnTo>
                <a:lnTo>
                  <a:pt x="4642372" y="605583"/>
                </a:lnTo>
                <a:lnTo>
                  <a:pt x="0" y="60558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0682" tIns="48260" rIns="48260" bIns="48260" numCol="1" spcCol="1270" anchor="ctr" anchorCtr="0">
            <a:noAutofit/>
          </a:bodyPr>
          <a:lstStyle/>
          <a:p>
            <a:pPr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GT" dirty="0">
                <a:solidFill>
                  <a:schemeClr val="accent1">
                    <a:lumMod val="75000"/>
                  </a:schemeClr>
                </a:solidFill>
              </a:rPr>
              <a:t>Reducción de flujos de desechos sólidos</a:t>
            </a:r>
          </a:p>
        </p:txBody>
      </p:sp>
      <p:sp>
        <p:nvSpPr>
          <p:cNvPr id="7" name="Forma libre 10">
            <a:extLst>
              <a:ext uri="{FF2B5EF4-FFF2-40B4-BE49-F238E27FC236}">
                <a16:creationId xmlns:a16="http://schemas.microsoft.com/office/drawing/2014/main" id="{0623059E-A189-0742-AA7B-E736E70704E7}"/>
              </a:ext>
            </a:extLst>
          </p:cNvPr>
          <p:cNvSpPr/>
          <p:nvPr/>
        </p:nvSpPr>
        <p:spPr>
          <a:xfrm>
            <a:off x="4851382" y="4724400"/>
            <a:ext cx="3967706" cy="610893"/>
          </a:xfrm>
          <a:custGeom>
            <a:avLst/>
            <a:gdLst>
              <a:gd name="connsiteX0" fmla="*/ 0 w 4642372"/>
              <a:gd name="connsiteY0" fmla="*/ 0 h 605583"/>
              <a:gd name="connsiteX1" fmla="*/ 4642372 w 4642372"/>
              <a:gd name="connsiteY1" fmla="*/ 0 h 605583"/>
              <a:gd name="connsiteX2" fmla="*/ 4642372 w 4642372"/>
              <a:gd name="connsiteY2" fmla="*/ 605583 h 605583"/>
              <a:gd name="connsiteX3" fmla="*/ 0 w 4642372"/>
              <a:gd name="connsiteY3" fmla="*/ 605583 h 605583"/>
              <a:gd name="connsiteX4" fmla="*/ 0 w 4642372"/>
              <a:gd name="connsiteY4" fmla="*/ 0 h 60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2372" h="605583">
                <a:moveTo>
                  <a:pt x="0" y="0"/>
                </a:moveTo>
                <a:lnTo>
                  <a:pt x="4642372" y="0"/>
                </a:lnTo>
                <a:lnTo>
                  <a:pt x="4642372" y="605583"/>
                </a:lnTo>
                <a:lnTo>
                  <a:pt x="0" y="60558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0682" tIns="48260" rIns="48260" bIns="48260" numCol="1" spcCol="1270" anchor="ctr" anchorCtr="0">
            <a:noAutofit/>
          </a:bodyPr>
          <a:lstStyle/>
          <a:p>
            <a:pPr lvl="0" indent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GT" dirty="0">
                <a:solidFill>
                  <a:schemeClr val="accent1">
                    <a:lumMod val="75000"/>
                  </a:schemeClr>
                </a:solidFill>
              </a:rPr>
              <a:t>Reactivación económica derivada de la utilización de residuos </a:t>
            </a:r>
          </a:p>
        </p:txBody>
      </p:sp>
      <p:sp>
        <p:nvSpPr>
          <p:cNvPr id="8" name="Forma libre 11">
            <a:extLst>
              <a:ext uri="{FF2B5EF4-FFF2-40B4-BE49-F238E27FC236}">
                <a16:creationId xmlns:a16="http://schemas.microsoft.com/office/drawing/2014/main" id="{761425E3-63EE-AD4D-BAD6-4694CBDB450F}"/>
              </a:ext>
            </a:extLst>
          </p:cNvPr>
          <p:cNvSpPr/>
          <p:nvPr/>
        </p:nvSpPr>
        <p:spPr>
          <a:xfrm>
            <a:off x="4541423" y="5637279"/>
            <a:ext cx="4277665" cy="530425"/>
          </a:xfrm>
          <a:custGeom>
            <a:avLst/>
            <a:gdLst>
              <a:gd name="connsiteX0" fmla="*/ 0 w 4989567"/>
              <a:gd name="connsiteY0" fmla="*/ 0 h 605583"/>
              <a:gd name="connsiteX1" fmla="*/ 4989567 w 4989567"/>
              <a:gd name="connsiteY1" fmla="*/ 0 h 605583"/>
              <a:gd name="connsiteX2" fmla="*/ 4989567 w 4989567"/>
              <a:gd name="connsiteY2" fmla="*/ 605583 h 605583"/>
              <a:gd name="connsiteX3" fmla="*/ 0 w 4989567"/>
              <a:gd name="connsiteY3" fmla="*/ 605583 h 605583"/>
              <a:gd name="connsiteX4" fmla="*/ 0 w 4989567"/>
              <a:gd name="connsiteY4" fmla="*/ 0 h 60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9567" h="605583">
                <a:moveTo>
                  <a:pt x="0" y="0"/>
                </a:moveTo>
                <a:lnTo>
                  <a:pt x="4989567" y="0"/>
                </a:lnTo>
                <a:lnTo>
                  <a:pt x="4989567" y="605583"/>
                </a:lnTo>
                <a:lnTo>
                  <a:pt x="0" y="60558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0682" tIns="48260" rIns="48260" bIns="48260" numCol="1" spcCol="1270" anchor="ctr" anchorCtr="0">
            <a:noAutofit/>
          </a:bodyPr>
          <a:lstStyle/>
          <a:p>
            <a:pPr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GT" dirty="0">
                <a:solidFill>
                  <a:schemeClr val="accent1">
                    <a:lumMod val="75000"/>
                  </a:schemeClr>
                </a:solidFill>
              </a:rPr>
              <a:t>Emprendimiento verde e investigación aplicada</a:t>
            </a:r>
          </a:p>
        </p:txBody>
      </p:sp>
      <p:sp>
        <p:nvSpPr>
          <p:cNvPr id="9" name="3 Rectángulo"/>
          <p:cNvSpPr/>
          <p:nvPr/>
        </p:nvSpPr>
        <p:spPr>
          <a:xfrm>
            <a:off x="390361" y="2136437"/>
            <a:ext cx="22167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Objetivo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209800" y="1139212"/>
            <a:ext cx="56989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Modelos fiscales ambientales </a:t>
            </a:r>
            <a:endParaRPr lang="es-GT" sz="3000" b="1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77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743</Words>
  <Application>Microsoft Office PowerPoint</Application>
  <PresentationFormat>Presentación en pantalla (4:3)</PresentationFormat>
  <Paragraphs>143</Paragraphs>
  <Slides>14</Slides>
  <Notes>1</Notes>
  <HiddenSlides>5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Presentación de PowerPoint</vt:lpstr>
      <vt:lpstr>Contenido</vt:lpstr>
      <vt:lpstr>Antecedentes</vt:lpstr>
      <vt:lpstr>Antecedentes</vt:lpstr>
      <vt:lpstr>Marco institucional y vinculación legal</vt:lpstr>
      <vt:lpstr>Estrategia Fiscal Ambiental </vt:lpstr>
      <vt:lpstr>Calidad del gasto y compra pública </vt:lpstr>
      <vt:lpstr>Asistencia financiera municipal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Presupuesto General de Ingresos y Egresos del Estado</dc:title>
  <dc:creator>Administrador</dc:creator>
  <cp:lastModifiedBy>JAVIER CHINCHILLA</cp:lastModifiedBy>
  <cp:revision>57</cp:revision>
  <dcterms:created xsi:type="dcterms:W3CDTF">2019-06-12T16:39:04Z</dcterms:created>
  <dcterms:modified xsi:type="dcterms:W3CDTF">2019-06-18T20:36:59Z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2019-06-12T00:00:00Z</vt:filetime>
  </property>
  <property fmtid="{D5CDD505-2E9C-101B-9397-08002B2CF9AE}" pid="3" name="Creator">
    <vt:lpwstr>Microsoft® PowerPoint® para Office 365</vt:lpwstr>
  </property>
  <property fmtid="{D5CDD505-2E9C-101B-9397-08002B2CF9AE}" pid="4" name="LastSaved">
    <vt:filetime>2019-06-12T00:00:00Z</vt:filetime>
  </property>
</Properties>
</file>