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handoutMasterIdLst>
    <p:handoutMasterId r:id="rId19"/>
  </p:handoutMasterIdLst>
  <p:sldIdLst>
    <p:sldId id="256" r:id="rId5"/>
    <p:sldId id="257" r:id="rId6"/>
    <p:sldId id="276" r:id="rId7"/>
    <p:sldId id="261" r:id="rId8"/>
    <p:sldId id="273" r:id="rId9"/>
    <p:sldId id="274" r:id="rId10"/>
    <p:sldId id="275" r:id="rId11"/>
    <p:sldId id="263" r:id="rId12"/>
    <p:sldId id="266" r:id="rId13"/>
    <p:sldId id="268" r:id="rId14"/>
    <p:sldId id="264" r:id="rId15"/>
    <p:sldId id="267" r:id="rId16"/>
    <p:sldId id="269" r:id="rId17"/>
    <p:sldId id="262" r:id="rId18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A43"/>
    <a:srgbClr val="168F62"/>
    <a:srgbClr val="008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9" autoAdjust="0"/>
    <p:restoredTop sz="97364"/>
  </p:normalViewPr>
  <p:slideViewPr>
    <p:cSldViewPr snapToGrid="0" snapToObjects="1">
      <p:cViewPr varScale="1">
        <p:scale>
          <a:sx n="87" d="100"/>
          <a:sy n="87" d="100"/>
        </p:scale>
        <p:origin x="82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guel.fonseca\Desktop\CONAP\2019\Varios\Estrategia%20Fiscal%20Ambiental\RED%20PROGRAMATICA%20INTEGRADA%20CONAP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guel.fonseca\Desktop\CONAP\2019\Varios\Estrategia%20Fiscal%20Ambiental\RED%20PROGRAMATICA%20INTEGRADA%20CONA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guel.fonseca\Desktop\CONAP\2019\Varios\Estrategia%20Fiscal%20Ambiental\RED%20PROGRAMATICA%20INTEGRADA%20CONA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guel.fonseca\Desktop\CONAP\2019\Varios\Estrategia%20Fiscal%20Ambiental\RED%20PROGRAMATICA%20INTEGRADA%20CONA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GT"/>
              <a:t>Bienes y Servicios CONAP 2016-2019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'[RED PROGRAMATICA INTEGRADA CONAP (1).xlsx]Hoja20'!$J$1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'[RED PROGRAMATICA INTEGRADA CONAP (1).xlsx]Hoja20'!$I$2:$I$5</c:f>
              <c:strCache>
                <c:ptCount val="4"/>
                <c:pt idx="0">
                  <c:v>HECTAREA </c:v>
                </c:pt>
                <c:pt idx="1">
                  <c:v>EVENTO </c:v>
                </c:pt>
                <c:pt idx="2">
                  <c:v>DOCUMENTO </c:v>
                </c:pt>
                <c:pt idx="3">
                  <c:v>PERSONA</c:v>
                </c:pt>
              </c:strCache>
            </c:strRef>
          </c:cat>
          <c:val>
            <c:numRef>
              <c:f>'[RED PROGRAMATICA INTEGRADA CONAP (1).xlsx]Hoja20'!$J$2:$J$5</c:f>
              <c:numCache>
                <c:formatCode>#,##0</c:formatCode>
                <c:ptCount val="4"/>
                <c:pt idx="0">
                  <c:v>3500104</c:v>
                </c:pt>
                <c:pt idx="1">
                  <c:v>7703</c:v>
                </c:pt>
                <c:pt idx="2">
                  <c:v>7051</c:v>
                </c:pt>
                <c:pt idx="3">
                  <c:v>15933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54-4A01-8811-C91F2A777639}"/>
            </c:ext>
          </c:extLst>
        </c:ser>
        <c:ser>
          <c:idx val="1"/>
          <c:order val="1"/>
          <c:tx>
            <c:strRef>
              <c:f>'[RED PROGRAMATICA INTEGRADA CONAP (1).xlsx]Hoja20'!$K$1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'[RED PROGRAMATICA INTEGRADA CONAP (1).xlsx]Hoja20'!$I$2:$I$5</c:f>
              <c:strCache>
                <c:ptCount val="4"/>
                <c:pt idx="0">
                  <c:v>HECTAREA </c:v>
                </c:pt>
                <c:pt idx="1">
                  <c:v>EVENTO </c:v>
                </c:pt>
                <c:pt idx="2">
                  <c:v>DOCUMENTO </c:v>
                </c:pt>
                <c:pt idx="3">
                  <c:v>PERSONA</c:v>
                </c:pt>
              </c:strCache>
            </c:strRef>
          </c:cat>
          <c:val>
            <c:numRef>
              <c:f>'[RED PROGRAMATICA INTEGRADA CONAP (1).xlsx]Hoja20'!$K$2:$K$5</c:f>
              <c:numCache>
                <c:formatCode>#,##0</c:formatCode>
                <c:ptCount val="4"/>
                <c:pt idx="0">
                  <c:v>3343147</c:v>
                </c:pt>
                <c:pt idx="1">
                  <c:v>6947</c:v>
                </c:pt>
                <c:pt idx="2">
                  <c:v>7504</c:v>
                </c:pt>
                <c:pt idx="3">
                  <c:v>13120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54-4A01-8811-C91F2A777639}"/>
            </c:ext>
          </c:extLst>
        </c:ser>
        <c:ser>
          <c:idx val="2"/>
          <c:order val="2"/>
          <c:tx>
            <c:strRef>
              <c:f>'[RED PROGRAMATICA INTEGRADA CONAP (1).xlsx]Hoja20'!$L$1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'[RED PROGRAMATICA INTEGRADA CONAP (1).xlsx]Hoja20'!$I$2:$I$5</c:f>
              <c:strCache>
                <c:ptCount val="4"/>
                <c:pt idx="0">
                  <c:v>HECTAREA </c:v>
                </c:pt>
                <c:pt idx="1">
                  <c:v>EVENTO </c:v>
                </c:pt>
                <c:pt idx="2">
                  <c:v>DOCUMENTO </c:v>
                </c:pt>
                <c:pt idx="3">
                  <c:v>PERSONA</c:v>
                </c:pt>
              </c:strCache>
            </c:strRef>
          </c:cat>
          <c:val>
            <c:numRef>
              <c:f>'[RED PROGRAMATICA INTEGRADA CONAP (1).xlsx]Hoja20'!$L$2:$L$5</c:f>
              <c:numCache>
                <c:formatCode>#,##0</c:formatCode>
                <c:ptCount val="4"/>
                <c:pt idx="0">
                  <c:v>3493147</c:v>
                </c:pt>
                <c:pt idx="1">
                  <c:v>6463</c:v>
                </c:pt>
                <c:pt idx="2">
                  <c:v>7851</c:v>
                </c:pt>
                <c:pt idx="3">
                  <c:v>84122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54-4A01-8811-C91F2A777639}"/>
            </c:ext>
          </c:extLst>
        </c:ser>
        <c:ser>
          <c:idx val="3"/>
          <c:order val="3"/>
          <c:tx>
            <c:strRef>
              <c:f>'[RED PROGRAMATICA INTEGRADA CONAP (1).xlsx]Hoja20'!$M$1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'[RED PROGRAMATICA INTEGRADA CONAP (1).xlsx]Hoja20'!$I$2:$I$5</c:f>
              <c:strCache>
                <c:ptCount val="4"/>
                <c:pt idx="0">
                  <c:v>HECTAREA </c:v>
                </c:pt>
                <c:pt idx="1">
                  <c:v>EVENTO </c:v>
                </c:pt>
                <c:pt idx="2">
                  <c:v>DOCUMENTO </c:v>
                </c:pt>
                <c:pt idx="3">
                  <c:v>PERSONA</c:v>
                </c:pt>
              </c:strCache>
            </c:strRef>
          </c:cat>
          <c:val>
            <c:numRef>
              <c:f>'[RED PROGRAMATICA INTEGRADA CONAP (1).xlsx]Hoja20'!$M$2:$M$5</c:f>
              <c:numCache>
                <c:formatCode>#,##0</c:formatCode>
                <c:ptCount val="4"/>
                <c:pt idx="0">
                  <c:v>3618726</c:v>
                </c:pt>
                <c:pt idx="1">
                  <c:v>7640</c:v>
                </c:pt>
                <c:pt idx="2">
                  <c:v>14045</c:v>
                </c:pt>
                <c:pt idx="3">
                  <c:v>288630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54-4A01-8811-C91F2A77763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448129103"/>
        <c:axId val="1448132431"/>
      </c:barChart>
      <c:catAx>
        <c:axId val="1448129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448132431"/>
        <c:crosses val="autoZero"/>
        <c:auto val="1"/>
        <c:lblAlgn val="ctr"/>
        <c:lblOffset val="100"/>
        <c:noMultiLvlLbl val="0"/>
      </c:catAx>
      <c:valAx>
        <c:axId val="144813243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48129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G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GT"/>
              <a:t>Eventos y Documentos </a:t>
            </a:r>
            <a:br>
              <a:rPr lang="es-GT"/>
            </a:br>
            <a:r>
              <a:rPr lang="es-GT"/>
              <a:t>2016 - 2019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'[RED PROGRAMATICA INTEGRADA CONAP.xlsx]Hoja1'!$B$1:$E$1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
(ejecutado)</c:v>
                </c:pt>
              </c:strCache>
            </c:strRef>
          </c:cat>
          <c:val>
            <c:numRef>
              <c:f>'[RED PROGRAMATICA INTEGRADA CONAP.xlsx]Hoja1'!$B$16:$E$16</c:f>
              <c:numCache>
                <c:formatCode>#,##0</c:formatCode>
                <c:ptCount val="4"/>
                <c:pt idx="0">
                  <c:v>14754</c:v>
                </c:pt>
                <c:pt idx="1">
                  <c:v>14451</c:v>
                </c:pt>
                <c:pt idx="2">
                  <c:v>14314</c:v>
                </c:pt>
                <c:pt idx="3">
                  <c:v>9515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1-44A4-8009-CA2958242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544339368"/>
        <c:axId val="604739208"/>
      </c:barChart>
      <c:catAx>
        <c:axId val="544339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04739208"/>
        <c:crosses val="autoZero"/>
        <c:auto val="1"/>
        <c:lblAlgn val="ctr"/>
        <c:lblOffset val="100"/>
        <c:noMultiLvlLbl val="0"/>
      </c:catAx>
      <c:valAx>
        <c:axId val="60473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GT" dirty="0" smtClean="0"/>
                  <a:t>Cantidad</a:t>
                </a:r>
                <a:endParaRPr lang="es-GT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GT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544339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G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GT"/>
              <a:t>Hectáreas Conservadas</a:t>
            </a:r>
            <a:br>
              <a:rPr lang="es-GT"/>
            </a:br>
            <a:r>
              <a:rPr lang="es-GT"/>
              <a:t>2016 - 2019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'[RED PROGRAMATICA INTEGRADA CONAP.xlsx]Hoja1'!$B$22:$E$22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
(proyectado)</c:v>
                </c:pt>
              </c:strCache>
            </c:strRef>
          </c:cat>
          <c:val>
            <c:numRef>
              <c:f>'[RED PROGRAMATICA INTEGRADA CONAP.xlsx]Hoja1'!$B$37:$E$37</c:f>
              <c:numCache>
                <c:formatCode>#,##0</c:formatCode>
                <c:ptCount val="4"/>
                <c:pt idx="0">
                  <c:v>3500104</c:v>
                </c:pt>
                <c:pt idx="1">
                  <c:v>3343147</c:v>
                </c:pt>
                <c:pt idx="2">
                  <c:v>3493147</c:v>
                </c:pt>
                <c:pt idx="3">
                  <c:v>3618726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26-4E97-9B16-7CAE2B053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616924376"/>
        <c:axId val="616925688"/>
      </c:barChart>
      <c:catAx>
        <c:axId val="616924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16925688"/>
        <c:crosses val="autoZero"/>
        <c:auto val="1"/>
        <c:lblAlgn val="ctr"/>
        <c:lblOffset val="100"/>
        <c:noMultiLvlLbl val="0"/>
      </c:catAx>
      <c:valAx>
        <c:axId val="616925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169243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G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GT"/>
              <a:t>Personas Sensibilizadas</a:t>
            </a:r>
          </a:p>
          <a:p>
            <a:pPr>
              <a:defRPr/>
            </a:pPr>
            <a:r>
              <a:rPr lang="es-GT"/>
              <a:t>2016 - 2019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'[RED PROGRAMATICA INTEGRADA CONAP.xlsx]Hoja1'!$B$52:$E$52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
(proyectado)</c:v>
                </c:pt>
              </c:strCache>
            </c:strRef>
          </c:cat>
          <c:val>
            <c:numRef>
              <c:f>'[RED PROGRAMATICA INTEGRADA CONAP.xlsx]Hoja1'!$B$67:$E$67</c:f>
              <c:numCache>
                <c:formatCode>#,##0</c:formatCode>
                <c:ptCount val="4"/>
                <c:pt idx="0">
                  <c:v>15933</c:v>
                </c:pt>
                <c:pt idx="1">
                  <c:v>13120</c:v>
                </c:pt>
                <c:pt idx="2">
                  <c:v>84122</c:v>
                </c:pt>
                <c:pt idx="3">
                  <c:v>288630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F-440E-9981-C51FE7121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555120784"/>
        <c:axId val="555121768"/>
      </c:barChart>
      <c:catAx>
        <c:axId val="55512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555121768"/>
        <c:crosses val="autoZero"/>
        <c:auto val="1"/>
        <c:lblAlgn val="ctr"/>
        <c:lblOffset val="100"/>
        <c:noMultiLvlLbl val="0"/>
      </c:catAx>
      <c:valAx>
        <c:axId val="555121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5551207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G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05C33-7DA2-46A6-A66F-08D9363C2105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8960B-F370-4B04-B2BF-C4A3FC42F97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32981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593468"/>
            <a:ext cx="7772400" cy="2407398"/>
          </a:xfrm>
        </p:spPr>
        <p:txBody>
          <a:bodyPr/>
          <a:lstStyle/>
          <a:p>
            <a:pPr algn="l"/>
            <a:r>
              <a:rPr lang="es-ES" dirty="0" smtClean="0">
                <a:solidFill>
                  <a:srgbClr val="168F62"/>
                </a:solidFill>
                <a:latin typeface="Arial Black"/>
                <a:cs typeface="Arial Black"/>
              </a:rPr>
              <a:t>Taller de Presupuesto Abierto de Estrategia Fiscal Ambiental</a:t>
            </a:r>
            <a:endParaRPr lang="es-ES" dirty="0">
              <a:solidFill>
                <a:srgbClr val="168F62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902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NTILLA ppt 30 año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7CBA43"/>
                </a:solidFill>
                <a:latin typeface="Arial Black"/>
                <a:cs typeface="Arial Black"/>
              </a:rPr>
              <a:t>2016 - 2019</a:t>
            </a:r>
            <a:endParaRPr lang="es-ES" dirty="0">
              <a:solidFill>
                <a:srgbClr val="7CBA43"/>
              </a:solidFill>
              <a:latin typeface="Arial Black"/>
              <a:cs typeface="Arial Black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406944" y="1411948"/>
            <a:ext cx="4403817" cy="150494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GT" sz="2000" dirty="0"/>
              <a:t>Dentro del Sistema Guatemalteco de Áreas </a:t>
            </a:r>
            <a:r>
              <a:rPr lang="es-GT" sz="2000" dirty="0" smtClean="0"/>
              <a:t>Protegidas –SIGAP- </a:t>
            </a:r>
            <a:r>
              <a:rPr lang="es-GT" sz="2000" dirty="0"/>
              <a:t>se  contabilizan más de 2,765 centros </a:t>
            </a:r>
            <a:r>
              <a:rPr lang="es-GT" sz="2000" dirty="0" smtClean="0"/>
              <a:t>poblados, distribuyéndose de la siguiente forma: </a:t>
            </a:r>
          </a:p>
        </p:txBody>
      </p:sp>
      <p:pic>
        <p:nvPicPr>
          <p:cNvPr id="12" name="Marcador de contenido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1156" r="3308" b="2594"/>
          <a:stretch/>
        </p:blipFill>
        <p:spPr>
          <a:xfrm>
            <a:off x="5143500" y="846138"/>
            <a:ext cx="3879988" cy="56403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4" y="3156615"/>
            <a:ext cx="2123078" cy="246012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483" y="3158138"/>
            <a:ext cx="2123078" cy="2260920"/>
          </a:xfrm>
          <a:prstGeom prst="rect">
            <a:avLst/>
          </a:prstGeom>
        </p:spPr>
      </p:pic>
      <p:sp>
        <p:nvSpPr>
          <p:cNvPr id="16" name="Marcador de contenido 7"/>
          <p:cNvSpPr txBox="1">
            <a:spLocks/>
          </p:cNvSpPr>
          <p:nvPr/>
        </p:nvSpPr>
        <p:spPr>
          <a:xfrm>
            <a:off x="324671" y="5616735"/>
            <a:ext cx="3871414" cy="1200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GT" sz="900" dirty="0" smtClean="0"/>
              <a:t>Fuente: Estadísticas INE, 2012</a:t>
            </a:r>
          </a:p>
        </p:txBody>
      </p:sp>
    </p:spTree>
    <p:extLst>
      <p:ext uri="{BB962C8B-B14F-4D97-AF65-F5344CB8AC3E}">
        <p14:creationId xmlns:p14="http://schemas.microsoft.com/office/powerpoint/2010/main" val="13021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pt 30 años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678" y="2955683"/>
            <a:ext cx="8229600" cy="11430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Vinculación con </a:t>
            </a:r>
            <a:r>
              <a:rPr lang="es-ES" dirty="0" err="1" smtClean="0">
                <a:solidFill>
                  <a:srgbClr val="FFFFFF"/>
                </a:solidFill>
                <a:latin typeface="Arial"/>
                <a:cs typeface="Arial"/>
              </a:rPr>
              <a:t>ODS’s</a:t>
            </a:r>
            <a:endParaRPr lang="es-E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3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LANTILLA ppt 30 año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7CBA43"/>
                </a:solidFill>
                <a:latin typeface="Arial Black"/>
                <a:cs typeface="Arial Black"/>
              </a:rPr>
              <a:t>OBJETIVOS DE DESARROLLO SOSTENIBLE</a:t>
            </a:r>
            <a:endParaRPr lang="es-GT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6693" y="1571090"/>
            <a:ext cx="4632593" cy="39839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GT" dirty="0" smtClean="0"/>
              <a:t>El Consejo Nacional de Áreas Protegidas ha elaborado su Plan Estratégico Institucional 2018 – 2027 orientado al cumplimiento de los Objetivos de Desarrollo Sostenible identificados: </a:t>
            </a:r>
          </a:p>
          <a:p>
            <a:pPr lvl="1" algn="just"/>
            <a:r>
              <a:rPr lang="es-MX" sz="1500" dirty="0" smtClean="0"/>
              <a:t>Hambre </a:t>
            </a:r>
            <a:r>
              <a:rPr lang="es-MX" sz="1500" dirty="0"/>
              <a:t>Cero (</a:t>
            </a:r>
            <a:r>
              <a:rPr lang="es-MX" sz="1500" dirty="0" smtClean="0"/>
              <a:t>ODS2)</a:t>
            </a:r>
          </a:p>
          <a:p>
            <a:pPr lvl="1" algn="just"/>
            <a:r>
              <a:rPr lang="es-MX" sz="1500" dirty="0" smtClean="0"/>
              <a:t>Agua </a:t>
            </a:r>
            <a:r>
              <a:rPr lang="es-MX" sz="1500" dirty="0"/>
              <a:t>Limpia y Saneamiento (</a:t>
            </a:r>
            <a:r>
              <a:rPr lang="es-MX" sz="1500" dirty="0" smtClean="0"/>
              <a:t>ODS6)</a:t>
            </a:r>
          </a:p>
          <a:p>
            <a:pPr lvl="1" algn="just"/>
            <a:r>
              <a:rPr lang="es-MX" sz="1500" dirty="0" smtClean="0"/>
              <a:t>Energía </a:t>
            </a:r>
            <a:r>
              <a:rPr lang="es-MX" sz="1500" dirty="0"/>
              <a:t>Asequible y No Contaminante (</a:t>
            </a:r>
            <a:r>
              <a:rPr lang="es-MX" sz="1500" dirty="0" smtClean="0"/>
              <a:t>ODS7)</a:t>
            </a:r>
          </a:p>
          <a:p>
            <a:pPr lvl="1" algn="just"/>
            <a:r>
              <a:rPr lang="es-MX" sz="1500" dirty="0" smtClean="0"/>
              <a:t>Industria </a:t>
            </a:r>
            <a:r>
              <a:rPr lang="es-MX" sz="1500" dirty="0"/>
              <a:t>Innovación e Infraestructura (ODS9</a:t>
            </a:r>
            <a:r>
              <a:rPr lang="es-MX" sz="1500" dirty="0" smtClean="0"/>
              <a:t>)</a:t>
            </a:r>
          </a:p>
          <a:p>
            <a:pPr lvl="1" algn="just"/>
            <a:r>
              <a:rPr lang="es-MX" sz="1500" dirty="0" smtClean="0"/>
              <a:t> Ciudades </a:t>
            </a:r>
            <a:r>
              <a:rPr lang="es-MX" sz="1500" dirty="0"/>
              <a:t>y Comunidades Sostenibles (ODS11</a:t>
            </a:r>
            <a:r>
              <a:rPr lang="es-MX" sz="1500" dirty="0" smtClean="0"/>
              <a:t>)</a:t>
            </a:r>
          </a:p>
          <a:p>
            <a:pPr lvl="1" algn="just"/>
            <a:r>
              <a:rPr lang="es-MX" sz="1500" dirty="0" smtClean="0"/>
              <a:t>Producción </a:t>
            </a:r>
            <a:r>
              <a:rPr lang="es-MX" sz="1500" dirty="0"/>
              <a:t>y Consumo Responsable (ODS12</a:t>
            </a:r>
            <a:r>
              <a:rPr lang="es-MX" sz="1500" dirty="0" smtClean="0"/>
              <a:t>)</a:t>
            </a:r>
          </a:p>
          <a:p>
            <a:pPr lvl="1" algn="just"/>
            <a:r>
              <a:rPr lang="es-MX" sz="1500" dirty="0" smtClean="0"/>
              <a:t>Acción </a:t>
            </a:r>
            <a:r>
              <a:rPr lang="es-MX" sz="1500" dirty="0"/>
              <a:t>por el Clima (ODS13</a:t>
            </a:r>
            <a:r>
              <a:rPr lang="es-MX" sz="1500" dirty="0" smtClean="0"/>
              <a:t>)</a:t>
            </a:r>
          </a:p>
          <a:p>
            <a:pPr lvl="1" algn="just"/>
            <a:r>
              <a:rPr lang="es-MX" sz="1500" dirty="0" smtClean="0"/>
              <a:t>Vida </a:t>
            </a:r>
            <a:r>
              <a:rPr lang="es-MX" sz="1500" dirty="0"/>
              <a:t>Submarina (ODS14</a:t>
            </a:r>
            <a:r>
              <a:rPr lang="es-MX" sz="1500" dirty="0" smtClean="0"/>
              <a:t>)</a:t>
            </a:r>
          </a:p>
          <a:p>
            <a:pPr lvl="1" algn="just"/>
            <a:r>
              <a:rPr lang="es-MX" sz="1500" dirty="0" smtClean="0"/>
              <a:t>Vida </a:t>
            </a:r>
            <a:r>
              <a:rPr lang="es-MX" sz="1500" dirty="0"/>
              <a:t>de Ecosistemas Terrestres (ODS15</a:t>
            </a:r>
            <a:r>
              <a:rPr lang="es-MX" sz="1500" dirty="0" smtClean="0"/>
              <a:t>)</a:t>
            </a:r>
          </a:p>
          <a:p>
            <a:pPr lvl="1" algn="just"/>
            <a:r>
              <a:rPr lang="es-MX" sz="1500" dirty="0" smtClean="0"/>
              <a:t>Alianzas </a:t>
            </a:r>
            <a:r>
              <a:rPr lang="es-MX" sz="1500" dirty="0"/>
              <a:t>para Lograr los Objetivos (ODS17)</a:t>
            </a:r>
            <a:endParaRPr lang="es-GT" sz="1500" dirty="0" smtClean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74217" y="2349574"/>
            <a:ext cx="3329145" cy="33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LANTILLA ppt 30 año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Marcador de contenido 11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067" r="46152" b="3393"/>
          <a:stretch/>
        </p:blipFill>
        <p:spPr>
          <a:xfrm>
            <a:off x="0" y="-1"/>
            <a:ext cx="9144000" cy="7003033"/>
          </a:xfrm>
        </p:spPr>
      </p:pic>
    </p:spTree>
    <p:extLst>
      <p:ext uri="{BB962C8B-B14F-4D97-AF65-F5344CB8AC3E}">
        <p14:creationId xmlns:p14="http://schemas.microsoft.com/office/powerpoint/2010/main" val="360332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pt 30 años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5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NTILLA ppt 30 año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678" y="2955683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Catálogo de Bienes y Servicios</a:t>
            </a:r>
            <a:endParaRPr lang="es-E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7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NTILLA ppt 30 año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2453" y="103877"/>
            <a:ext cx="8229600" cy="11430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7CBA43"/>
                </a:solidFill>
                <a:latin typeface="Arial Black"/>
                <a:cs typeface="Arial Black"/>
              </a:rPr>
              <a:t>BIENES Y SERVICIOS</a:t>
            </a:r>
            <a:endParaRPr lang="es-ES" dirty="0">
              <a:solidFill>
                <a:srgbClr val="7CBA43"/>
              </a:solidFill>
              <a:latin typeface="Arial Black"/>
              <a:cs typeface="Arial Black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13494"/>
            <a:ext cx="7937653" cy="1410551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MX" sz="2400" dirty="0" smtClean="0"/>
              <a:t>En el período 2016 – 2019 el CONAP ha orientado sus actividades en las siguientes categorías: </a:t>
            </a:r>
          </a:p>
          <a:p>
            <a:pPr algn="just"/>
            <a:endParaRPr lang="es-MX" sz="1600" dirty="0"/>
          </a:p>
          <a:p>
            <a:pPr lvl="1" algn="just"/>
            <a:r>
              <a:rPr lang="es-MX" sz="1600" dirty="0"/>
              <a:t>PROTECCIÓN Y CONSERVACIÓN DEL SISTEMA GUATEMALTECO DE ÁREAS PROTEGIDAS -SIGAP- Y DE LA DIVERSIDAD </a:t>
            </a:r>
            <a:r>
              <a:rPr lang="es-MX" sz="1600" dirty="0" smtClean="0"/>
              <a:t>BIOLÓGICA</a:t>
            </a:r>
          </a:p>
          <a:p>
            <a:pPr lvl="1" algn="just"/>
            <a:r>
              <a:rPr lang="es-MX" sz="1600" dirty="0"/>
              <a:t>INVESTIGACIÓN PARA LA CONSERVACIÓN DE LA DIVERSIDAD </a:t>
            </a:r>
            <a:r>
              <a:rPr lang="es-MX" sz="1600" dirty="0" smtClean="0"/>
              <a:t>BIOLÓGICA</a:t>
            </a:r>
          </a:p>
          <a:p>
            <a:pPr lvl="1" algn="just"/>
            <a:r>
              <a:rPr lang="es-MX" sz="1600" dirty="0"/>
              <a:t>PROTECCIÓN DE BÓSQUES Y DIVERSIDAD BIOLÓGICA CONTRA INCENDIOS </a:t>
            </a:r>
            <a:r>
              <a:rPr lang="es-MX" sz="1600" dirty="0" smtClean="0"/>
              <a:t>FORESTALES</a:t>
            </a:r>
          </a:p>
          <a:p>
            <a:pPr lvl="1" algn="just"/>
            <a:r>
              <a:rPr lang="es-MX" sz="1600" dirty="0"/>
              <a:t>DESARROLLO SOSTENIBLE PARA LA CONSERVACIÓN DE LOS RECURSOS NATURALES (2019)</a:t>
            </a:r>
            <a:endParaRPr lang="es-MX" sz="1600" dirty="0" smtClean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68456"/>
              </p:ext>
            </p:extLst>
          </p:nvPr>
        </p:nvGraphicFramePr>
        <p:xfrm>
          <a:off x="837283" y="2390661"/>
          <a:ext cx="7748644" cy="4068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94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 ppt 30 años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678" y="29556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Cantidad de Bienes y Servicios Entregados</a:t>
            </a:r>
            <a:endParaRPr lang="es-E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0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NTILLA ppt 30 año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7CBA43"/>
                </a:solidFill>
                <a:latin typeface="Arial Black"/>
                <a:cs typeface="Arial Black"/>
              </a:rPr>
              <a:t>BIENES Y SERVICIOS</a:t>
            </a:r>
            <a:endParaRPr lang="es-ES" dirty="0">
              <a:solidFill>
                <a:srgbClr val="7CBA43"/>
              </a:solidFill>
              <a:latin typeface="Arial Black"/>
              <a:cs typeface="Arial Black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711" y="1417638"/>
            <a:ext cx="3795311" cy="4525963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/>
              <a:t>Del 2016 al 2019 el CONAP ha respondido a la demanda de la población con la ejecución de eventos y elaboración de documentos técnicos, jurídicos, entre otros. Velando por la preservación de las distintas áreas protegidas. </a:t>
            </a:r>
            <a:endParaRPr lang="es-MX" sz="1600" dirty="0" smtClean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652246"/>
              </p:ext>
            </p:extLst>
          </p:nvPr>
        </p:nvGraphicFramePr>
        <p:xfrm>
          <a:off x="3933022" y="1861851"/>
          <a:ext cx="5210978" cy="3659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59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NTILLA ppt 30 año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7CBA43"/>
                </a:solidFill>
                <a:latin typeface="Arial Black"/>
                <a:cs typeface="Arial Black"/>
              </a:rPr>
              <a:t>BIENES Y SERVICIOS</a:t>
            </a:r>
            <a:endParaRPr lang="es-ES" dirty="0">
              <a:solidFill>
                <a:srgbClr val="7CBA43"/>
              </a:solidFill>
              <a:latin typeface="Arial Black"/>
              <a:cs typeface="Arial Black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8944" y="1893333"/>
            <a:ext cx="3795311" cy="4525963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/>
              <a:t>El Sistema Guatemalteco de Áreas Protegidas ha incorporado más hectáreas en el modelo de conservación sostenible. Teniendo proyectado a 2019 un total de 3,618,726 hectáreas. </a:t>
            </a:r>
            <a:endParaRPr lang="es-MX" sz="1600" dirty="0" smtClean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815735"/>
              </p:ext>
            </p:extLst>
          </p:nvPr>
        </p:nvGraphicFramePr>
        <p:xfrm>
          <a:off x="165253" y="1564395"/>
          <a:ext cx="5183436" cy="384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63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NTILLA ppt 30 año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rgbClr val="7CBA43"/>
                </a:solidFill>
                <a:latin typeface="Arial Black"/>
                <a:cs typeface="Arial Black"/>
              </a:rPr>
              <a:t>BIENES Y SERVICIOS</a:t>
            </a:r>
            <a:endParaRPr lang="es-ES" dirty="0">
              <a:solidFill>
                <a:srgbClr val="7CBA43"/>
              </a:solidFill>
              <a:latin typeface="Arial Black"/>
              <a:cs typeface="Arial Black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781195"/>
            <a:ext cx="3795311" cy="4525963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/>
              <a:t>El CONAP ha impulsado a través de sus capacitaciones y sensibilizaciones, labores de conservación y valoración de las áreas protegidas. </a:t>
            </a:r>
            <a:endParaRPr lang="es-MX" sz="2400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9162014"/>
              </p:ext>
            </p:extLst>
          </p:nvPr>
        </p:nvGraphicFramePr>
        <p:xfrm>
          <a:off x="3944039" y="1949986"/>
          <a:ext cx="5199961" cy="3709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066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NTILLA ppt 30 año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678" y="2955683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Población Beneficiada</a:t>
            </a:r>
            <a:endParaRPr lang="es-E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3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NTILLA ppt 30 año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745" y="274638"/>
            <a:ext cx="4038600" cy="11430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7CBA43"/>
                </a:solidFill>
                <a:latin typeface="Arial Black"/>
                <a:cs typeface="Arial Black"/>
              </a:rPr>
              <a:t>2016 - 2019</a:t>
            </a:r>
            <a:endParaRPr lang="es-ES" dirty="0">
              <a:solidFill>
                <a:srgbClr val="7CBA43"/>
              </a:solidFill>
              <a:latin typeface="Arial Black"/>
              <a:cs typeface="Arial Black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159745" y="1166018"/>
            <a:ext cx="4483884" cy="436444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GT" dirty="0" smtClean="0"/>
              <a:t>A medida que ha aumentado la cantidad de áreas protegidas, los centros poblados continúan beneficiándose de los servicios </a:t>
            </a:r>
            <a:r>
              <a:rPr lang="es-GT" dirty="0" err="1" smtClean="0"/>
              <a:t>ecosistémicos</a:t>
            </a:r>
            <a:r>
              <a:rPr lang="es-GT" dirty="0" smtClean="0"/>
              <a:t> que emanan de ellos. </a:t>
            </a:r>
          </a:p>
          <a:p>
            <a:pPr algn="just"/>
            <a:r>
              <a:rPr lang="es-GT" dirty="0" smtClean="0"/>
              <a:t>De los anteriores se cuenta en la actualidad con una hidrografía equivalente a 21,219,097 metros de longitud de cauces los cuales continúan abasteciendo directamente a los centros poblados en áreas protegidas e indirectamente a todo el territorio nacional. </a:t>
            </a:r>
          </a:p>
        </p:txBody>
      </p:sp>
      <p:pic>
        <p:nvPicPr>
          <p:cNvPr id="13" name="Marcador de contenido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1423" r="2817" b="2723"/>
          <a:stretch/>
        </p:blipFill>
        <p:spPr>
          <a:xfrm>
            <a:off x="5041605" y="623093"/>
            <a:ext cx="3927218" cy="56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microsoft.com/sharepoint/v3/field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830</TotalTime>
  <Words>401</Words>
  <Application>Microsoft Office PowerPoint</Application>
  <PresentationFormat>Presentación en pantalla (4:3)</PresentationFormat>
  <Paragraphs>42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Calibri</vt:lpstr>
      <vt:lpstr>Office Theme</vt:lpstr>
      <vt:lpstr>Taller de Presupuesto Abierto de Estrategia Fiscal Ambiental</vt:lpstr>
      <vt:lpstr>Catálogo de Bienes y Servicios</vt:lpstr>
      <vt:lpstr>BIENES Y SERVICIOS</vt:lpstr>
      <vt:lpstr>Cantidad de Bienes y Servicios Entregados</vt:lpstr>
      <vt:lpstr>BIENES Y SERVICIOS</vt:lpstr>
      <vt:lpstr>BIENES Y SERVICIOS</vt:lpstr>
      <vt:lpstr>BIENES Y SERVICIOS</vt:lpstr>
      <vt:lpstr>Población Beneficiada</vt:lpstr>
      <vt:lpstr>2016 - 2019</vt:lpstr>
      <vt:lpstr>2016 - 2019</vt:lpstr>
      <vt:lpstr>Vinculación con ODS’s</vt:lpstr>
      <vt:lpstr>OBJETIVOS DE DESARROLLO SOSTENIBLE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Jorge Ganesh Caballeros Tellez</cp:lastModifiedBy>
  <cp:revision>62</cp:revision>
  <cp:lastPrinted>2019-06-18T14:13:01Z</cp:lastPrinted>
  <dcterms:created xsi:type="dcterms:W3CDTF">2010-04-12T23:12:02Z</dcterms:created>
  <dcterms:modified xsi:type="dcterms:W3CDTF">2019-06-18T19:10:03Z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