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1pPr>
    <a:lvl2pPr marL="0" marR="0" indent="45720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2pPr>
    <a:lvl3pPr marL="0" marR="0" indent="91440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3pPr>
    <a:lvl4pPr marL="0" marR="0" indent="137160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4pPr>
    <a:lvl5pPr marL="0" marR="0" indent="182880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5pPr>
    <a:lvl6pPr marL="0" marR="0" indent="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6pPr>
    <a:lvl7pPr marL="0" marR="0" indent="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7pPr>
    <a:lvl8pPr marL="0" marR="0" indent="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8pPr>
    <a:lvl9pPr marL="0" marR="0" indent="0" algn="l" defTabSz="12176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AED"/>
          </a:solidFill>
        </a:fill>
      </a:tcStyle>
    </a:wholeTbl>
    <a:band2H>
      <a:tcTxStyle b="def" i="def"/>
      <a:tcStyle>
        <a:tcBdr/>
        <a:fill>
          <a:solidFill>
            <a:srgbClr val="EAF5F6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1pPr>
    <a:lvl2pPr indent="228600"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2pPr>
    <a:lvl3pPr indent="457200"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3pPr>
    <a:lvl4pPr indent="685800"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4pPr>
    <a:lvl5pPr indent="914400"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5pPr>
    <a:lvl6pPr indent="1143000"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6pPr>
    <a:lvl7pPr indent="1371600"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7pPr>
    <a:lvl8pPr indent="1600200"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8pPr>
    <a:lvl9pPr indent="1828800" defTabSz="1217612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26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88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96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04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12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20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128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89375"/>
            <a:ext cx="12185650" cy="296862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3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7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65" name="Número de diapositiva"/>
          <p:cNvSpPr txBox="1"/>
          <p:nvPr>
            <p:ph type="sldNum" sz="quarter" idx="2"/>
          </p:nvPr>
        </p:nvSpPr>
        <p:spPr>
          <a:xfrm>
            <a:off x="8736012" y="6356350"/>
            <a:ext cx="423824" cy="4470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úmero de diapositiva"/>
          <p:cNvSpPr txBox="1"/>
          <p:nvPr>
            <p:ph type="sldNum" sz="quarter" idx="2"/>
          </p:nvPr>
        </p:nvSpPr>
        <p:spPr>
          <a:xfrm>
            <a:off x="11614150" y="6417468"/>
            <a:ext cx="349250" cy="127001"/>
          </a:xfrm>
          <a:prstGeom prst="rect">
            <a:avLst/>
          </a:prstGeom>
          <a:solidFill>
            <a:srgbClr val="638CA5"/>
          </a:solidFill>
        </p:spPr>
        <p:txBody>
          <a:bodyPr wrap="square" lIns="0" tIns="0" rIns="0" bIns="0"/>
          <a:lstStyle>
            <a:lvl1pPr algn="ctr">
              <a:defRPr b="1" sz="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0" name="Texto del título"/>
          <p:cNvSpPr txBox="1"/>
          <p:nvPr>
            <p:ph type="title"/>
          </p:nvPr>
        </p:nvSpPr>
        <p:spPr>
          <a:xfrm>
            <a:off x="261937" y="260350"/>
            <a:ext cx="11664951" cy="288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"/>
          <p:cNvGrpSpPr/>
          <p:nvPr/>
        </p:nvGrpSpPr>
        <p:grpSpPr>
          <a:xfrm>
            <a:off x="-1" y="6794500"/>
            <a:ext cx="12192001" cy="63500"/>
            <a:chOff x="0" y="0"/>
            <a:chExt cx="12192000" cy="63500"/>
          </a:xfrm>
        </p:grpSpPr>
        <p:sp>
          <p:nvSpPr>
            <p:cNvPr id="2" name="Rectángulo"/>
            <p:cNvSpPr/>
            <p:nvPr/>
          </p:nvSpPr>
          <p:spPr>
            <a:xfrm>
              <a:off x="4064000" y="0"/>
              <a:ext cx="4064000" cy="635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" name="Rectángulo"/>
            <p:cNvSpPr/>
            <p:nvPr/>
          </p:nvSpPr>
          <p:spPr>
            <a:xfrm>
              <a:off x="8128000" y="0"/>
              <a:ext cx="4064000" cy="63500"/>
            </a:xfrm>
            <a:prstGeom prst="rect">
              <a:avLst/>
            </a:prstGeom>
            <a:solidFill>
              <a:srgbClr val="638C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" name="Rectángulo"/>
            <p:cNvSpPr/>
            <p:nvPr/>
          </p:nvSpPr>
          <p:spPr>
            <a:xfrm>
              <a:off x="-1" y="0"/>
              <a:ext cx="4064001" cy="635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6" name="Texto del título"/>
          <p:cNvSpPr txBox="1"/>
          <p:nvPr>
            <p:ph type="title"/>
          </p:nvPr>
        </p:nvSpPr>
        <p:spPr>
          <a:xfrm>
            <a:off x="608965" y="92074"/>
            <a:ext cx="1096137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Texto del título</a:t>
            </a:r>
          </a:p>
        </p:txBody>
      </p:sp>
      <p:sp>
        <p:nvSpPr>
          <p:cNvPr id="7" name="Nivel de texto 1…"/>
          <p:cNvSpPr txBox="1"/>
          <p:nvPr>
            <p:ph type="body" idx="1"/>
          </p:nvPr>
        </p:nvSpPr>
        <p:spPr>
          <a:xfrm>
            <a:off x="608965" y="1600200"/>
            <a:ext cx="1096137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Número de diapositiva"/>
          <p:cNvSpPr txBox="1"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5612" marR="0" indent="-455612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1036439" marR="0" indent="-426839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1674018" marR="0" indent="-454818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2374582" marR="0" indent="-545782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3044825" marR="0" indent="-606425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3502025" marR="0" indent="-606425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3959225" marR="0" indent="-606425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4416425" marR="0" indent="-606425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4873625" marR="0" indent="-606425" algn="l" defTabSz="1217612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7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3783" r="0" b="0"/>
          <a:stretch>
            <a:fillRect/>
          </a:stretch>
        </p:blipFill>
        <p:spPr>
          <a:xfrm flipH="1" rot="10800000">
            <a:off x="0" y="3737371"/>
            <a:ext cx="12179300" cy="316625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INFORME DE METAS Y LOGROS ALCANZADOS…"/>
          <p:cNvSpPr txBox="1"/>
          <p:nvPr/>
        </p:nvSpPr>
        <p:spPr>
          <a:xfrm>
            <a:off x="2313433" y="2246312"/>
            <a:ext cx="7552433" cy="304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376092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algn="ctr">
              <a:defRPr b="1">
                <a:solidFill>
                  <a:srgbClr val="376092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algn="ctr">
              <a:defRPr b="1">
                <a:solidFill>
                  <a:srgbClr val="37609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INFORME DE METAS Y LOGROS ALCANZADOS</a:t>
            </a:r>
          </a:p>
          <a:p>
            <a:pPr algn="ctr">
              <a:defRPr b="1">
                <a:solidFill>
                  <a:srgbClr val="37609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PERÍODO 2016 AL 2018</a:t>
            </a:r>
          </a:p>
          <a:p>
            <a:pPr algn="ctr">
              <a:defRPr b="1">
                <a:solidFill>
                  <a:srgbClr val="376092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algn="ctr">
              <a:lnSpc>
                <a:spcPct val="150000"/>
              </a:lnSpc>
              <a:defRPr b="1" sz="2000">
                <a:solidFill>
                  <a:srgbClr val="17375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Formulación Presupuestaria </a:t>
            </a:r>
          </a:p>
          <a:p>
            <a:pPr algn="ctr">
              <a:lnSpc>
                <a:spcPct val="150000"/>
              </a:lnSpc>
              <a:defRPr b="1" sz="2000">
                <a:solidFill>
                  <a:srgbClr val="17375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Multianual 2020-2024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754" y="473519"/>
            <a:ext cx="5701792" cy="234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373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245473" y="320675"/>
            <a:ext cx="9688354" cy="7381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487045">
              <a:defRPr b="1" sz="104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r>
              <a:t>PROGRAMA 11</a:t>
            </a:r>
            <a:br/>
            <a:r>
              <a:t>EXPLORACIÓN, EXPLOTACIÓN Y COMERCIALIZACIÓN DE HIDROCARBUROS</a:t>
            </a:r>
            <a:br/>
            <a:br/>
          </a:p>
        </p:txBody>
      </p:sp>
      <p:grpSp>
        <p:nvGrpSpPr>
          <p:cNvPr id="383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374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75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76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7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8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79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0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1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82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391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384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5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6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7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88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89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0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92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393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0837" y="1209675"/>
            <a:ext cx="9017001" cy="4767263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*Datos proyectados 2019"/>
          <p:cNvSpPr txBox="1"/>
          <p:nvPr/>
        </p:nvSpPr>
        <p:spPr>
          <a:xfrm>
            <a:off x="1539875" y="6386512"/>
            <a:ext cx="226916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*Datos proyectados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rcRect l="5372" t="0" r="2803" b="2882"/>
          <a:stretch>
            <a:fillRect/>
          </a:stretch>
        </p:blipFill>
        <p:spPr>
          <a:xfrm>
            <a:off x="1260673" y="1027112"/>
            <a:ext cx="9657762" cy="512435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481137" y="25400"/>
            <a:ext cx="9217026" cy="955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657510">
              <a:defRPr b="1" sz="108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t>PROGRAMA 11</a:t>
            </a:r>
            <a:br/>
            <a:r>
              <a:t>EXPLORACIÓN, EXPLOTACIÓN Y COMERCIALIZACIÓN DE HIDROCARBUROS</a:t>
            </a:r>
            <a:br/>
            <a:br/>
          </a:p>
        </p:txBody>
      </p:sp>
      <p:sp>
        <p:nvSpPr>
          <p:cNvPr id="400" name="*Datos proyectados 2019"/>
          <p:cNvSpPr txBox="1"/>
          <p:nvPr/>
        </p:nvSpPr>
        <p:spPr>
          <a:xfrm>
            <a:off x="920750" y="6524625"/>
            <a:ext cx="1959878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*Datos proyectados 2019</a:t>
            </a:r>
          </a:p>
        </p:txBody>
      </p:sp>
      <p:pic>
        <p:nvPicPr>
          <p:cNvPr id="401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4">
            <a:extLst/>
          </a:blip>
          <a:srcRect l="0" t="12753" r="0" b="17347"/>
          <a:stretch>
            <a:fillRect/>
          </a:stretch>
        </p:blipFill>
        <p:spPr>
          <a:xfrm>
            <a:off x="307975" y="93662"/>
            <a:ext cx="1163638" cy="814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405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481137" y="320675"/>
            <a:ext cx="9217026" cy="7381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535749">
              <a:defRPr b="1" sz="88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r>
              <a:rPr sz="968"/>
              <a:t>PROGRAMA 11</a:t>
            </a:r>
            <a:br>
              <a:rPr sz="968"/>
            </a:br>
            <a:r>
              <a:rPr sz="968"/>
              <a:t>EXPLORACIÓN, EXPLOTACIÓN Y COMERCIALIZACIÓN DE HIDROCARBUROS</a:t>
            </a:r>
            <a:br>
              <a:rPr sz="968"/>
            </a:br>
            <a:br>
              <a:rPr sz="968"/>
            </a:br>
          </a:p>
        </p:txBody>
      </p:sp>
      <p:grpSp>
        <p:nvGrpSpPr>
          <p:cNvPr id="415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406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07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08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9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0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11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2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3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14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423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416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7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8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9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20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21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2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24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425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8170" y="1129982"/>
            <a:ext cx="8858251" cy="478313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*Datos proyectados 2019"/>
          <p:cNvSpPr txBox="1"/>
          <p:nvPr/>
        </p:nvSpPr>
        <p:spPr>
          <a:xfrm>
            <a:off x="1701800" y="6392862"/>
            <a:ext cx="226916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*Datos proyectados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431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481137" y="701675"/>
            <a:ext cx="9217026" cy="7381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535749">
              <a:defRPr b="1" sz="88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r>
              <a:rPr sz="968"/>
              <a:t>PROGRAMA 11</a:t>
            </a:r>
            <a:br>
              <a:rPr sz="968"/>
            </a:br>
            <a:r>
              <a:rPr sz="968"/>
              <a:t>EXPLORACIÓN, EXPLOTACIÓN Y COMERCIALIZACIÓN DE HIDROCARBUROS</a:t>
            </a:r>
            <a:br>
              <a:rPr sz="968"/>
            </a:br>
            <a:br>
              <a:rPr sz="968"/>
            </a:br>
          </a:p>
        </p:txBody>
      </p:sp>
      <p:grpSp>
        <p:nvGrpSpPr>
          <p:cNvPr id="441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432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33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34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5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6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37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8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9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0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449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442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3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4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5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6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7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8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50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451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*Datos proyectados 2019"/>
          <p:cNvSpPr txBox="1"/>
          <p:nvPr/>
        </p:nvSpPr>
        <p:spPr>
          <a:xfrm>
            <a:off x="1539875" y="6432550"/>
            <a:ext cx="2269168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*Datos proyectados 2019</a:t>
            </a:r>
          </a:p>
        </p:txBody>
      </p:sp>
      <p:pic>
        <p:nvPicPr>
          <p:cNvPr id="45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4837" y="1373187"/>
            <a:ext cx="8870951" cy="4810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457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481137" y="447675"/>
            <a:ext cx="9217026" cy="7381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535749">
              <a:defRPr b="1" sz="88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r>
              <a:rPr sz="968"/>
              <a:t>PROGRAMA 11</a:t>
            </a:r>
            <a:br>
              <a:rPr sz="968"/>
            </a:br>
            <a:r>
              <a:rPr sz="968"/>
              <a:t>EXPLORACIÓN, EXPLOTACIÓN Y COMERCIALIZACIÓN DE HIDROCARBUROS</a:t>
            </a:r>
            <a:br>
              <a:rPr sz="968"/>
            </a:br>
            <a:br>
              <a:rPr sz="968"/>
            </a:br>
          </a:p>
        </p:txBody>
      </p:sp>
      <p:grpSp>
        <p:nvGrpSpPr>
          <p:cNvPr id="467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458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59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60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1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2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63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4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5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66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475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468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9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0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1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72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73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4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76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477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*Datos proyectados 2019"/>
          <p:cNvSpPr txBox="1"/>
          <p:nvPr/>
        </p:nvSpPr>
        <p:spPr>
          <a:xfrm>
            <a:off x="1539875" y="6386512"/>
            <a:ext cx="226916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*Datos proyectados 2019</a:t>
            </a:r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0837" y="1174750"/>
            <a:ext cx="8797926" cy="4694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483" name="PROGRAMA 12 EXPLORACIÓN Y EXPLOTACIÓN MINERA"/>
          <p:cNvSpPr txBox="1"/>
          <p:nvPr>
            <p:ph type="title" idx="4294967295"/>
          </p:nvPr>
        </p:nvSpPr>
        <p:spPr>
          <a:xfrm>
            <a:off x="1990725" y="396875"/>
            <a:ext cx="9217025" cy="7381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487045">
              <a:defRPr b="1" sz="140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r>
              <a:t>PROGRAMA 12</a:t>
            </a:r>
            <a:br/>
            <a:r>
              <a:t>EXPLORACIÓN Y EXPLOTACIÓN MINERA </a:t>
            </a:r>
            <a:br/>
            <a:br/>
          </a:p>
        </p:txBody>
      </p:sp>
      <p:grpSp>
        <p:nvGrpSpPr>
          <p:cNvPr id="493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484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85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86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7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8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89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0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1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92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501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494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5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6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7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98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99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0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02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503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04" name="Tabla"/>
          <p:cNvGraphicFramePr/>
          <p:nvPr/>
        </p:nvGraphicFramePr>
        <p:xfrm>
          <a:off x="796925" y="1300162"/>
          <a:ext cx="10585450" cy="51530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60625"/>
                <a:gridCol w="3300412"/>
                <a:gridCol w="2178050"/>
                <a:gridCol w="2646362"/>
              </a:tblGrid>
              <a:tr h="6873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RESULTADO EN FAVOR DE LA POBLACIÓN</a:t>
                      </a:r>
                    </a:p>
                  </a:txBody>
                  <a:tcPr marL="45713" marR="45713" marT="45713" marB="45713" anchor="t" anchorCtr="0" horzOverflow="overflow">
                    <a:lnL w="28575">
                      <a:solidFill>
                        <a:srgbClr val="10253F"/>
                      </a:solidFill>
                    </a:lnL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PRODUCTO ENTREGADO A LA COMUNIDAD ENERGÉTICA</a:t>
                      </a:r>
                    </a:p>
                  </a:txBody>
                  <a:tcPr marL="45713" marR="45713" marT="45713" marB="45713" anchor="t" anchorCtr="0" horzOverflow="overflow">
                    <a:lnL w="28575">
                      <a:solidFill>
                        <a:srgbClr val="10253F"/>
                      </a:solidFill>
                    </a:lnL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AÑO</a:t>
                      </a:r>
                    </a:p>
                  </a:txBody>
                  <a:tcPr marL="45713" marR="45713" marT="45713" marB="45713" anchor="t" anchorCtr="0" horzOverflow="overflow"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META</a:t>
                      </a:r>
                    </a:p>
                  </a:txBody>
                  <a:tcPr marL="45713" marR="45713" marT="45713" marB="45713" anchor="t" anchorCtr="0" horzOverflow="overflow"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74650">
                <a:tc rowSpan="8">
                  <a:txBody>
                    <a:bodyPr/>
                    <a:lstStyle/>
                    <a:p>
                      <a:pPr algn="l" defTabSz="914400">
                        <a:def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defRPr>
                      </a:pPr>
                    </a:p>
                    <a:p>
                      <a:pPr algn="l" defTabSz="914400">
                        <a:def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defRPr>
                      </a:pPr>
                      <a:r>
                        <a:t>Para el año 2023 se incrementarán del 2% al 12%, las supervisiones de derechos mineros vigentes e ilegales por denuncia para beneficiar a  la población, con la protección de sus bienes y la integridad de las personas.</a:t>
                      </a:r>
                    </a:p>
                  </a:txBody>
                  <a:tcPr marL="45713" marR="45713" marT="45713" marB="45713" anchor="t" anchorCtr="0" horzOverflow="overflow">
                    <a:lnL w="28575">
                      <a:solidFill>
                        <a:srgbClr val="10253F"/>
                      </a:solidFill>
                    </a:lnL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rgbClr val="D4EAE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Dictámenes catastrales e inspecciones a solicitudes de licencias de reconocimiento, exploración y explotación minera, a empresas y personas individuales. *</a:t>
                      </a:r>
                    </a:p>
                  </a:txBody>
                  <a:tcPr marL="45713" marR="45713" marT="45713" marB="45713" anchor="t" anchorCtr="0" horzOverflow="overflow">
                    <a:lnL w="28575">
                      <a:solidFill>
                        <a:srgbClr val="10253F"/>
                      </a:solidFill>
                    </a:lnL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2016</a:t>
                      </a:r>
                    </a:p>
                  </a:txBody>
                  <a:tcPr marL="45713" marR="45713" marT="45713" marB="45713" anchor="ctr" anchorCtr="0" horzOverflow="overflow">
                    <a:lnT w="28575">
                      <a:solidFill>
                        <a:srgbClr val="10253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248</a:t>
                      </a:r>
                    </a:p>
                  </a:txBody>
                  <a:tcPr marL="45713" marR="45713" marT="45713" marB="45713" anchor="ctr" anchorCtr="0" horzOverflow="overflow"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solidFill>
                      <a:srgbClr val="D4EAED"/>
                    </a:solidFill>
                  </a:tcPr>
                </a:tc>
              </a:tr>
              <a:tr h="37306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2017</a:t>
                      </a:r>
                    </a:p>
                  </a:txBody>
                  <a:tcPr marL="45713" marR="45713" marT="45713" marB="45713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141</a:t>
                      </a:r>
                    </a:p>
                  </a:txBody>
                  <a:tcPr marL="45713" marR="45713" marT="45713" marB="45713" anchor="ctr" anchorCtr="0" horzOverflow="overflow">
                    <a:lnR w="28575">
                      <a:solidFill>
                        <a:srgbClr val="10253F"/>
                      </a:solidFill>
                    </a:lnR>
                    <a:solidFill>
                      <a:srgbClr val="EBF5F6"/>
                    </a:solidFill>
                  </a:tcPr>
                </a:tc>
              </a:tr>
              <a:tr h="46831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2018</a:t>
                      </a:r>
                    </a:p>
                  </a:txBody>
                  <a:tcPr marL="45713" marR="45713" marT="45713" marB="45713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122</a:t>
                      </a:r>
                    </a:p>
                  </a:txBody>
                  <a:tcPr marL="45713" marR="45713" marT="45713" marB="45713" anchor="ctr" anchorCtr="0" horzOverflow="overflow">
                    <a:lnR w="28575">
                      <a:solidFill>
                        <a:srgbClr val="10253F"/>
                      </a:solidFill>
                    </a:lnR>
                    <a:solidFill>
                      <a:srgbClr val="D4EAED"/>
                    </a:solidFill>
                  </a:tcPr>
                </a:tc>
              </a:tr>
              <a:tr h="125571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2019</a:t>
                      </a:r>
                    </a:p>
                  </a:txBody>
                  <a:tcPr marL="45713" marR="45713" marT="45713" marB="45713" anchor="ctr" anchorCtr="0" horzOverflow="overflow">
                    <a:lnB w="28575">
                      <a:solidFill>
                        <a:srgbClr val="10253F"/>
                      </a:solidFill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146</a:t>
                      </a:r>
                    </a:p>
                  </a:txBody>
                  <a:tcPr marL="45713" marR="45713" marT="45713" marB="45713" anchor="ctr" anchorCtr="0" horzOverflow="overflow">
                    <a:lnR w="28575">
                      <a:solidFill>
                        <a:srgbClr val="10253F"/>
                      </a:solidFill>
                    </a:lnR>
                    <a:lnB w="28575">
                      <a:solidFill>
                        <a:srgbClr val="10253F"/>
                      </a:solidFill>
                    </a:lnB>
                    <a:solidFill>
                      <a:srgbClr val="EBF5F6"/>
                    </a:solidFill>
                  </a:tcPr>
                </a:tc>
              </a:tr>
              <a:tr h="474662">
                <a:tc vMerge="1">
                  <a:tcPr/>
                </a:tc>
                <a:tc row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Supervisiones y fiscalizaciones de áreas con operaciones mineras de personas individuales y jurídicas. ***</a:t>
                      </a:r>
                    </a:p>
                  </a:txBody>
                  <a:tcPr marL="45713" marR="45713" marT="45713" marB="45713" anchor="t" anchorCtr="0" horzOverflow="overflow">
                    <a:lnL w="28575">
                      <a:solidFill>
                        <a:srgbClr val="10253F"/>
                      </a:solidFill>
                    </a:lnL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2016</a:t>
                      </a:r>
                    </a:p>
                  </a:txBody>
                  <a:tcPr marL="45713" marR="45713" marT="45713" marB="45713" anchor="ctr" anchorCtr="0" horzOverflow="overflow">
                    <a:lnT w="28575">
                      <a:solidFill>
                        <a:srgbClr val="10253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251</a:t>
                      </a:r>
                    </a:p>
                  </a:txBody>
                  <a:tcPr marL="45713" marR="45713" marT="45713" marB="45713" anchor="ctr" anchorCtr="0" horzOverflow="overflow"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solidFill>
                      <a:srgbClr val="D4EAED"/>
                    </a:solidFill>
                  </a:tcPr>
                </a:tc>
              </a:tr>
              <a:tr h="4794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2017</a:t>
                      </a:r>
                    </a:p>
                  </a:txBody>
                  <a:tcPr marL="45713" marR="45713" marT="45713" marB="45713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255</a:t>
                      </a:r>
                    </a:p>
                  </a:txBody>
                  <a:tcPr marL="45713" marR="45713" marT="45713" marB="45713" anchor="ctr" anchorCtr="0" horzOverflow="overflow">
                    <a:lnR w="28575">
                      <a:solidFill>
                        <a:srgbClr val="10253F"/>
                      </a:solidFill>
                    </a:lnR>
                    <a:solidFill>
                      <a:srgbClr val="EBF5F6"/>
                    </a:solidFill>
                  </a:tcPr>
                </a:tc>
              </a:tr>
              <a:tr h="4381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2018</a:t>
                      </a:r>
                    </a:p>
                  </a:txBody>
                  <a:tcPr marL="45713" marR="45713" marT="45713" marB="45713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215</a:t>
                      </a:r>
                    </a:p>
                  </a:txBody>
                  <a:tcPr marL="45713" marR="45713" marT="45713" marB="45713" anchor="ctr" anchorCtr="0" horzOverflow="overflow">
                    <a:lnR w="28575">
                      <a:solidFill>
                        <a:srgbClr val="10253F"/>
                      </a:solidFill>
                    </a:lnR>
                    <a:solidFill>
                      <a:srgbClr val="D4EAED"/>
                    </a:solidFill>
                  </a:tcPr>
                </a:tc>
              </a:tr>
              <a:tr h="60166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2019</a:t>
                      </a:r>
                    </a:p>
                  </a:txBody>
                  <a:tcPr marL="45713" marR="45713" marT="45713" marB="45713" anchor="ctr" anchorCtr="0" horzOverflow="overflow">
                    <a:lnB w="28575">
                      <a:solidFill>
                        <a:srgbClr val="10253F"/>
                      </a:solidFill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231</a:t>
                      </a:r>
                    </a:p>
                  </a:txBody>
                  <a:tcPr marL="45713" marR="45713" marT="45713" marB="45713" anchor="ctr" anchorCtr="0" horzOverflow="overflow">
                    <a:lnR w="28575">
                      <a:solidFill>
                        <a:srgbClr val="10253F"/>
                      </a:solidFill>
                    </a:lnR>
                    <a:lnB w="28575">
                      <a:solidFill>
                        <a:srgbClr val="10253F"/>
                      </a:solidFill>
                    </a:lnB>
                    <a:solidFill>
                      <a:srgbClr val="EBF5F6"/>
                    </a:solidFill>
                  </a:tcPr>
                </a:tc>
              </a:tr>
            </a:tbl>
          </a:graphicData>
        </a:graphic>
      </p:graphicFrame>
      <p:sp>
        <p:nvSpPr>
          <p:cNvPr id="505" name="*Datos al 30 de diciembre 2018.…"/>
          <p:cNvSpPr txBox="1"/>
          <p:nvPr/>
        </p:nvSpPr>
        <p:spPr>
          <a:xfrm>
            <a:off x="765175" y="5705475"/>
            <a:ext cx="2370138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*Datos al 30 de diciembre 2018. </a:t>
            </a:r>
          </a:p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**Unidad de Medida DOCUMENTO</a:t>
            </a:r>
          </a:p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***Unidad de Medida EVENTO.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509" name="PROGRAMA 12 EXPLORACIÓN Y EXPLOTACIÓN MINERA"/>
          <p:cNvSpPr txBox="1"/>
          <p:nvPr>
            <p:ph type="title" idx="4294967295"/>
          </p:nvPr>
        </p:nvSpPr>
        <p:spPr>
          <a:xfrm>
            <a:off x="2133600" y="452437"/>
            <a:ext cx="9217025" cy="7381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487045">
              <a:defRPr b="1" sz="124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r>
              <a:t>PROGRAMA 12</a:t>
            </a:r>
            <a:br/>
            <a:r>
              <a:t>EXPLORACIÓN Y EXPLOTACIÓN MINERA</a:t>
            </a:r>
            <a:br/>
            <a:br/>
          </a:p>
        </p:txBody>
      </p:sp>
      <p:grpSp>
        <p:nvGrpSpPr>
          <p:cNvPr id="519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510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1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2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3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4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5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6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7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8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527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520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1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2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3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24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25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6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28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4875" y="1239837"/>
            <a:ext cx="8564563" cy="5175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533" name="PROGRAMA 12 EXPLORACIÓN Y EXPLOTACIÓN MINERA"/>
          <p:cNvSpPr txBox="1"/>
          <p:nvPr>
            <p:ph type="title" idx="4294967295"/>
          </p:nvPr>
        </p:nvSpPr>
        <p:spPr>
          <a:xfrm>
            <a:off x="1624806" y="188912"/>
            <a:ext cx="8929688" cy="8143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487045">
              <a:defRPr b="1" sz="100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t>PROGRAMA 12</a:t>
            </a:r>
            <a:br/>
            <a:r>
              <a:t>EXPLORACIÓN Y EXPLOTACIÓN MINERA</a:t>
            </a:r>
            <a:br/>
            <a:br/>
          </a:p>
        </p:txBody>
      </p:sp>
      <p:grpSp>
        <p:nvGrpSpPr>
          <p:cNvPr id="543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534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35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36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7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8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39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0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1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42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551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544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5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6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7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48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49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0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52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553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De conformidad con la legislación correspondiente, los datos de la producción 2018, se informarán durante el primer trimestre 2019."/>
          <p:cNvSpPr txBox="1"/>
          <p:nvPr/>
        </p:nvSpPr>
        <p:spPr>
          <a:xfrm>
            <a:off x="863008" y="6276975"/>
            <a:ext cx="10453283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De conformidad con la legislación correspondiente, los datos de la producción 2018, se informarán durante el primer trimestre 2019.</a:t>
            </a:r>
          </a:p>
        </p:txBody>
      </p:sp>
      <p:pic>
        <p:nvPicPr>
          <p:cNvPr id="555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1806" y="1257300"/>
            <a:ext cx="8929688" cy="4765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559" name="PROGRAMA 13 SEGURIDAD RADIOLÓGICA"/>
          <p:cNvSpPr txBox="1"/>
          <p:nvPr>
            <p:ph type="title" idx="4294967295"/>
          </p:nvPr>
        </p:nvSpPr>
        <p:spPr>
          <a:xfrm>
            <a:off x="1624012" y="-153988"/>
            <a:ext cx="9217026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596630">
              <a:defRPr b="1" sz="147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t>PROGRAMA 13</a:t>
            </a:r>
            <a:br/>
            <a:r>
              <a:t>SEGURIDAD RADIOLÓGICA</a:t>
            </a:r>
            <a:br/>
            <a:br/>
          </a:p>
        </p:txBody>
      </p:sp>
      <p:grpSp>
        <p:nvGrpSpPr>
          <p:cNvPr id="569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560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61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62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3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4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65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6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7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68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577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570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1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2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3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74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75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6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78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579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212" y="1304925"/>
            <a:ext cx="11064876" cy="4803775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*Datos al 30 de diciembre 2018.…"/>
          <p:cNvSpPr txBox="1"/>
          <p:nvPr/>
        </p:nvSpPr>
        <p:spPr>
          <a:xfrm>
            <a:off x="1054099" y="6192837"/>
            <a:ext cx="222726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*Datos al 30 de diciembre 2018.</a:t>
            </a: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**Unidad de Medida EVENTO.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585" name="PROGRAMA 14 LABORATORIOS TÉCNICOS"/>
          <p:cNvSpPr txBox="1"/>
          <p:nvPr>
            <p:ph type="title" idx="4294967295"/>
          </p:nvPr>
        </p:nvSpPr>
        <p:spPr>
          <a:xfrm>
            <a:off x="1682750" y="120650"/>
            <a:ext cx="9217025" cy="9318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840152">
              <a:defRPr b="1" sz="138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r>
              <a:rPr sz="1518"/>
              <a:t>PROGRAMA 14</a:t>
            </a:r>
            <a:br>
              <a:rPr sz="1518"/>
            </a:br>
            <a:r>
              <a:rPr sz="1518"/>
              <a:t>LABORATORIOS TÉCNICOS</a:t>
            </a:r>
            <a:br>
              <a:rPr sz="1518"/>
            </a:br>
          </a:p>
        </p:txBody>
      </p:sp>
      <p:grpSp>
        <p:nvGrpSpPr>
          <p:cNvPr id="595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586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87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88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9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0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91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2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3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94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603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596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7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8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9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0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1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2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04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605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306" y="1009650"/>
            <a:ext cx="11088688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*Datos al 30 de diciembre 2018.…"/>
          <p:cNvSpPr txBox="1"/>
          <p:nvPr/>
        </p:nvSpPr>
        <p:spPr>
          <a:xfrm>
            <a:off x="646428" y="6199546"/>
            <a:ext cx="30178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*Datos al 30 de diciembre 2018.</a:t>
            </a: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**Unidad de Medida Análisis de Laboratorio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143" name="I. Mandato Legal"/>
          <p:cNvSpPr txBox="1"/>
          <p:nvPr>
            <p:ph type="title" idx="4294967295"/>
          </p:nvPr>
        </p:nvSpPr>
        <p:spPr>
          <a:xfrm>
            <a:off x="3503612" y="385762"/>
            <a:ext cx="5181601" cy="5222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00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pPr/>
            <a:r>
              <a:t>I. Mandato Legal</a:t>
            </a:r>
          </a:p>
        </p:txBody>
      </p:sp>
      <p:grpSp>
        <p:nvGrpSpPr>
          <p:cNvPr id="153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144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45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46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49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0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1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52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161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154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5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6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7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58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59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2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163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075" y="1096962"/>
            <a:ext cx="10144125" cy="5230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611" name="PROGRAMA 15 INCREMENTO DE LA ENERGÍA RENOVABLE  EN LA MATRIZ ENERGÉTICA"/>
          <p:cNvSpPr txBox="1"/>
          <p:nvPr>
            <p:ph type="title" idx="4294967295"/>
          </p:nvPr>
        </p:nvSpPr>
        <p:spPr>
          <a:xfrm>
            <a:off x="1481137" y="-345123"/>
            <a:ext cx="9217026" cy="187071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547925">
              <a:defRPr b="1" sz="135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br/>
            <a:br/>
            <a:r>
              <a:t>PROGRAMA 15</a:t>
            </a:r>
            <a:br/>
            <a:r>
              <a:t>INCREMENTO DE LA ENERGÍA RENOVABLE  EN LA MATRIZ ENERGÉTICA</a:t>
            </a:r>
            <a:br/>
            <a:br/>
            <a:br/>
          </a:p>
        </p:txBody>
      </p:sp>
      <p:grpSp>
        <p:nvGrpSpPr>
          <p:cNvPr id="621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612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13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14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5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6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17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8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9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20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629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622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3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4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5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26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27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8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30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631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450" y="1358900"/>
            <a:ext cx="11582400" cy="5054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*Datos al 30 de diciembre de 2018.…"/>
          <p:cNvSpPr txBox="1"/>
          <p:nvPr/>
        </p:nvSpPr>
        <p:spPr>
          <a:xfrm>
            <a:off x="460375" y="6410325"/>
            <a:ext cx="2874963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*Datos al 30 de diciembre de 2018.</a:t>
            </a:r>
          </a:p>
          <a:p>
            <a: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**Unidad de Medida GIGAWATT-HORA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637" name="PROGRAMA 15 GENERACIÓN ELÉCTRICA POR TIPO DE RECURSO EN GWH"/>
          <p:cNvSpPr txBox="1"/>
          <p:nvPr>
            <p:ph type="title" idx="4294967295"/>
          </p:nvPr>
        </p:nvSpPr>
        <p:spPr>
          <a:xfrm>
            <a:off x="1481137" y="-286386"/>
            <a:ext cx="9217026" cy="17532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961913">
              <a:defRPr b="1" sz="158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rPr sz="1738"/>
              <a:t>PROGRAMA 15</a:t>
            </a:r>
            <a:br>
              <a:rPr sz="1738"/>
            </a:br>
            <a:r>
              <a:rPr sz="1738"/>
              <a:t>GENERACIÓN ELÉCTRICA POR TIPO DE RECURSO</a:t>
            </a:r>
            <a:br>
              <a:rPr sz="1738"/>
            </a:br>
            <a:r>
              <a:rPr sz="1738"/>
              <a:t>EN GWH</a:t>
            </a:r>
            <a:br>
              <a:rPr sz="1738"/>
            </a:br>
            <a:br>
              <a:rPr sz="1738"/>
            </a:br>
          </a:p>
        </p:txBody>
      </p:sp>
      <p:grpSp>
        <p:nvGrpSpPr>
          <p:cNvPr id="647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638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39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40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1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2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43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4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5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46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655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648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9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0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1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52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53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4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56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657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58" name="Tabla"/>
          <p:cNvGraphicFramePr/>
          <p:nvPr/>
        </p:nvGraphicFramePr>
        <p:xfrm>
          <a:off x="889000" y="1141412"/>
          <a:ext cx="10461625" cy="47529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43075"/>
                <a:gridCol w="1744662"/>
                <a:gridCol w="1743075"/>
                <a:gridCol w="1743075"/>
                <a:gridCol w="1744662"/>
                <a:gridCol w="1743075"/>
              </a:tblGrid>
              <a:tr h="576262">
                <a:tc>
                  <a:txBody>
                    <a:bodyPr/>
                    <a:lstStyle/>
                    <a:p>
                      <a:pPr algn="l">
                        <a:defRPr b="1" sz="14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AÑO/</a:t>
                      </a:r>
                    </a:p>
                    <a:p>
                      <a:pPr algn="l">
                        <a:defRPr b="1" sz="14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DESCRIPCIÓN</a:t>
                      </a:r>
                    </a:p>
                  </a:txBody>
                  <a:tcPr marL="45700" marR="45700" marT="45700" marB="4570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2015</a:t>
                      </a:r>
                    </a:p>
                  </a:txBody>
                  <a:tcPr marL="45700" marR="45700" marT="45700" marB="4570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2016</a:t>
                      </a:r>
                    </a:p>
                  </a:txBody>
                  <a:tcPr marL="45700" marR="45700" marT="45700" marB="4570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2017</a:t>
                      </a:r>
                    </a:p>
                  </a:txBody>
                  <a:tcPr marL="45700" marR="45700" marT="45700" marB="4570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2018</a:t>
                      </a:r>
                    </a:p>
                  </a:txBody>
                  <a:tcPr marL="45700" marR="45700" marT="45700" marB="4570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2019*</a:t>
                      </a:r>
                    </a:p>
                  </a:txBody>
                  <a:tcPr marL="45700" marR="45700" marT="45700" marB="4570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111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Renovable</a:t>
                      </a:r>
                    </a:p>
                  </a:txBody>
                  <a:tcPr marL="45700" marR="45700" marT="45700" marB="45700" anchor="ctr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5,967.39</a:t>
                      </a:r>
                    </a:p>
                  </a:txBody>
                  <a:tcPr marL="45700" marR="45700" marT="45700" marB="45700" anchor="ctr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6,425.29</a:t>
                      </a:r>
                    </a:p>
                  </a:txBody>
                  <a:tcPr marL="45700" marR="45700" marT="45700" marB="45700" anchor="ctr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8,029.86</a:t>
                      </a:r>
                    </a:p>
                  </a:txBody>
                  <a:tcPr marL="45700" marR="45700" marT="45700" marB="45700" anchor="ctr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7,730.78</a:t>
                      </a:r>
                    </a:p>
                  </a:txBody>
                  <a:tcPr marL="45700" marR="45700" marT="45700" marB="45700" anchor="ctr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7,285.59</a:t>
                      </a:r>
                    </a:p>
                  </a:txBody>
                  <a:tcPr marL="45700" marR="45700" marT="45700" marB="45700" anchor="ctr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4EAED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No Renovable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4,334.48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4,452.62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3,460.04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4,791.86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5,039.89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Total 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10,301.87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10,877.91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11,489.90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12,522.39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12,325.48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Tasa efectiva de energía renovable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57.93%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59.07%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69.89%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61.74%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59.11%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EBF5F6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Tasa proyectada de energía renovable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57.93%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58.36%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58.61%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58.86%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</a:rPr>
                        <a:t>59.11%</a:t>
                      </a:r>
                    </a:p>
                  </a:txBody>
                  <a:tcPr marL="45700" marR="45700" marT="45700" marB="45700" anchor="ctr" anchorCtr="0" horzOverflow="overflow">
                    <a:solidFill>
                      <a:srgbClr val="D4EAED"/>
                    </a:solidFill>
                  </a:tcPr>
                </a:tc>
              </a:tr>
            </a:tbl>
          </a:graphicData>
        </a:graphic>
      </p:graphicFrame>
      <p:sp>
        <p:nvSpPr>
          <p:cNvPr id="659" name="*Dato Proyectado,.…"/>
          <p:cNvSpPr txBox="1"/>
          <p:nvPr/>
        </p:nvSpPr>
        <p:spPr>
          <a:xfrm>
            <a:off x="890587" y="5949950"/>
            <a:ext cx="10748963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*Dato Proyectado,.</a:t>
            </a:r>
          </a:p>
          <a:p>
            <a:pPr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El incremento en el uso de energía no renovable derivó, de una disminución del caudal de lluvia que obligó a utilizar una planta generadora que utiliza como combustible el carbón.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663" name="PROYECTOS DE ALTO IMPACTO"/>
          <p:cNvSpPr txBox="1"/>
          <p:nvPr>
            <p:ph type="title" idx="4294967295"/>
          </p:nvPr>
        </p:nvSpPr>
        <p:spPr>
          <a:xfrm>
            <a:off x="1481137" y="298450"/>
            <a:ext cx="9217026" cy="5762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20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pPr/>
            <a:r>
              <a:t>PROYECTOS DE ALTO IMPACTO</a:t>
            </a:r>
          </a:p>
        </p:txBody>
      </p:sp>
      <p:grpSp>
        <p:nvGrpSpPr>
          <p:cNvPr id="673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664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65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66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7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8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69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0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1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2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681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674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5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6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7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8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9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0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82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683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2475" y="981075"/>
            <a:ext cx="4679950" cy="5256213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EJECUTADOS 2017-2018…"/>
          <p:cNvSpPr txBox="1"/>
          <p:nvPr/>
        </p:nvSpPr>
        <p:spPr>
          <a:xfrm>
            <a:off x="228600" y="882650"/>
            <a:ext cx="6586538" cy="575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000" u="sng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EJECUTADOS 2017-2018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Plan Nacional de Energía, 2017-2032.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Plan de Expansión del Sistema de Generación y Transporte de Energía, 2018-2032.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Plan Nacional de Eficiencia Energética, 2019-2032.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Implementación del Módulo de Estadísticas Energéticas, en tecnología Web.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Política Nacional de Electrificación Rural 2019-2032.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Política Energética 2019-2050.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Fortalecimiento de la Transparencia en las Operaciones del Subsector de Hidrocarburos.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Digitalización de expedientes de la Dirección General de Hidrocarburos.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Elaboración de la Política Minera Institucional.</a:t>
            </a:r>
          </a:p>
          <a:p>
            <a:pPr algn="just">
              <a:buSzPct val="100000"/>
              <a:buAutoNum type="arabicPeriod" startAt="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Implementación de inspección visual a distancia  de minería ilegal.</a:t>
            </a:r>
          </a:p>
          <a:p>
            <a:pPr algn="ctr">
              <a:defRPr b="1" sz="2000" u="sng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 EJECUCIÓN 2019</a:t>
            </a:r>
          </a:p>
          <a:p>
            <a:pPr algn="just">
              <a:buSzPct val="100000"/>
              <a:buAutoNum type="arabicPeriod" startAt="1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Construcción y Equipamiento del Laboratorio Petrográfico.</a:t>
            </a:r>
          </a:p>
          <a:p>
            <a:pPr algn="just">
              <a:buSzPct val="100000"/>
              <a:buAutoNum type="arabicPeriod" startAt="1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Capacitación a usuarios de la Dirección General de Energía en Procesos y Procedimientos de Autorización Inversiones.</a:t>
            </a:r>
          </a:p>
          <a:p>
            <a:pPr algn="just">
              <a:buSzPct val="100000"/>
              <a:buAutoNum type="arabicPeriod" startAt="11"/>
              <a:defRPr b="1" sz="17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Electrificación de la Aldea La Unidad del Municipio de Tajumulco en Departamento de San Marcos.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689" name="PROGRAMA 03 (Actividad Común a los Programas 11,12 y 15) DESARROLLO SOSTENIBLE DEL SECTOR ENERGÉTICO, MINERO E HIDROCARBUROS"/>
          <p:cNvSpPr txBox="1"/>
          <p:nvPr>
            <p:ph type="title" idx="4294967295"/>
          </p:nvPr>
        </p:nvSpPr>
        <p:spPr>
          <a:xfrm>
            <a:off x="2137697" y="-247330"/>
            <a:ext cx="9217026" cy="188695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888857">
              <a:defRPr b="1" sz="146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br/>
            <a:r>
              <a:rPr sz="1606"/>
              <a:t>PROGRAMA 03 (Actividad Común a los Programas 11,12 y 15)</a:t>
            </a:r>
            <a:br>
              <a:rPr sz="1606"/>
            </a:br>
            <a:r>
              <a:rPr sz="1606"/>
              <a:t>DESARROLLO SOSTENIBLE DEL SECTOR ENERGÉTICO, MINERO E HIDROCARBUROS</a:t>
            </a:r>
            <a:br>
              <a:rPr sz="1606"/>
            </a:br>
            <a:br>
              <a:rPr sz="1606"/>
            </a:br>
            <a:br>
              <a:rPr sz="1606"/>
            </a:br>
          </a:p>
        </p:txBody>
      </p:sp>
      <p:grpSp>
        <p:nvGrpSpPr>
          <p:cNvPr id="699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690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1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2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3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4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5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6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7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8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707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700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1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2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3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4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5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6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08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709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4897" y="1739200"/>
            <a:ext cx="10169506" cy="4856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714" name="INGRESOS ORIGINADOS POR EL MEM,  EN BENEFICIO DEL ESTADO DE GUATEMALA"/>
          <p:cNvSpPr txBox="1"/>
          <p:nvPr>
            <p:ph type="title" idx="4294967295"/>
          </p:nvPr>
        </p:nvSpPr>
        <p:spPr>
          <a:xfrm>
            <a:off x="1497012" y="-40202"/>
            <a:ext cx="8791576" cy="14864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791448">
              <a:defRPr b="1" sz="130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rPr sz="1429"/>
              <a:t>INGRESOS ORIGINADOS POR EL MEM, </a:t>
            </a:r>
            <a:br>
              <a:rPr sz="1429"/>
            </a:br>
            <a:r>
              <a:rPr sz="1429"/>
              <a:t>EN BENEFICIO DEL ESTADO DE GUATEMALA</a:t>
            </a:r>
            <a:br>
              <a:rPr sz="1429"/>
            </a:br>
            <a:br>
              <a:rPr sz="1429"/>
            </a:br>
            <a:br>
              <a:rPr sz="1429"/>
            </a:br>
          </a:p>
        </p:txBody>
      </p:sp>
      <p:grpSp>
        <p:nvGrpSpPr>
          <p:cNvPr id="724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715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6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7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8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9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0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1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2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3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732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725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6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7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8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9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0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1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33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734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7000" y="1085850"/>
            <a:ext cx="9145588" cy="5329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739" name="EJECUCIÓN PRESUPUESTARIA  INGRESOS PROPIOS"/>
          <p:cNvSpPr txBox="1"/>
          <p:nvPr>
            <p:ph type="title" idx="4294967295"/>
          </p:nvPr>
        </p:nvSpPr>
        <p:spPr>
          <a:xfrm>
            <a:off x="1481137" y="-65088"/>
            <a:ext cx="9217026" cy="145256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901033">
              <a:defRPr b="1" sz="148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rPr sz="1628"/>
              <a:t>EJECUCIÓN PRESUPUESTARIA </a:t>
            </a:r>
            <a:br>
              <a:rPr sz="1628"/>
            </a:br>
            <a:r>
              <a:rPr sz="1628"/>
              <a:t>INGRESOS PROPIOS</a:t>
            </a:r>
            <a:br>
              <a:rPr sz="1628"/>
            </a:br>
            <a:br>
              <a:rPr sz="1628"/>
            </a:br>
          </a:p>
        </p:txBody>
      </p:sp>
      <p:grpSp>
        <p:nvGrpSpPr>
          <p:cNvPr id="749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740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41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42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3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4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45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6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7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48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757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750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1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2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3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54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55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6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58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759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8437" y="1323975"/>
            <a:ext cx="9218613" cy="5254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764" name="EJECUCIÓN PRESUPUESTARIA  EGRESOS"/>
          <p:cNvSpPr txBox="1"/>
          <p:nvPr>
            <p:ph type="title" idx="4294967295"/>
          </p:nvPr>
        </p:nvSpPr>
        <p:spPr>
          <a:xfrm>
            <a:off x="1728991" y="167483"/>
            <a:ext cx="9217026" cy="105489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961913">
              <a:defRPr b="1" sz="158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r>
              <a:rPr sz="1738"/>
              <a:t>EJECUCIÓN PRESUPUESTARIA </a:t>
            </a:r>
            <a:br>
              <a:rPr sz="1738"/>
            </a:br>
            <a:r>
              <a:rPr sz="1738"/>
              <a:t>EGRESOS</a:t>
            </a:r>
            <a:br>
              <a:rPr sz="1738"/>
            </a:br>
          </a:p>
        </p:txBody>
      </p:sp>
      <p:grpSp>
        <p:nvGrpSpPr>
          <p:cNvPr id="774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765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6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7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8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9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0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1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2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3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782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775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6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7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8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9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80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1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83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784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5437" y="1233487"/>
            <a:ext cx="9290051" cy="504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789" name="RED PRESUPUESTARIA PROGRAMÁTICA  PARA LA GESTIÓN POR RESULTADOS 2020"/>
          <p:cNvSpPr txBox="1"/>
          <p:nvPr>
            <p:ph type="title" idx="4294967295"/>
          </p:nvPr>
        </p:nvSpPr>
        <p:spPr>
          <a:xfrm>
            <a:off x="1846262" y="96837"/>
            <a:ext cx="9217026" cy="1211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888857">
              <a:defRPr b="1" sz="146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r>
              <a:rPr sz="1606"/>
              <a:t>RED PRESUPUESTARIA PROGRAMÁTICA </a:t>
            </a:r>
            <a:br>
              <a:rPr sz="1606"/>
            </a:br>
            <a:r>
              <a:rPr sz="1606"/>
              <a:t>PARA LA GESTIÓN POR RESULTADOS 2020</a:t>
            </a:r>
            <a:br>
              <a:rPr sz="1606"/>
            </a:br>
            <a:br>
              <a:rPr sz="1606"/>
            </a:br>
          </a:p>
        </p:txBody>
      </p:sp>
      <p:grpSp>
        <p:nvGrpSpPr>
          <p:cNvPr id="799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790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91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92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3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4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95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6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7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98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807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800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1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2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3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04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05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6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808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2764" y="1308100"/>
            <a:ext cx="9310622" cy="5280510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Rectángulo"/>
          <p:cNvSpPr/>
          <p:nvPr/>
        </p:nvSpPr>
        <p:spPr>
          <a:xfrm>
            <a:off x="3214687" y="3644900"/>
            <a:ext cx="1319214" cy="117316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813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814" name="PLAN  Y PRESUPUESTO MULTIANUAL 2020-2024"/>
          <p:cNvSpPr txBox="1"/>
          <p:nvPr>
            <p:ph type="title" idx="4294967295"/>
          </p:nvPr>
        </p:nvSpPr>
        <p:spPr>
          <a:xfrm>
            <a:off x="1481137" y="153987"/>
            <a:ext cx="9217026" cy="76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20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pPr/>
            <a:r>
              <a:t>PLAN  Y PRESUPUESTO MULTIANUAL 2020-2024</a:t>
            </a:r>
          </a:p>
        </p:txBody>
      </p:sp>
      <p:grpSp>
        <p:nvGrpSpPr>
          <p:cNvPr id="824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815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16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17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8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9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20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1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2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23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832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825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6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7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8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29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30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1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33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834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587" y="1071562"/>
            <a:ext cx="10964863" cy="5526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grpSp>
        <p:nvGrpSpPr>
          <p:cNvPr id="847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838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39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40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1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2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43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4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5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46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855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848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9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0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1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52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53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4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56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85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754" y="473519"/>
            <a:ext cx="5701792" cy="2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859" name="¡Gracias!"/>
          <p:cNvSpPr txBox="1"/>
          <p:nvPr/>
        </p:nvSpPr>
        <p:spPr>
          <a:xfrm>
            <a:off x="2313433" y="1960879"/>
            <a:ext cx="7552433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100">
                <a:solidFill>
                  <a:srgbClr val="376092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algn="ctr">
              <a:defRPr b="1" sz="4100">
                <a:solidFill>
                  <a:srgbClr val="376092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algn="ctr">
              <a:defRPr b="1" sz="4100">
                <a:solidFill>
                  <a:srgbClr val="37609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¡Gracias!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168" name="II. Organigrama Institucional"/>
          <p:cNvSpPr txBox="1"/>
          <p:nvPr>
            <p:ph type="title" idx="4294967295"/>
          </p:nvPr>
        </p:nvSpPr>
        <p:spPr>
          <a:xfrm>
            <a:off x="3590925" y="222250"/>
            <a:ext cx="5180013" cy="5222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00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pPr/>
            <a:r>
              <a:t>II. Organigrama Institucional</a:t>
            </a:r>
          </a:p>
        </p:txBody>
      </p:sp>
      <p:grpSp>
        <p:nvGrpSpPr>
          <p:cNvPr id="178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169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70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71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74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5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6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77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186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179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83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84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7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188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8412" y="731837"/>
            <a:ext cx="9509126" cy="593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193" name="III. Vinculación Institucional"/>
          <p:cNvSpPr txBox="1"/>
          <p:nvPr>
            <p:ph type="title" idx="4294967295"/>
          </p:nvPr>
        </p:nvSpPr>
        <p:spPr>
          <a:xfrm>
            <a:off x="3503612" y="385762"/>
            <a:ext cx="5181601" cy="5222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00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pPr/>
            <a:r>
              <a:t>III. Vinculación Institucional</a:t>
            </a:r>
          </a:p>
        </p:txBody>
      </p:sp>
      <p:grpSp>
        <p:nvGrpSpPr>
          <p:cNvPr id="203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194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95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96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7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99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02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211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204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08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09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2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213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Grupo"/>
          <p:cNvGrpSpPr/>
          <p:nvPr/>
        </p:nvGrpSpPr>
        <p:grpSpPr>
          <a:xfrm>
            <a:off x="682752" y="1366837"/>
            <a:ext cx="10613898" cy="2025651"/>
            <a:chOff x="0" y="0"/>
            <a:chExt cx="10613897" cy="2025650"/>
          </a:xfrm>
        </p:grpSpPr>
        <p:grpSp>
          <p:nvGrpSpPr>
            <p:cNvPr id="216" name="Grupo"/>
            <p:cNvGrpSpPr/>
            <p:nvPr/>
          </p:nvGrpSpPr>
          <p:grpSpPr>
            <a:xfrm>
              <a:off x="550735" y="0"/>
              <a:ext cx="2971802" cy="2025650"/>
              <a:chOff x="0" y="0"/>
              <a:chExt cx="2971800" cy="2025650"/>
            </a:xfrm>
          </p:grpSpPr>
          <p:sp>
            <p:nvSpPr>
              <p:cNvPr id="214" name="Flecha"/>
              <p:cNvSpPr/>
              <p:nvPr/>
            </p:nvSpPr>
            <p:spPr>
              <a:xfrm>
                <a:off x="0" y="0"/>
                <a:ext cx="2971801" cy="2025650"/>
              </a:xfrm>
              <a:prstGeom prst="rightArrow">
                <a:avLst>
                  <a:gd name="adj1" fmla="val 70000"/>
                  <a:gd name="adj2" fmla="val 58289"/>
                </a:avLst>
              </a:prstGeom>
              <a:solidFill>
                <a:srgbClr val="F6E4A9">
                  <a:alpha val="90194"/>
                </a:srgbClr>
              </a:solidFill>
              <a:ln w="25400" cap="flat">
                <a:solidFill>
                  <a:srgbClr val="F6E4A9">
                    <a:alpha val="90194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215" name="Garantizar el acceso a energía asequible, fiable, sostenible y moderna para todos."/>
              <p:cNvSpPr txBox="1"/>
              <p:nvPr/>
            </p:nvSpPr>
            <p:spPr>
              <a:xfrm>
                <a:off x="811212" y="445135"/>
                <a:ext cx="1544639" cy="1135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89" tIns="8889" rIns="8889" bIns="888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Garantizar el acceso a energía asequible, fiable, sostenible y moderna para todos.</a:t>
                </a:r>
              </a:p>
            </p:txBody>
          </p:sp>
        </p:grpSp>
        <p:pic>
          <p:nvPicPr>
            <p:cNvPr id="217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19290"/>
              <a:ext cx="1371601" cy="1182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0" name="Grupo"/>
            <p:cNvGrpSpPr/>
            <p:nvPr/>
          </p:nvGrpSpPr>
          <p:grpSpPr>
            <a:xfrm>
              <a:off x="4097211" y="0"/>
              <a:ext cx="2971801" cy="2025650"/>
              <a:chOff x="0" y="0"/>
              <a:chExt cx="2971800" cy="2025650"/>
            </a:xfrm>
          </p:grpSpPr>
          <p:sp>
            <p:nvSpPr>
              <p:cNvPr id="218" name="Flecha"/>
              <p:cNvSpPr/>
              <p:nvPr/>
            </p:nvSpPr>
            <p:spPr>
              <a:xfrm>
                <a:off x="0" y="0"/>
                <a:ext cx="2971801" cy="2025650"/>
              </a:xfrm>
              <a:prstGeom prst="rightArrow">
                <a:avLst>
                  <a:gd name="adj1" fmla="val 70000"/>
                  <a:gd name="adj2" fmla="val 58289"/>
                </a:avLst>
              </a:prstGeom>
              <a:solidFill>
                <a:srgbClr val="D4EAED">
                  <a:alpha val="90194"/>
                </a:srgbClr>
              </a:solidFill>
              <a:ln w="25400" cap="flat">
                <a:solidFill>
                  <a:srgbClr val="D4EAED">
                    <a:alpha val="90194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219" name="Recursos naturales hoy y para el futuro."/>
              <p:cNvSpPr txBox="1"/>
              <p:nvPr/>
            </p:nvSpPr>
            <p:spPr>
              <a:xfrm>
                <a:off x="811211" y="628014"/>
                <a:ext cx="1316039" cy="769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89" tIns="8889" rIns="8889" bIns="888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Recursos naturales hoy y para el futuro.</a:t>
                </a:r>
              </a:p>
            </p:txBody>
          </p:sp>
        </p:grpSp>
        <p:grpSp>
          <p:nvGrpSpPr>
            <p:cNvPr id="223" name="Grupo"/>
            <p:cNvGrpSpPr/>
            <p:nvPr/>
          </p:nvGrpSpPr>
          <p:grpSpPr>
            <a:xfrm>
              <a:off x="3479672" y="433386"/>
              <a:ext cx="1428751" cy="1158877"/>
              <a:chOff x="0" y="0"/>
              <a:chExt cx="1428749" cy="1158875"/>
            </a:xfrm>
          </p:grpSpPr>
          <p:sp>
            <p:nvSpPr>
              <p:cNvPr id="221" name="Óvalo"/>
              <p:cNvSpPr/>
              <p:nvPr/>
            </p:nvSpPr>
            <p:spPr>
              <a:xfrm>
                <a:off x="76200" y="0"/>
                <a:ext cx="1352550" cy="115887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222" name="K´ATUN 2032"/>
              <p:cNvSpPr txBox="1"/>
              <p:nvPr/>
            </p:nvSpPr>
            <p:spPr>
              <a:xfrm>
                <a:off x="0" y="225108"/>
                <a:ext cx="1428750" cy="708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6509" tIns="16509" rIns="16509" bIns="16509" numCol="1" anchor="ctr">
                <a:spAutoFit/>
              </a:bodyPr>
              <a:lstStyle>
                <a:lvl1pPr algn="ctr" defTabSz="115570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K´ATUN 2032</a:t>
                </a:r>
              </a:p>
            </p:txBody>
          </p:sp>
        </p:grpSp>
        <p:grpSp>
          <p:nvGrpSpPr>
            <p:cNvPr id="226" name="Grupo"/>
            <p:cNvGrpSpPr/>
            <p:nvPr/>
          </p:nvGrpSpPr>
          <p:grpSpPr>
            <a:xfrm>
              <a:off x="7642097" y="0"/>
              <a:ext cx="2971801" cy="2025650"/>
              <a:chOff x="0" y="0"/>
              <a:chExt cx="2971800" cy="2025650"/>
            </a:xfrm>
          </p:grpSpPr>
          <p:sp>
            <p:nvSpPr>
              <p:cNvPr id="224" name="Flecha"/>
              <p:cNvSpPr/>
              <p:nvPr/>
            </p:nvSpPr>
            <p:spPr>
              <a:xfrm>
                <a:off x="0" y="0"/>
                <a:ext cx="2971801" cy="2025650"/>
              </a:xfrm>
              <a:prstGeom prst="rightArrow">
                <a:avLst>
                  <a:gd name="adj1" fmla="val 70000"/>
                  <a:gd name="adj2" fmla="val 58289"/>
                </a:avLst>
              </a:prstGeom>
              <a:solidFill>
                <a:srgbClr val="CDFFFE">
                  <a:alpha val="89802"/>
                </a:srgbClr>
              </a:solidFill>
              <a:ln w="25400" cap="flat">
                <a:solidFill>
                  <a:srgbClr val="E7FFFE">
                    <a:alpha val="90194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225" name="“Para el 2032, se ha incrementado la participación de la energía renovable en la matriz energética (de 57.93% en 2015 a 64.20% en 2032)”"/>
              <p:cNvSpPr txBox="1"/>
              <p:nvPr/>
            </p:nvSpPr>
            <p:spPr>
              <a:xfrm>
                <a:off x="811213" y="394334"/>
                <a:ext cx="1854201" cy="12369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889" tIns="8889" rIns="8889" bIns="888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3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“Para el 2032, se ha incrementado la participación de la energía renovable en la matriz energética (de 57.93% en 2015 a 64.20% en 2032)”</a:t>
                </a:r>
              </a:p>
            </p:txBody>
          </p:sp>
        </p:grpSp>
        <p:grpSp>
          <p:nvGrpSpPr>
            <p:cNvPr id="229" name="Grupo"/>
            <p:cNvGrpSpPr/>
            <p:nvPr/>
          </p:nvGrpSpPr>
          <p:grpSpPr>
            <a:xfrm>
              <a:off x="6995986" y="433386"/>
              <a:ext cx="1673226" cy="1158876"/>
              <a:chOff x="0" y="0"/>
              <a:chExt cx="1673225" cy="1158874"/>
            </a:xfrm>
          </p:grpSpPr>
          <p:sp>
            <p:nvSpPr>
              <p:cNvPr id="227" name="Óvalo"/>
              <p:cNvSpPr/>
              <p:nvPr/>
            </p:nvSpPr>
            <p:spPr>
              <a:xfrm>
                <a:off x="73024" y="0"/>
                <a:ext cx="1546226" cy="1158875"/>
              </a:xfrm>
              <a:prstGeom prst="ellipse">
                <a:avLst/>
              </a:prstGeom>
              <a:solidFill>
                <a:srgbClr val="00999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228" name="Resultado Estratégico…"/>
              <p:cNvSpPr txBox="1"/>
              <p:nvPr/>
            </p:nvSpPr>
            <p:spPr>
              <a:xfrm>
                <a:off x="0" y="189548"/>
                <a:ext cx="1673225" cy="779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6509" tIns="16509" rIns="16509" bIns="16509" numCol="1" anchor="ctr">
                <a:spAutoFit/>
              </a:bodyPr>
              <a:lstStyle/>
              <a:p>
                <a:pPr algn="ctr" defTabSz="1155700">
                  <a:lnSpc>
                    <a:spcPct val="90000"/>
                  </a:lnSpc>
                  <a:defRPr sz="18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Resultado Estratégico</a:t>
                </a:r>
              </a:p>
              <a:p>
                <a:pPr algn="ctr" defTabSz="1155700">
                  <a:lnSpc>
                    <a:spcPct val="90000"/>
                  </a:lnSpc>
                  <a:defRPr sz="18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MEM</a:t>
                </a:r>
              </a:p>
            </p:txBody>
          </p:sp>
        </p:grpSp>
      </p:grpSp>
      <p:graphicFrame>
        <p:nvGraphicFramePr>
          <p:cNvPr id="231" name="Tabla"/>
          <p:cNvGraphicFramePr/>
          <p:nvPr/>
        </p:nvGraphicFramePr>
        <p:xfrm>
          <a:off x="2032000" y="4635500"/>
          <a:ext cx="8289925" cy="10175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73287"/>
                <a:gridCol w="6116637"/>
              </a:tblGrid>
              <a:tr h="1017587">
                <a:tc>
                  <a:txBody>
                    <a:bodyPr/>
                    <a:lstStyle/>
                    <a:p>
                      <a:pPr algn="l">
                        <a:defRPr b="1" sz="18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</a:p>
                  </a:txBody>
                  <a:tcPr marL="45727" marR="45727" marT="45727" marB="45727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5E8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Incremento de la participación de la energía renovable en la matriz energética, considerando la participación ciudadana y con pertinencia.</a:t>
                      </a:r>
                    </a:p>
                  </a:txBody>
                  <a:tcPr marL="45727" marR="45727" marT="45727" marB="45727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5E8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2" name="Tabla"/>
          <p:cNvGraphicFramePr/>
          <p:nvPr/>
        </p:nvGraphicFramePr>
        <p:xfrm>
          <a:off x="2030412" y="5659437"/>
          <a:ext cx="8291513" cy="10175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74875"/>
                <a:gridCol w="6116637"/>
              </a:tblGrid>
              <a:tr h="1017587">
                <a:tc>
                  <a:txBody>
                    <a:bodyPr/>
                    <a:lstStyle/>
                    <a:p>
                      <a:pPr algn="l">
                        <a:defRPr b="1" sz="18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</a:p>
                  </a:txBody>
                  <a:tcPr marL="45727" marR="45727" marT="45727" marB="45727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DFF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Incremento en la participación de los recursos renovables en la matriz energética.</a:t>
                      </a:r>
                    </a:p>
                  </a:txBody>
                  <a:tcPr marL="45727" marR="45727" marT="45727" marB="45727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DFF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3" name="Tabla"/>
          <p:cNvGraphicFramePr/>
          <p:nvPr/>
        </p:nvGraphicFramePr>
        <p:xfrm>
          <a:off x="2033587" y="3609975"/>
          <a:ext cx="8288338" cy="10175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73287"/>
                <a:gridCol w="6115050"/>
              </a:tblGrid>
              <a:tr h="1017587">
                <a:tc>
                  <a:txBody>
                    <a:bodyPr/>
                    <a:lstStyle/>
                    <a:p>
                      <a:pPr algn="l">
                        <a:defRPr b="1" sz="18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</a:p>
                  </a:txBody>
                  <a:tcPr marL="45727" marR="45727" marT="45727" marB="45727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6E4A9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defRPr sz="1800"/>
                      </a:pPr>
                      <a:r>
                        <a:rPr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Aumentar sustancialmente el porcentaje de la energía renovable en el conjunto de las fuentes de energía.</a:t>
                      </a:r>
                    </a:p>
                  </a:txBody>
                  <a:tcPr marL="45727" marR="45727" marT="45727" marB="45727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6E4A9"/>
                    </a:solidFill>
                  </a:tcPr>
                </a:tc>
              </a:tr>
            </a:tbl>
          </a:graphicData>
        </a:graphic>
      </p:graphicFrame>
      <p:sp>
        <p:nvSpPr>
          <p:cNvPr id="234" name="Figura"/>
          <p:cNvSpPr/>
          <p:nvPr/>
        </p:nvSpPr>
        <p:spPr>
          <a:xfrm flipH="1" rot="19810880">
            <a:off x="2446518" y="3705827"/>
            <a:ext cx="563057" cy="87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46" h="21102" fill="norm" stroke="1" extrusionOk="0">
                <a:moveTo>
                  <a:pt x="0" y="78"/>
                </a:moveTo>
                <a:cubicBezTo>
                  <a:pt x="7512" y="-498"/>
                  <a:pt x="14763" y="2142"/>
                  <a:pt x="18185" y="6698"/>
                </a:cubicBezTo>
                <a:cubicBezTo>
                  <a:pt x="21600" y="11245"/>
                  <a:pt x="20484" y="16747"/>
                  <a:pt x="15383" y="20505"/>
                </a:cubicBezTo>
                <a:lnTo>
                  <a:pt x="16199" y="21102"/>
                </a:lnTo>
                <a:lnTo>
                  <a:pt x="13714" y="20772"/>
                </a:lnTo>
                <a:lnTo>
                  <a:pt x="13334" y="19007"/>
                </a:lnTo>
                <a:lnTo>
                  <a:pt x="14150" y="19604"/>
                </a:lnTo>
                <a:cubicBezTo>
                  <a:pt x="18675" y="16206"/>
                  <a:pt x="19625" y="11273"/>
                  <a:pt x="16537" y="7206"/>
                </a:cubicBezTo>
                <a:cubicBezTo>
                  <a:pt x="13442" y="3131"/>
                  <a:pt x="6938" y="775"/>
                  <a:pt x="204" y="1292"/>
                </a:cubicBezTo>
                <a:lnTo>
                  <a:pt x="0" y="78"/>
                </a:lnTo>
                <a:close/>
              </a:path>
            </a:pathLst>
          </a:custGeom>
          <a:solidFill>
            <a:srgbClr val="E9BB27"/>
          </a:solidFill>
          <a:ln>
            <a:solidFill>
              <a:srgbClr val="E9BB27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35" name="Figura"/>
          <p:cNvSpPr/>
          <p:nvPr/>
        </p:nvSpPr>
        <p:spPr>
          <a:xfrm>
            <a:off x="2631030" y="3617486"/>
            <a:ext cx="1068889" cy="99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42" y="3432"/>
                </a:moveTo>
                <a:lnTo>
                  <a:pt x="16993" y="1928"/>
                </a:lnTo>
                <a:lnTo>
                  <a:pt x="18394" y="3103"/>
                </a:lnTo>
                <a:lnTo>
                  <a:pt x="17415" y="5087"/>
                </a:lnTo>
                <a:cubicBezTo>
                  <a:pt x="18214" y="5985"/>
                  <a:pt x="18821" y="7037"/>
                  <a:pt x="19200" y="8177"/>
                </a:cubicBezTo>
                <a:lnTo>
                  <a:pt x="21288" y="8148"/>
                </a:lnTo>
                <a:lnTo>
                  <a:pt x="21600" y="9917"/>
                </a:lnTo>
                <a:lnTo>
                  <a:pt x="19647" y="10712"/>
                </a:lnTo>
                <a:cubicBezTo>
                  <a:pt x="19681" y="11914"/>
                  <a:pt x="19470" y="13109"/>
                  <a:pt x="19027" y="14227"/>
                </a:cubicBezTo>
                <a:lnTo>
                  <a:pt x="20583" y="15725"/>
                </a:lnTo>
                <a:lnTo>
                  <a:pt x="19678" y="17292"/>
                </a:lnTo>
                <a:lnTo>
                  <a:pt x="17740" y="16456"/>
                </a:lnTo>
                <a:cubicBezTo>
                  <a:pt x="16993" y="17398"/>
                  <a:pt x="16063" y="18178"/>
                  <a:pt x="15005" y="18749"/>
                </a:cubicBezTo>
                <a:lnTo>
                  <a:pt x="15320" y="20970"/>
                </a:lnTo>
                <a:lnTo>
                  <a:pt x="13587" y="21600"/>
                </a:lnTo>
                <a:lnTo>
                  <a:pt x="12585" y="19630"/>
                </a:lnTo>
                <a:cubicBezTo>
                  <a:pt x="11407" y="19872"/>
                  <a:pt x="10193" y="19872"/>
                  <a:pt x="9015" y="19630"/>
                </a:cubicBezTo>
                <a:lnTo>
                  <a:pt x="8013" y="21600"/>
                </a:lnTo>
                <a:lnTo>
                  <a:pt x="6280" y="20970"/>
                </a:lnTo>
                <a:lnTo>
                  <a:pt x="6595" y="18749"/>
                </a:lnTo>
                <a:cubicBezTo>
                  <a:pt x="5537" y="18178"/>
                  <a:pt x="4607" y="17398"/>
                  <a:pt x="3860" y="16456"/>
                </a:cubicBezTo>
                <a:lnTo>
                  <a:pt x="1922" y="17292"/>
                </a:lnTo>
                <a:lnTo>
                  <a:pt x="1017" y="15725"/>
                </a:lnTo>
                <a:lnTo>
                  <a:pt x="2573" y="14227"/>
                </a:lnTo>
                <a:cubicBezTo>
                  <a:pt x="2130" y="13109"/>
                  <a:pt x="1919" y="11914"/>
                  <a:pt x="1953" y="10712"/>
                </a:cubicBezTo>
                <a:lnTo>
                  <a:pt x="0" y="9917"/>
                </a:lnTo>
                <a:lnTo>
                  <a:pt x="312" y="8148"/>
                </a:lnTo>
                <a:lnTo>
                  <a:pt x="2400" y="8177"/>
                </a:lnTo>
                <a:cubicBezTo>
                  <a:pt x="2779" y="7037"/>
                  <a:pt x="3386" y="5985"/>
                  <a:pt x="4185" y="5087"/>
                </a:cubicBezTo>
                <a:lnTo>
                  <a:pt x="3206" y="3103"/>
                </a:lnTo>
                <a:lnTo>
                  <a:pt x="4607" y="1928"/>
                </a:lnTo>
                <a:lnTo>
                  <a:pt x="6158" y="3432"/>
                </a:lnTo>
                <a:cubicBezTo>
                  <a:pt x="7181" y="2802"/>
                  <a:pt x="8323" y="2387"/>
                  <a:pt x="9512" y="2212"/>
                </a:cubicBezTo>
                <a:lnTo>
                  <a:pt x="9875" y="0"/>
                </a:lnTo>
                <a:lnTo>
                  <a:pt x="11725" y="0"/>
                </a:lnTo>
                <a:lnTo>
                  <a:pt x="12088" y="2212"/>
                </a:lnTo>
                <a:cubicBezTo>
                  <a:pt x="13277" y="2387"/>
                  <a:pt x="14419" y="2802"/>
                  <a:pt x="15442" y="3432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36" name="Figura"/>
          <p:cNvSpPr/>
          <p:nvPr/>
        </p:nvSpPr>
        <p:spPr>
          <a:xfrm>
            <a:off x="2671768" y="4643568"/>
            <a:ext cx="973126" cy="942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57" y="5344"/>
                </a:moveTo>
                <a:lnTo>
                  <a:pt x="20297" y="4360"/>
                </a:lnTo>
                <a:lnTo>
                  <a:pt x="21600" y="6440"/>
                </a:lnTo>
                <a:lnTo>
                  <a:pt x="18906" y="8774"/>
                </a:lnTo>
                <a:cubicBezTo>
                  <a:pt x="19296" y="10101"/>
                  <a:pt x="19296" y="11499"/>
                  <a:pt x="18906" y="12826"/>
                </a:cubicBezTo>
                <a:lnTo>
                  <a:pt x="21600" y="15160"/>
                </a:lnTo>
                <a:lnTo>
                  <a:pt x="20297" y="17240"/>
                </a:lnTo>
                <a:lnTo>
                  <a:pt x="16757" y="16256"/>
                </a:lnTo>
                <a:cubicBezTo>
                  <a:pt x="15705" y="17232"/>
                  <a:pt x="14391" y="17931"/>
                  <a:pt x="12949" y="18283"/>
                </a:cubicBezTo>
                <a:lnTo>
                  <a:pt x="12103" y="21600"/>
                </a:lnTo>
                <a:lnTo>
                  <a:pt x="9497" y="21600"/>
                </a:lnTo>
                <a:lnTo>
                  <a:pt x="8651" y="18283"/>
                </a:lnTo>
                <a:cubicBezTo>
                  <a:pt x="7209" y="17931"/>
                  <a:pt x="5895" y="17232"/>
                  <a:pt x="4843" y="16256"/>
                </a:cubicBezTo>
                <a:lnTo>
                  <a:pt x="1303" y="17240"/>
                </a:lnTo>
                <a:lnTo>
                  <a:pt x="0" y="15160"/>
                </a:lnTo>
                <a:lnTo>
                  <a:pt x="2694" y="12826"/>
                </a:lnTo>
                <a:cubicBezTo>
                  <a:pt x="2304" y="11499"/>
                  <a:pt x="2304" y="10101"/>
                  <a:pt x="2694" y="8774"/>
                </a:cubicBezTo>
                <a:lnTo>
                  <a:pt x="0" y="6440"/>
                </a:lnTo>
                <a:lnTo>
                  <a:pt x="1303" y="4360"/>
                </a:lnTo>
                <a:lnTo>
                  <a:pt x="4843" y="5344"/>
                </a:lnTo>
                <a:cubicBezTo>
                  <a:pt x="5895" y="4368"/>
                  <a:pt x="7209" y="3669"/>
                  <a:pt x="8651" y="3317"/>
                </a:cubicBezTo>
                <a:lnTo>
                  <a:pt x="9497" y="0"/>
                </a:lnTo>
                <a:lnTo>
                  <a:pt x="12103" y="0"/>
                </a:lnTo>
                <a:lnTo>
                  <a:pt x="12949" y="3317"/>
                </a:lnTo>
                <a:cubicBezTo>
                  <a:pt x="14391" y="3669"/>
                  <a:pt x="15705" y="4368"/>
                  <a:pt x="16757" y="5344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37" name="Figura"/>
          <p:cNvSpPr/>
          <p:nvPr/>
        </p:nvSpPr>
        <p:spPr>
          <a:xfrm rot="1789120">
            <a:off x="3302270" y="4731337"/>
            <a:ext cx="562969" cy="87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42" h="21104" fill="norm" stroke="1" extrusionOk="0">
                <a:moveTo>
                  <a:pt x="0" y="78"/>
                </a:moveTo>
                <a:cubicBezTo>
                  <a:pt x="7507" y="-496"/>
                  <a:pt x="14753" y="2139"/>
                  <a:pt x="18176" y="6690"/>
                </a:cubicBezTo>
                <a:cubicBezTo>
                  <a:pt x="21600" y="11240"/>
                  <a:pt x="20481" y="16747"/>
                  <a:pt x="15370" y="20506"/>
                </a:cubicBezTo>
                <a:lnTo>
                  <a:pt x="16186" y="21104"/>
                </a:lnTo>
                <a:lnTo>
                  <a:pt x="13700" y="20772"/>
                </a:lnTo>
                <a:lnTo>
                  <a:pt x="13322" y="19006"/>
                </a:lnTo>
                <a:lnTo>
                  <a:pt x="14138" y="19604"/>
                </a:lnTo>
                <a:cubicBezTo>
                  <a:pt x="18673" y="16206"/>
                  <a:pt x="19625" y="11268"/>
                  <a:pt x="16528" y="7199"/>
                </a:cubicBezTo>
                <a:cubicBezTo>
                  <a:pt x="13432" y="3130"/>
                  <a:pt x="6933" y="779"/>
                  <a:pt x="204" y="1294"/>
                </a:cubicBezTo>
                <a:lnTo>
                  <a:pt x="0" y="7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38" name="Figura"/>
          <p:cNvSpPr/>
          <p:nvPr/>
        </p:nvSpPr>
        <p:spPr>
          <a:xfrm rot="5400000">
            <a:off x="2650903" y="5656347"/>
            <a:ext cx="898969" cy="995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37" y="5288"/>
                </a:moveTo>
                <a:lnTo>
                  <a:pt x="20281" y="4373"/>
                </a:lnTo>
                <a:lnTo>
                  <a:pt x="21600" y="6508"/>
                </a:lnTo>
                <a:lnTo>
                  <a:pt x="18879" y="8753"/>
                </a:lnTo>
                <a:cubicBezTo>
                  <a:pt x="19268" y="10093"/>
                  <a:pt x="19268" y="11507"/>
                  <a:pt x="18879" y="12847"/>
                </a:cubicBezTo>
                <a:lnTo>
                  <a:pt x="21600" y="15092"/>
                </a:lnTo>
                <a:lnTo>
                  <a:pt x="20281" y="17227"/>
                </a:lnTo>
                <a:lnTo>
                  <a:pt x="16737" y="16312"/>
                </a:lnTo>
                <a:cubicBezTo>
                  <a:pt x="15689" y="17298"/>
                  <a:pt x="14379" y="18004"/>
                  <a:pt x="12942" y="18359"/>
                </a:cubicBezTo>
                <a:lnTo>
                  <a:pt x="12098" y="21600"/>
                </a:lnTo>
                <a:lnTo>
                  <a:pt x="9502" y="21600"/>
                </a:lnTo>
                <a:lnTo>
                  <a:pt x="8658" y="18359"/>
                </a:lnTo>
                <a:cubicBezTo>
                  <a:pt x="7221" y="18004"/>
                  <a:pt x="5911" y="17297"/>
                  <a:pt x="4863" y="16312"/>
                </a:cubicBezTo>
                <a:lnTo>
                  <a:pt x="1319" y="17227"/>
                </a:lnTo>
                <a:lnTo>
                  <a:pt x="0" y="15092"/>
                </a:lnTo>
                <a:lnTo>
                  <a:pt x="2721" y="12847"/>
                </a:lnTo>
                <a:cubicBezTo>
                  <a:pt x="2332" y="11507"/>
                  <a:pt x="2332" y="10093"/>
                  <a:pt x="2721" y="8753"/>
                </a:cubicBezTo>
                <a:lnTo>
                  <a:pt x="0" y="6508"/>
                </a:lnTo>
                <a:lnTo>
                  <a:pt x="1319" y="4373"/>
                </a:lnTo>
                <a:lnTo>
                  <a:pt x="4863" y="5288"/>
                </a:lnTo>
                <a:cubicBezTo>
                  <a:pt x="5911" y="4302"/>
                  <a:pt x="7221" y="3596"/>
                  <a:pt x="8658" y="3241"/>
                </a:cubicBezTo>
                <a:lnTo>
                  <a:pt x="9502" y="0"/>
                </a:lnTo>
                <a:lnTo>
                  <a:pt x="12098" y="0"/>
                </a:lnTo>
                <a:lnTo>
                  <a:pt x="12942" y="3241"/>
                </a:lnTo>
                <a:cubicBezTo>
                  <a:pt x="14379" y="3596"/>
                  <a:pt x="15689" y="4303"/>
                  <a:pt x="16737" y="5288"/>
                </a:cubicBezTo>
                <a:close/>
              </a:path>
            </a:pathLst>
          </a:custGeom>
          <a:solidFill>
            <a:srgbClr val="009A96"/>
          </a:solidFill>
          <a:ln w="25400">
            <a:solidFill>
              <a:srgbClr val="009A96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39" name="MEM"/>
          <p:cNvSpPr txBox="1"/>
          <p:nvPr/>
        </p:nvSpPr>
        <p:spPr>
          <a:xfrm>
            <a:off x="2727325" y="5988050"/>
            <a:ext cx="627147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MEM</a:t>
            </a:r>
          </a:p>
        </p:txBody>
      </p:sp>
      <p:sp>
        <p:nvSpPr>
          <p:cNvPr id="240" name="Figura"/>
          <p:cNvSpPr/>
          <p:nvPr/>
        </p:nvSpPr>
        <p:spPr>
          <a:xfrm flipH="1" rot="19810880">
            <a:off x="2397448" y="5802900"/>
            <a:ext cx="562970" cy="87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42" h="21104" fill="norm" stroke="1" extrusionOk="0">
                <a:moveTo>
                  <a:pt x="0" y="78"/>
                </a:moveTo>
                <a:cubicBezTo>
                  <a:pt x="7507" y="-496"/>
                  <a:pt x="14753" y="2139"/>
                  <a:pt x="18176" y="6690"/>
                </a:cubicBezTo>
                <a:cubicBezTo>
                  <a:pt x="21600" y="11240"/>
                  <a:pt x="20481" y="16747"/>
                  <a:pt x="15370" y="20506"/>
                </a:cubicBezTo>
                <a:lnTo>
                  <a:pt x="16186" y="21104"/>
                </a:lnTo>
                <a:lnTo>
                  <a:pt x="13700" y="20772"/>
                </a:lnTo>
                <a:lnTo>
                  <a:pt x="13322" y="19006"/>
                </a:lnTo>
                <a:lnTo>
                  <a:pt x="14138" y="19604"/>
                </a:lnTo>
                <a:cubicBezTo>
                  <a:pt x="18673" y="16206"/>
                  <a:pt x="19625" y="11268"/>
                  <a:pt x="16528" y="7199"/>
                </a:cubicBezTo>
                <a:cubicBezTo>
                  <a:pt x="13432" y="3130"/>
                  <a:pt x="6933" y="779"/>
                  <a:pt x="204" y="1294"/>
                </a:cubicBezTo>
                <a:lnTo>
                  <a:pt x="0" y="78"/>
                </a:lnTo>
                <a:close/>
              </a:path>
            </a:pathLst>
          </a:custGeom>
          <a:solidFill>
            <a:srgbClr val="009A96"/>
          </a:solidFill>
          <a:ln>
            <a:solidFill>
              <a:srgbClr val="009A96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244" name="IV. Red Presupuestaria Programática para la Gestión por Resultados 2019"/>
          <p:cNvSpPr txBox="1"/>
          <p:nvPr>
            <p:ph type="title" idx="4294967295"/>
          </p:nvPr>
        </p:nvSpPr>
        <p:spPr>
          <a:xfrm>
            <a:off x="1578903" y="12700"/>
            <a:ext cx="8893390" cy="12477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754919">
              <a:defRPr b="1" sz="1984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r>
              <a:t>IV. Red Presupuestaria Programática para la Gestión por Resultados 2019</a:t>
            </a:r>
            <a:br/>
          </a:p>
        </p:txBody>
      </p:sp>
      <p:grpSp>
        <p:nvGrpSpPr>
          <p:cNvPr id="254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245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46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47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50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53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262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255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6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7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8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59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60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3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264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1187" y="944562"/>
            <a:ext cx="8424863" cy="5616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269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427162" y="42862"/>
            <a:ext cx="9217026" cy="11017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547925">
              <a:defRPr b="1" sz="1215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t>PROGRAMA 11</a:t>
            </a:r>
            <a:br/>
            <a:r>
              <a:t>EXPLORACIÓN, EXPLOTACIÓN Y COMERCIALIZACIÓN DE HIDROCARBUROS</a:t>
            </a:r>
            <a:br/>
            <a:br/>
          </a:p>
        </p:txBody>
      </p:sp>
      <p:grpSp>
        <p:nvGrpSpPr>
          <p:cNvPr id="279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270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71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72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3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75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78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287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280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4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5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8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289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0" name="Tabla"/>
          <p:cNvGraphicFramePr/>
          <p:nvPr/>
        </p:nvGraphicFramePr>
        <p:xfrm>
          <a:off x="1004887" y="1139825"/>
          <a:ext cx="10274301" cy="53959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68575"/>
                <a:gridCol w="2568575"/>
                <a:gridCol w="2568575"/>
                <a:gridCol w="2568575"/>
              </a:tblGrid>
              <a:tr h="9921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RESULTADO EN FAVOR DE LA POBLACIÓN</a:t>
                      </a:r>
                    </a:p>
                  </a:txBody>
                  <a:tcPr marL="45714" marR="45714" marT="45714" marB="45714" anchor="t" anchorCtr="0" horzOverflow="overflow">
                    <a:lnL w="28575">
                      <a:solidFill>
                        <a:srgbClr val="10253F"/>
                      </a:solidFill>
                    </a:lnL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rPr>
                        <a:t>PRODUCTO ENTREGADO A LA COMUNIDAD ENERGÉTICA</a:t>
                      </a:r>
                    </a:p>
                  </a:txBody>
                  <a:tcPr marL="45714" marR="45714" marT="45714" marB="45714" anchor="t" anchorCtr="0" horzOverflow="overflow">
                    <a:lnL w="28575">
                      <a:solidFill>
                        <a:srgbClr val="10253F"/>
                      </a:solidFill>
                    </a:lnL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</a:p>
                    <a:p>
                      <a:pPr algn="ctr">
                        <a:defRPr b="1" sz="18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AÑO</a:t>
                      </a:r>
                    </a:p>
                  </a:txBody>
                  <a:tcPr marL="45714" marR="45714" marT="45714" marB="45714" anchor="t" anchorCtr="0" horzOverflow="overflow"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</a:p>
                    <a:p>
                      <a:pPr algn="ctr">
                        <a:defRPr b="1" sz="18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</a:defRPr>
                      </a:pPr>
                      <a:r>
                        <a:t>META</a:t>
                      </a:r>
                    </a:p>
                  </a:txBody>
                  <a:tcPr marL="45714" marR="45714" marT="45714" marB="45714" anchor="t" anchorCtr="0" horzOverflow="overflow"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87362">
                <a:tc rowSpan="8">
                  <a:txBody>
                    <a:bodyPr/>
                    <a:lstStyle/>
                    <a:p>
                      <a:pPr algn="l" defTabSz="914400">
                        <a:def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defRPr>
                      </a:pPr>
                    </a:p>
                    <a:p>
                      <a:pPr algn="l" defTabSz="914400">
                        <a:def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defRPr>
                      </a:pPr>
                    </a:p>
                    <a:p>
                      <a:pPr algn="l" defTabSz="914400">
                        <a:def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defRPr>
                      </a:pPr>
                      <a:r>
                        <a:t>Para el año 2023 se ha incrementado del 1% al 5% la extracción de los recursos no renovables en materia petrolera, para beneficiar a la población, con más y mejores productos derivados del petróleo.</a:t>
                      </a:r>
                    </a:p>
                  </a:txBody>
                  <a:tcPr marL="45714" marR="45714" marT="45714" marB="45714" anchor="t" anchorCtr="0" horzOverflow="overflow">
                    <a:lnL w="28575">
                      <a:solidFill>
                        <a:srgbClr val="10253F"/>
                      </a:solidFill>
                    </a:lnL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rgbClr val="D4EAE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Eventos de fiscalización y supervisiones técnicas a operaciones de exploración y explotación petroleras.** </a:t>
                      </a:r>
                    </a:p>
                  </a:txBody>
                  <a:tcPr marL="45714" marR="45714" marT="45714" marB="45714" anchor="t" anchorCtr="0" horzOverflow="overflow">
                    <a:lnL w="28575">
                      <a:solidFill>
                        <a:srgbClr val="10253F"/>
                      </a:solidFill>
                    </a:lnL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2016</a:t>
                      </a:r>
                    </a:p>
                  </a:txBody>
                  <a:tcPr marL="45714" marR="45714" marT="45714" marB="45714" anchor="ctr" anchorCtr="0" horzOverflow="overflow">
                    <a:lnT w="28575">
                      <a:solidFill>
                        <a:srgbClr val="10253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167</a:t>
                      </a:r>
                    </a:p>
                  </a:txBody>
                  <a:tcPr marL="45714" marR="45714" marT="45714" marB="45714" anchor="ctr" anchorCtr="0" horzOverflow="overflow"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solidFill>
                      <a:srgbClr val="D4EAED"/>
                    </a:solidFill>
                  </a:tcPr>
                </a:tc>
              </a:tr>
              <a:tr h="48736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2017</a:t>
                      </a:r>
                    </a:p>
                  </a:txBody>
                  <a:tcPr marL="45714" marR="45714" marT="45714" marB="45714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169</a:t>
                      </a:r>
                    </a:p>
                  </a:txBody>
                  <a:tcPr marL="45714" marR="45714" marT="45714" marB="45714" anchor="ctr" anchorCtr="0" horzOverflow="overflow">
                    <a:lnR w="28575">
                      <a:solidFill>
                        <a:srgbClr val="10253F"/>
                      </a:solidFill>
                    </a:lnR>
                    <a:solidFill>
                      <a:srgbClr val="EBF5F6"/>
                    </a:solidFill>
                  </a:tcPr>
                </a:tc>
              </a:tr>
              <a:tr h="6096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2018</a:t>
                      </a:r>
                    </a:p>
                  </a:txBody>
                  <a:tcPr marL="45714" marR="45714" marT="45714" marB="45714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146</a:t>
                      </a:r>
                    </a:p>
                  </a:txBody>
                  <a:tcPr marL="45714" marR="45714" marT="45714" marB="45714" anchor="ctr" anchorCtr="0" horzOverflow="overflow">
                    <a:lnR w="28575">
                      <a:solidFill>
                        <a:srgbClr val="10253F"/>
                      </a:solidFill>
                    </a:lnR>
                    <a:solidFill>
                      <a:srgbClr val="D4EAED"/>
                    </a:solidFill>
                  </a:tcPr>
                </a:tc>
              </a:tr>
              <a:tr h="6889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2019</a:t>
                      </a:r>
                    </a:p>
                  </a:txBody>
                  <a:tcPr marL="45714" marR="45714" marT="45714" marB="45714" anchor="ctr" anchorCtr="0" horzOverflow="overflow">
                    <a:lnB w="28575">
                      <a:solidFill>
                        <a:srgbClr val="10253F"/>
                      </a:solidFill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112</a:t>
                      </a:r>
                    </a:p>
                  </a:txBody>
                  <a:tcPr marL="45714" marR="45714" marT="45714" marB="45714" anchor="ctr" anchorCtr="0" horzOverflow="overflow">
                    <a:lnR w="28575">
                      <a:solidFill>
                        <a:srgbClr val="10253F"/>
                      </a:solidFill>
                    </a:lnR>
                    <a:lnB w="28575">
                      <a:solidFill>
                        <a:srgbClr val="10253F"/>
                      </a:solidFill>
                    </a:lnB>
                    <a:solidFill>
                      <a:srgbClr val="EBF5F6"/>
                    </a:solidFill>
                  </a:tcPr>
                </a:tc>
              </a:tr>
              <a:tr h="487362">
                <a:tc vMerge="1">
                  <a:tcPr/>
                </a:tc>
                <a:tc rowSpan="4">
                  <a:txBody>
                    <a:bodyPr/>
                    <a:lstStyle/>
                    <a:p>
                      <a:pPr algn="l" defTabSz="914400">
                        <a:def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defRPr>
                      </a:pPr>
                    </a:p>
                    <a:p>
                      <a:pPr algn="l" defTabSz="914400">
                        <a:def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defRPr>
                      </a:pPr>
                      <a:r>
                        <a:t>Licencias y fiscalización de la comercialización de los productos derivados del petróleo.**</a:t>
                      </a:r>
                    </a:p>
                  </a:txBody>
                  <a:tcPr marL="45714" marR="45714" marT="45714" marB="45714" anchor="t" anchorCtr="0" horzOverflow="overflow">
                    <a:lnL w="28575">
                      <a:solidFill>
                        <a:srgbClr val="10253F"/>
                      </a:solidFill>
                    </a:lnL>
                    <a:lnT w="28575">
                      <a:solidFill>
                        <a:srgbClr val="10253F"/>
                      </a:solidFill>
                    </a:lnT>
                    <a:lnB w="28575">
                      <a:solidFill>
                        <a:srgbClr val="10253F"/>
                      </a:solidFill>
                    </a:lnB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2016</a:t>
                      </a:r>
                    </a:p>
                  </a:txBody>
                  <a:tcPr marL="45714" marR="45714" marT="45714" marB="45714" anchor="ctr" anchorCtr="0" horzOverflow="overflow">
                    <a:lnT w="28575">
                      <a:solidFill>
                        <a:srgbClr val="10253F"/>
                      </a:solidFill>
                    </a:lnT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1,104</a:t>
                      </a:r>
                    </a:p>
                  </a:txBody>
                  <a:tcPr marL="45714" marR="45714" marT="45714" marB="45714" anchor="ctr" anchorCtr="0" horzOverflow="overflow">
                    <a:lnR w="28575">
                      <a:solidFill>
                        <a:srgbClr val="10253F"/>
                      </a:solidFill>
                    </a:lnR>
                    <a:lnT w="28575">
                      <a:solidFill>
                        <a:srgbClr val="10253F"/>
                      </a:solidFill>
                    </a:lnT>
                    <a:solidFill>
                      <a:srgbClr val="D4EAED"/>
                    </a:solidFill>
                  </a:tcPr>
                </a:tc>
              </a:tr>
              <a:tr h="48736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2017</a:t>
                      </a:r>
                    </a:p>
                  </a:txBody>
                  <a:tcPr marL="45714" marR="45714" marT="45714" marB="45714" anchor="ctr" anchorCtr="0" horzOverflow="overflow"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1,848</a:t>
                      </a:r>
                    </a:p>
                  </a:txBody>
                  <a:tcPr marL="45714" marR="45714" marT="45714" marB="45714" anchor="ctr" anchorCtr="0" horzOverflow="overflow">
                    <a:lnR w="28575">
                      <a:solidFill>
                        <a:srgbClr val="10253F"/>
                      </a:solidFill>
                    </a:lnR>
                    <a:solidFill>
                      <a:srgbClr val="EBF5F6"/>
                    </a:solidFill>
                  </a:tcPr>
                </a:tc>
              </a:tr>
              <a:tr h="5683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2018</a:t>
                      </a:r>
                    </a:p>
                  </a:txBody>
                  <a:tcPr marL="45714" marR="45714" marT="45714" marB="45714" anchor="ctr" anchorCtr="0" horzOverflow="overflow">
                    <a:solidFill>
                      <a:srgbClr val="D4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1,790</a:t>
                      </a:r>
                    </a:p>
                  </a:txBody>
                  <a:tcPr marL="45714" marR="45714" marT="45714" marB="45714" anchor="ctr" anchorCtr="0" horzOverflow="overflow">
                    <a:lnR w="28575">
                      <a:solidFill>
                        <a:srgbClr val="10253F"/>
                      </a:solidFill>
                    </a:lnR>
                    <a:solidFill>
                      <a:srgbClr val="D4EAED"/>
                    </a:solidFill>
                  </a:tcPr>
                </a:tc>
              </a:tr>
              <a:tr h="5873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2019</a:t>
                      </a:r>
                    </a:p>
                  </a:txBody>
                  <a:tcPr marL="45714" marR="45714" marT="45714" marB="45714" anchor="t" anchorCtr="0" horzOverflow="overflow">
                    <a:lnB w="28575">
                      <a:solidFill>
                        <a:srgbClr val="10253F"/>
                      </a:solidFill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rPr>
                        <a:t>1,988</a:t>
                      </a:r>
                    </a:p>
                  </a:txBody>
                  <a:tcPr marL="45714" marR="45714" marT="45714" marB="45714" anchor="t" anchorCtr="0" horzOverflow="overflow">
                    <a:lnR w="28575">
                      <a:solidFill>
                        <a:srgbClr val="10253F"/>
                      </a:solidFill>
                    </a:lnR>
                    <a:lnB w="28575">
                      <a:solidFill>
                        <a:srgbClr val="10253F"/>
                      </a:solidFill>
                    </a:lnB>
                    <a:solidFill>
                      <a:srgbClr val="EBF5F6"/>
                    </a:solidFill>
                  </a:tcPr>
                </a:tc>
              </a:tr>
            </a:tbl>
          </a:graphicData>
        </a:graphic>
      </p:graphicFrame>
      <p:sp>
        <p:nvSpPr>
          <p:cNvPr id="291" name="*Datos al 30 de diciembre 2018.…"/>
          <p:cNvSpPr txBox="1"/>
          <p:nvPr/>
        </p:nvSpPr>
        <p:spPr>
          <a:xfrm>
            <a:off x="1054100" y="6165850"/>
            <a:ext cx="2370138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*Datos al 30 de diciembre 2018. </a:t>
            </a:r>
          </a:p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**Unidad de Medida EVENTO.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295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481137" y="101600"/>
            <a:ext cx="9217026" cy="11699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742743">
              <a:defRPr b="1" sz="122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rPr sz="1342"/>
              <a:t>PROGRAMA 11</a:t>
            </a:r>
            <a:br>
              <a:rPr sz="1342"/>
            </a:br>
            <a:r>
              <a:rPr sz="1342"/>
              <a:t>EXPLORACIÓN, EXPLOTACIÓN Y COMERCIALIZACIÓN DE HIDROCARBUROS</a:t>
            </a:r>
            <a:br>
              <a:rPr sz="1342"/>
            </a:br>
            <a:br>
              <a:rPr sz="1342"/>
            </a:br>
          </a:p>
        </p:txBody>
      </p:sp>
      <p:grpSp>
        <p:nvGrpSpPr>
          <p:cNvPr id="305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296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97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98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01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04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313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306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10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11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2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4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315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5450" y="1298575"/>
            <a:ext cx="9448800" cy="4632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*Datos proyectados 2019…"/>
          <p:cNvSpPr txBox="1"/>
          <p:nvPr/>
        </p:nvSpPr>
        <p:spPr>
          <a:xfrm>
            <a:off x="1701800" y="6021387"/>
            <a:ext cx="943292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*Datos proyectados 2019</a:t>
            </a:r>
          </a:p>
          <a:p>
            <a:pPr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t>La disminución proyectada, se debe al agotamiento natural del caudal de los yacimientos, derivada de la explotación realizada a esta fecha.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321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481137" y="66675"/>
            <a:ext cx="9217026" cy="11303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681862">
              <a:defRPr b="1" sz="112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rPr sz="1232"/>
              <a:t>PROGRAMA 11</a:t>
            </a:r>
            <a:br>
              <a:rPr sz="1232"/>
            </a:br>
            <a:r>
              <a:rPr sz="1232"/>
              <a:t>EXPLORACIÓN, EXPLOTACIÓN Y COMERCIALIZACIÓN DE HIDROCARBUROS</a:t>
            </a:r>
            <a:br>
              <a:rPr sz="1232"/>
            </a:br>
            <a:br>
              <a:rPr sz="1232"/>
            </a:br>
          </a:p>
        </p:txBody>
      </p:sp>
      <p:grpSp>
        <p:nvGrpSpPr>
          <p:cNvPr id="331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322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23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24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27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30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339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332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36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37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0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341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6962" y="1255712"/>
            <a:ext cx="10326688" cy="4694238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*Datos proyectados 2019…"/>
          <p:cNvSpPr txBox="1"/>
          <p:nvPr/>
        </p:nvSpPr>
        <p:spPr>
          <a:xfrm>
            <a:off x="1054100" y="6000750"/>
            <a:ext cx="1036955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*Datos proyectados 2019</a:t>
            </a:r>
          </a:p>
          <a:p>
            <a:pPr>
              <a:defRPr sz="12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El incremento de ingresos del año 2018, se deriva del incremento en los precios internacionales y nacionales de los hidrocarburos, definidos por  las políticas y comportamiento del mercado internacional del petróleo.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0" t="54371" r="0" b="0"/>
          <a:stretch>
            <a:fillRect/>
          </a:stretch>
        </p:blipFill>
        <p:spPr>
          <a:xfrm flipH="1" rot="10800000">
            <a:off x="0" y="3737371"/>
            <a:ext cx="12179300" cy="3125936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imple Project Manager"/>
          <p:cNvSpPr txBox="1"/>
          <p:nvPr/>
        </p:nvSpPr>
        <p:spPr>
          <a:xfrm>
            <a:off x="228600" y="169862"/>
            <a:ext cx="2500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Simple Project Manager </a:t>
            </a:r>
          </a:p>
        </p:txBody>
      </p:sp>
      <p:sp>
        <p:nvSpPr>
          <p:cNvPr id="347" name="PROGRAMA 11 EXPLORACIÓN, EXPLOTACIÓN Y COMERCIALIZACIÓN DE HIDROCARBUROS"/>
          <p:cNvSpPr txBox="1"/>
          <p:nvPr>
            <p:ph type="title" idx="4294967295"/>
          </p:nvPr>
        </p:nvSpPr>
        <p:spPr>
          <a:xfrm>
            <a:off x="1481137" y="169862"/>
            <a:ext cx="9217026" cy="11017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681862">
              <a:defRPr b="1" sz="1120">
                <a:solidFill>
                  <a:srgbClr val="1F497D"/>
                </a:solidFill>
                <a:latin typeface="Ebrima"/>
                <a:ea typeface="Ebrima"/>
                <a:cs typeface="Ebrima"/>
                <a:sym typeface="Ebrima"/>
              </a:defRPr>
            </a:pPr>
            <a:br/>
            <a:br/>
            <a:r>
              <a:rPr sz="1232"/>
              <a:t>PROGRAMA 11</a:t>
            </a:r>
            <a:br>
              <a:rPr sz="1232"/>
            </a:br>
            <a:r>
              <a:rPr sz="1232"/>
              <a:t>EXPLORACIÓN, EXPLOTACIÓN Y COMERCIALIZACIÓN DE HIDROCARBUROS</a:t>
            </a:r>
            <a:br>
              <a:rPr sz="1232"/>
            </a:br>
            <a:br>
              <a:rPr sz="1232"/>
            </a:br>
          </a:p>
        </p:txBody>
      </p:sp>
      <p:grpSp>
        <p:nvGrpSpPr>
          <p:cNvPr id="357" name="Grupo"/>
          <p:cNvGrpSpPr/>
          <p:nvPr/>
        </p:nvGrpSpPr>
        <p:grpSpPr>
          <a:xfrm>
            <a:off x="3590924" y="3976687"/>
            <a:ext cx="228601" cy="228601"/>
            <a:chOff x="0" y="0"/>
            <a:chExt cx="228600" cy="228599"/>
          </a:xfrm>
        </p:grpSpPr>
        <p:sp>
          <p:nvSpPr>
            <p:cNvPr id="348" name="Rectángulo"/>
            <p:cNvSpPr/>
            <p:nvPr/>
          </p:nvSpPr>
          <p:spPr>
            <a:xfrm>
              <a:off x="39847" y="0"/>
              <a:ext cx="59773" cy="22860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49" name="Rectángulo"/>
            <p:cNvSpPr/>
            <p:nvPr/>
          </p:nvSpPr>
          <p:spPr>
            <a:xfrm>
              <a:off x="99619" y="79695"/>
              <a:ext cx="59773" cy="14890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50" name="Línea"/>
            <p:cNvSpPr/>
            <p:nvPr/>
          </p:nvSpPr>
          <p:spPr>
            <a:xfrm>
              <a:off x="119543" y="209724"/>
              <a:ext cx="19925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1" name="Línea"/>
            <p:cNvSpPr/>
            <p:nvPr/>
          </p:nvSpPr>
          <p:spPr>
            <a:xfrm flipH="1">
              <a:off x="69209" y="19924"/>
              <a:ext cx="1" cy="13003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2" name="Rectángulo"/>
            <p:cNvSpPr/>
            <p:nvPr/>
          </p:nvSpPr>
          <p:spPr>
            <a:xfrm>
              <a:off x="59771" y="169876"/>
              <a:ext cx="19926" cy="39849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53" name="Línea"/>
            <p:cNvSpPr/>
            <p:nvPr/>
          </p:nvSpPr>
          <p:spPr>
            <a:xfrm flipH="1">
              <a:off x="128981" y="99619"/>
              <a:ext cx="1" cy="9018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4" name="Línea"/>
            <p:cNvSpPr/>
            <p:nvPr/>
          </p:nvSpPr>
          <p:spPr>
            <a:xfrm flipH="1">
              <a:off x="19924" y="59771"/>
              <a:ext cx="1" cy="139468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5" name="Rectángulo"/>
            <p:cNvSpPr/>
            <p:nvPr/>
          </p:nvSpPr>
          <p:spPr>
            <a:xfrm>
              <a:off x="-1" y="30410"/>
              <a:ext cx="39849" cy="198190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56" name="Figura"/>
            <p:cNvSpPr/>
            <p:nvPr/>
          </p:nvSpPr>
          <p:spPr>
            <a:xfrm>
              <a:off x="148904" y="30410"/>
              <a:ext cx="79696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00"/>
                  </a:moveTo>
                  <a:lnTo>
                    <a:pt x="13358" y="21600"/>
                  </a:lnTo>
                  <a:lnTo>
                    <a:pt x="0" y="800"/>
                  </a:lnTo>
                  <a:lnTo>
                    <a:pt x="8242" y="0"/>
                  </a:lnTo>
                  <a:lnTo>
                    <a:pt x="21600" y="208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365" name="Grupo"/>
          <p:cNvGrpSpPr/>
          <p:nvPr/>
        </p:nvGrpSpPr>
        <p:grpSpPr>
          <a:xfrm>
            <a:off x="3595687" y="1071562"/>
            <a:ext cx="219076" cy="228601"/>
            <a:chOff x="0" y="0"/>
            <a:chExt cx="219075" cy="228600"/>
          </a:xfrm>
        </p:grpSpPr>
        <p:sp>
          <p:nvSpPr>
            <p:cNvPr id="358" name="Línea"/>
            <p:cNvSpPr/>
            <p:nvPr/>
          </p:nvSpPr>
          <p:spPr>
            <a:xfrm flipH="1">
              <a:off x="503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Línea"/>
            <p:cNvSpPr/>
            <p:nvPr/>
          </p:nvSpPr>
          <p:spPr>
            <a:xfrm>
              <a:off x="109013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Línea"/>
            <p:cNvSpPr/>
            <p:nvPr/>
          </p:nvSpPr>
          <p:spPr>
            <a:xfrm>
              <a:off x="168761" y="-1"/>
              <a:ext cx="1" cy="5033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Línea"/>
            <p:cNvSpPr/>
            <p:nvPr/>
          </p:nvSpPr>
          <p:spPr>
            <a:xfrm>
              <a:off x="0" y="19923"/>
              <a:ext cx="219075" cy="20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0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99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62" name="Línea"/>
            <p:cNvSpPr/>
            <p:nvPr/>
          </p:nvSpPr>
          <p:spPr>
            <a:xfrm>
              <a:off x="30398" y="39847"/>
              <a:ext cx="158280" cy="15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363" name="Línea"/>
            <p:cNvSpPr/>
            <p:nvPr/>
          </p:nvSpPr>
          <p:spPr>
            <a:xfrm>
              <a:off x="70230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Línea"/>
            <p:cNvSpPr/>
            <p:nvPr/>
          </p:nvSpPr>
          <p:spPr>
            <a:xfrm>
              <a:off x="124736" y="19923"/>
              <a:ext cx="24110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6" name="INDIRECTOS"/>
          <p:cNvSpPr txBox="1"/>
          <p:nvPr/>
        </p:nvSpPr>
        <p:spPr>
          <a:xfrm>
            <a:off x="10990262" y="2211387"/>
            <a:ext cx="10826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INDIRECTOS</a:t>
            </a:r>
          </a:p>
        </p:txBody>
      </p:sp>
      <p:pic>
        <p:nvPicPr>
          <p:cNvPr id="367" name="C:\Users\dtpusu04\AppData\Local\Microsoft\Windows\Temporary Internet Files\Content.Word\Imagen 2018.png" descr="C:\Users\dtpusu04\AppData\Local\Microsoft\Windows\Temporary Internet Files\Content.Word\Imagen 2018.png"/>
          <p:cNvPicPr>
            <a:picLocks noChangeAspect="1"/>
          </p:cNvPicPr>
          <p:nvPr/>
        </p:nvPicPr>
        <p:blipFill>
          <a:blip r:embed="rId3">
            <a:extLst/>
          </a:blip>
          <a:srcRect l="0" t="12753" r="0" b="17347"/>
          <a:stretch>
            <a:fillRect/>
          </a:stretch>
        </p:blipFill>
        <p:spPr>
          <a:xfrm>
            <a:off x="307975" y="101600"/>
            <a:ext cx="11636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3675" y="1379537"/>
            <a:ext cx="9320213" cy="4687888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*Datos proyectados 2019"/>
          <p:cNvSpPr txBox="1"/>
          <p:nvPr/>
        </p:nvSpPr>
        <p:spPr>
          <a:xfrm>
            <a:off x="1382712" y="6383337"/>
            <a:ext cx="226916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*Datos proyectados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DC6CD"/>
      </a:accent1>
      <a:accent2>
        <a:srgbClr val="52BF8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2176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2176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DC6CD"/>
      </a:accent1>
      <a:accent2>
        <a:srgbClr val="52BF8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2176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2176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