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handoutMasterIdLst>
    <p:handoutMasterId r:id="rId35"/>
  </p:handoutMasterIdLst>
  <p:sldIdLst>
    <p:sldId id="285" r:id="rId2"/>
    <p:sldId id="318" r:id="rId3"/>
    <p:sldId id="297" r:id="rId4"/>
    <p:sldId id="298" r:id="rId5"/>
    <p:sldId id="299" r:id="rId6"/>
    <p:sldId id="300" r:id="rId7"/>
    <p:sldId id="301" r:id="rId8"/>
    <p:sldId id="304" r:id="rId9"/>
    <p:sldId id="319" r:id="rId10"/>
    <p:sldId id="306" r:id="rId11"/>
    <p:sldId id="307" r:id="rId12"/>
    <p:sldId id="308" r:id="rId13"/>
    <p:sldId id="309" r:id="rId14"/>
    <p:sldId id="321" r:id="rId15"/>
    <p:sldId id="310" r:id="rId16"/>
    <p:sldId id="311" r:id="rId17"/>
    <p:sldId id="320" r:id="rId18"/>
    <p:sldId id="312" r:id="rId19"/>
    <p:sldId id="313" r:id="rId20"/>
    <p:sldId id="314" r:id="rId21"/>
    <p:sldId id="315" r:id="rId22"/>
    <p:sldId id="316" r:id="rId23"/>
    <p:sldId id="317" r:id="rId24"/>
    <p:sldId id="329" r:id="rId25"/>
    <p:sldId id="303" r:id="rId26"/>
    <p:sldId id="322" r:id="rId27"/>
    <p:sldId id="323" r:id="rId28"/>
    <p:sldId id="324" r:id="rId29"/>
    <p:sldId id="325" r:id="rId30"/>
    <p:sldId id="326" r:id="rId31"/>
    <p:sldId id="327" r:id="rId32"/>
    <p:sldId id="328" r:id="rId33"/>
  </p:sldIdLst>
  <p:sldSz cx="9144000" cy="6858000" type="screen4x3"/>
  <p:notesSz cx="7010400" cy="9296400"/>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17EFB"/>
    <a:srgbClr val="DEA400"/>
    <a:srgbClr val="CC9900"/>
    <a:srgbClr val="EA5F00"/>
    <a:srgbClr val="F66400"/>
    <a:srgbClr val="F5F8FB"/>
    <a:srgbClr val="E8E8E8"/>
    <a:srgbClr val="E0E0E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072" autoAdjust="0"/>
    <p:restoredTop sz="50000" autoAdjust="0"/>
  </p:normalViewPr>
  <p:slideViewPr>
    <p:cSldViewPr>
      <p:cViewPr varScale="1">
        <p:scale>
          <a:sx n="53" d="100"/>
          <a:sy n="53" d="100"/>
        </p:scale>
        <p:origin x="-90" y="-94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s-GT"/>
          </a:p>
        </p:txBody>
      </p:sp>
      <p:sp>
        <p:nvSpPr>
          <p:cNvPr id="3" name="2 Marcador de fecha"/>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A9F2FC14-6FBC-40F5-90FE-7DC8932E8E0A}" type="datetimeFigureOut">
              <a:rPr lang="es-GT" smtClean="0"/>
              <a:t>20/06/2019</a:t>
            </a:fld>
            <a:endParaRPr lang="es-GT"/>
          </a:p>
        </p:txBody>
      </p:sp>
      <p:sp>
        <p:nvSpPr>
          <p:cNvPr id="4" name="3 Marcador de pie de página"/>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s-GT"/>
          </a:p>
        </p:txBody>
      </p:sp>
      <p:sp>
        <p:nvSpPr>
          <p:cNvPr id="5" name="4 Marcador de número de diapositiva"/>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2B814311-4462-4A90-92F4-D6C099AAEF60}" type="slidenum">
              <a:rPr lang="es-GT" smtClean="0"/>
              <a:t>‹Nº›</a:t>
            </a:fld>
            <a:endParaRPr lang="es-GT"/>
          </a:p>
        </p:txBody>
      </p:sp>
    </p:spTree>
    <p:extLst>
      <p:ext uri="{BB962C8B-B14F-4D97-AF65-F5344CB8AC3E}">
        <p14:creationId xmlns:p14="http://schemas.microsoft.com/office/powerpoint/2010/main" val="38747577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7AB488F7-1FAC-40D2-BB7E-BA3CE28D8950}" type="datetimeFigureOut">
              <a:rPr lang="en-US" smtClean="0"/>
              <a:pPr/>
              <a:t>6/20/2019</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CA2D21D1-52E2-420B-B491-CFF6D7BB79FB}" type="slidenum">
              <a:rPr lang="en-US" smtClean="0"/>
              <a:pPr/>
              <a:t>‹Nº›</a:t>
            </a:fld>
            <a:endParaRPr lang="en-US" dirty="0"/>
          </a:p>
        </p:txBody>
      </p:sp>
    </p:spTree>
    <p:extLst>
      <p:ext uri="{BB962C8B-B14F-4D97-AF65-F5344CB8AC3E}">
        <p14:creationId xmlns:p14="http://schemas.microsoft.com/office/powerpoint/2010/main" val="2239478695"/>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1"/>
        </a:solidFill>
        <a:latin typeface="+mn-lt"/>
        <a:ea typeface="+mn-ea"/>
        <a:cs typeface="+mn-cs"/>
      </a:defRPr>
    </a:lvl1pPr>
    <a:lvl2pPr marL="609493" algn="l" defTabSz="1218987" rtl="0" eaLnBrk="1" latinLnBrk="0" hangingPunct="1">
      <a:defRPr sz="1600" kern="1200">
        <a:solidFill>
          <a:schemeClr val="tx1"/>
        </a:solidFill>
        <a:latin typeface="+mn-lt"/>
        <a:ea typeface="+mn-ea"/>
        <a:cs typeface="+mn-cs"/>
      </a:defRPr>
    </a:lvl2pPr>
    <a:lvl3pPr marL="1218987" algn="l" defTabSz="1218987" rtl="0" eaLnBrk="1" latinLnBrk="0" hangingPunct="1">
      <a:defRPr sz="1600" kern="1200">
        <a:solidFill>
          <a:schemeClr val="tx1"/>
        </a:solidFill>
        <a:latin typeface="+mn-lt"/>
        <a:ea typeface="+mn-ea"/>
        <a:cs typeface="+mn-cs"/>
      </a:defRPr>
    </a:lvl3pPr>
    <a:lvl4pPr marL="1828480" algn="l" defTabSz="1218987" rtl="0" eaLnBrk="1" latinLnBrk="0" hangingPunct="1">
      <a:defRPr sz="1600" kern="1200">
        <a:solidFill>
          <a:schemeClr val="tx1"/>
        </a:solidFill>
        <a:latin typeface="+mn-lt"/>
        <a:ea typeface="+mn-ea"/>
        <a:cs typeface="+mn-cs"/>
      </a:defRPr>
    </a:lvl4pPr>
    <a:lvl5pPr marL="2437973" algn="l" defTabSz="1218987" rtl="0" eaLnBrk="1" latinLnBrk="0" hangingPunct="1">
      <a:defRPr sz="1600" kern="1200">
        <a:solidFill>
          <a:schemeClr val="tx1"/>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2D21D1-52E2-420B-B491-CFF6D7BB79FB}" type="slidenum">
              <a:rPr lang="en-US" smtClean="0"/>
              <a:pPr/>
              <a:t>1</a:t>
            </a:fld>
            <a:endParaRPr lang="en-US" dirty="0"/>
          </a:p>
        </p:txBody>
      </p:sp>
    </p:spTree>
    <p:extLst>
      <p:ext uri="{BB962C8B-B14F-4D97-AF65-F5344CB8AC3E}">
        <p14:creationId xmlns:p14="http://schemas.microsoft.com/office/powerpoint/2010/main" val="17042817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2D21D1-52E2-420B-B491-CFF6D7BB79FB}" type="slidenum">
              <a:rPr lang="en-US" smtClean="0"/>
              <a:pPr/>
              <a:t>12</a:t>
            </a:fld>
            <a:endParaRPr lang="en-US" dirty="0"/>
          </a:p>
        </p:txBody>
      </p:sp>
    </p:spTree>
    <p:extLst>
      <p:ext uri="{BB962C8B-B14F-4D97-AF65-F5344CB8AC3E}">
        <p14:creationId xmlns:p14="http://schemas.microsoft.com/office/powerpoint/2010/main" val="17042817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2D21D1-52E2-420B-B491-CFF6D7BB79FB}" type="slidenum">
              <a:rPr lang="en-US" smtClean="0"/>
              <a:pPr/>
              <a:t>13</a:t>
            </a:fld>
            <a:endParaRPr lang="en-US" dirty="0"/>
          </a:p>
        </p:txBody>
      </p:sp>
    </p:spTree>
    <p:extLst>
      <p:ext uri="{BB962C8B-B14F-4D97-AF65-F5344CB8AC3E}">
        <p14:creationId xmlns:p14="http://schemas.microsoft.com/office/powerpoint/2010/main" val="17042817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2D21D1-52E2-420B-B491-CFF6D7BB79FB}" type="slidenum">
              <a:rPr lang="en-US" smtClean="0"/>
              <a:pPr/>
              <a:t>14</a:t>
            </a:fld>
            <a:endParaRPr lang="en-US" dirty="0"/>
          </a:p>
        </p:txBody>
      </p:sp>
    </p:spTree>
    <p:extLst>
      <p:ext uri="{BB962C8B-B14F-4D97-AF65-F5344CB8AC3E}">
        <p14:creationId xmlns:p14="http://schemas.microsoft.com/office/powerpoint/2010/main" val="17042817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2D21D1-52E2-420B-B491-CFF6D7BB79FB}" type="slidenum">
              <a:rPr lang="en-US" smtClean="0"/>
              <a:pPr/>
              <a:t>15</a:t>
            </a:fld>
            <a:endParaRPr lang="en-US" dirty="0"/>
          </a:p>
        </p:txBody>
      </p:sp>
    </p:spTree>
    <p:extLst>
      <p:ext uri="{BB962C8B-B14F-4D97-AF65-F5344CB8AC3E}">
        <p14:creationId xmlns:p14="http://schemas.microsoft.com/office/powerpoint/2010/main" val="17042817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2D21D1-52E2-420B-B491-CFF6D7BB79FB}" type="slidenum">
              <a:rPr lang="en-US" smtClean="0"/>
              <a:pPr/>
              <a:t>16</a:t>
            </a:fld>
            <a:endParaRPr lang="en-US" dirty="0"/>
          </a:p>
        </p:txBody>
      </p:sp>
    </p:spTree>
    <p:extLst>
      <p:ext uri="{BB962C8B-B14F-4D97-AF65-F5344CB8AC3E}">
        <p14:creationId xmlns:p14="http://schemas.microsoft.com/office/powerpoint/2010/main" val="17042817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2D21D1-52E2-420B-B491-CFF6D7BB79FB}" type="slidenum">
              <a:rPr lang="en-US" smtClean="0"/>
              <a:pPr/>
              <a:t>18</a:t>
            </a:fld>
            <a:endParaRPr lang="en-US" dirty="0"/>
          </a:p>
        </p:txBody>
      </p:sp>
    </p:spTree>
    <p:extLst>
      <p:ext uri="{BB962C8B-B14F-4D97-AF65-F5344CB8AC3E}">
        <p14:creationId xmlns:p14="http://schemas.microsoft.com/office/powerpoint/2010/main" val="17042817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2D21D1-52E2-420B-B491-CFF6D7BB79FB}" type="slidenum">
              <a:rPr lang="en-US" smtClean="0"/>
              <a:pPr/>
              <a:t>19</a:t>
            </a:fld>
            <a:endParaRPr lang="en-US" dirty="0"/>
          </a:p>
        </p:txBody>
      </p:sp>
    </p:spTree>
    <p:extLst>
      <p:ext uri="{BB962C8B-B14F-4D97-AF65-F5344CB8AC3E}">
        <p14:creationId xmlns:p14="http://schemas.microsoft.com/office/powerpoint/2010/main" val="17042817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2D21D1-52E2-420B-B491-CFF6D7BB79FB}" type="slidenum">
              <a:rPr lang="en-US" smtClean="0"/>
              <a:pPr/>
              <a:t>20</a:t>
            </a:fld>
            <a:endParaRPr lang="en-US" dirty="0"/>
          </a:p>
        </p:txBody>
      </p:sp>
    </p:spTree>
    <p:extLst>
      <p:ext uri="{BB962C8B-B14F-4D97-AF65-F5344CB8AC3E}">
        <p14:creationId xmlns:p14="http://schemas.microsoft.com/office/powerpoint/2010/main" val="17042817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2D21D1-52E2-420B-B491-CFF6D7BB79FB}" type="slidenum">
              <a:rPr lang="en-US" smtClean="0"/>
              <a:pPr/>
              <a:t>21</a:t>
            </a:fld>
            <a:endParaRPr lang="en-US" dirty="0"/>
          </a:p>
        </p:txBody>
      </p:sp>
    </p:spTree>
    <p:extLst>
      <p:ext uri="{BB962C8B-B14F-4D97-AF65-F5344CB8AC3E}">
        <p14:creationId xmlns:p14="http://schemas.microsoft.com/office/powerpoint/2010/main" val="17042817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2D21D1-52E2-420B-B491-CFF6D7BB79FB}" type="slidenum">
              <a:rPr lang="en-US" smtClean="0"/>
              <a:pPr/>
              <a:t>22</a:t>
            </a:fld>
            <a:endParaRPr lang="en-US" dirty="0"/>
          </a:p>
        </p:txBody>
      </p:sp>
    </p:spTree>
    <p:extLst>
      <p:ext uri="{BB962C8B-B14F-4D97-AF65-F5344CB8AC3E}">
        <p14:creationId xmlns:p14="http://schemas.microsoft.com/office/powerpoint/2010/main" val="17042817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2D21D1-52E2-420B-B491-CFF6D7BB79FB}" type="slidenum">
              <a:rPr lang="en-US" smtClean="0"/>
              <a:pPr/>
              <a:t>3</a:t>
            </a:fld>
            <a:endParaRPr lang="en-US" dirty="0"/>
          </a:p>
        </p:txBody>
      </p:sp>
    </p:spTree>
    <p:extLst>
      <p:ext uri="{BB962C8B-B14F-4D97-AF65-F5344CB8AC3E}">
        <p14:creationId xmlns:p14="http://schemas.microsoft.com/office/powerpoint/2010/main" val="17042817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2D21D1-52E2-420B-B491-CFF6D7BB79FB}" type="slidenum">
              <a:rPr lang="en-US" smtClean="0"/>
              <a:pPr/>
              <a:t>23</a:t>
            </a:fld>
            <a:endParaRPr lang="en-US" dirty="0"/>
          </a:p>
        </p:txBody>
      </p:sp>
    </p:spTree>
    <p:extLst>
      <p:ext uri="{BB962C8B-B14F-4D97-AF65-F5344CB8AC3E}">
        <p14:creationId xmlns:p14="http://schemas.microsoft.com/office/powerpoint/2010/main" val="17042817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2D21D1-52E2-420B-B491-CFF6D7BB79FB}" type="slidenum">
              <a:rPr lang="en-US" smtClean="0"/>
              <a:pPr/>
              <a:t>25</a:t>
            </a:fld>
            <a:endParaRPr lang="en-US" dirty="0"/>
          </a:p>
        </p:txBody>
      </p:sp>
    </p:spTree>
    <p:extLst>
      <p:ext uri="{BB962C8B-B14F-4D97-AF65-F5344CB8AC3E}">
        <p14:creationId xmlns:p14="http://schemas.microsoft.com/office/powerpoint/2010/main" val="17042817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2D21D1-52E2-420B-B491-CFF6D7BB79FB}" type="slidenum">
              <a:rPr lang="en-US" smtClean="0"/>
              <a:pPr/>
              <a:t>32</a:t>
            </a:fld>
            <a:endParaRPr lang="en-US" dirty="0"/>
          </a:p>
        </p:txBody>
      </p:sp>
    </p:spTree>
    <p:extLst>
      <p:ext uri="{BB962C8B-B14F-4D97-AF65-F5344CB8AC3E}">
        <p14:creationId xmlns:p14="http://schemas.microsoft.com/office/powerpoint/2010/main" val="17042817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2D21D1-52E2-420B-B491-CFF6D7BB79FB}" type="slidenum">
              <a:rPr lang="en-US" smtClean="0"/>
              <a:pPr/>
              <a:t>4</a:t>
            </a:fld>
            <a:endParaRPr lang="en-US" dirty="0"/>
          </a:p>
        </p:txBody>
      </p:sp>
    </p:spTree>
    <p:extLst>
      <p:ext uri="{BB962C8B-B14F-4D97-AF65-F5344CB8AC3E}">
        <p14:creationId xmlns:p14="http://schemas.microsoft.com/office/powerpoint/2010/main" val="17042817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2D21D1-52E2-420B-B491-CFF6D7BB79FB}" type="slidenum">
              <a:rPr lang="en-US" smtClean="0"/>
              <a:pPr/>
              <a:t>5</a:t>
            </a:fld>
            <a:endParaRPr lang="en-US" dirty="0"/>
          </a:p>
        </p:txBody>
      </p:sp>
    </p:spTree>
    <p:extLst>
      <p:ext uri="{BB962C8B-B14F-4D97-AF65-F5344CB8AC3E}">
        <p14:creationId xmlns:p14="http://schemas.microsoft.com/office/powerpoint/2010/main" val="17042817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2D21D1-52E2-420B-B491-CFF6D7BB79FB}" type="slidenum">
              <a:rPr lang="en-US" smtClean="0"/>
              <a:pPr/>
              <a:t>6</a:t>
            </a:fld>
            <a:endParaRPr lang="en-US" dirty="0"/>
          </a:p>
        </p:txBody>
      </p:sp>
    </p:spTree>
    <p:extLst>
      <p:ext uri="{BB962C8B-B14F-4D97-AF65-F5344CB8AC3E}">
        <p14:creationId xmlns:p14="http://schemas.microsoft.com/office/powerpoint/2010/main" val="17042817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2D21D1-52E2-420B-B491-CFF6D7BB79FB}" type="slidenum">
              <a:rPr lang="en-US" smtClean="0"/>
              <a:pPr/>
              <a:t>7</a:t>
            </a:fld>
            <a:endParaRPr lang="en-US" dirty="0"/>
          </a:p>
        </p:txBody>
      </p:sp>
    </p:spTree>
    <p:extLst>
      <p:ext uri="{BB962C8B-B14F-4D97-AF65-F5344CB8AC3E}">
        <p14:creationId xmlns:p14="http://schemas.microsoft.com/office/powerpoint/2010/main" val="17042817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2D21D1-52E2-420B-B491-CFF6D7BB79FB}" type="slidenum">
              <a:rPr lang="en-US" smtClean="0"/>
              <a:pPr/>
              <a:t>8</a:t>
            </a:fld>
            <a:endParaRPr lang="en-US" dirty="0"/>
          </a:p>
        </p:txBody>
      </p:sp>
    </p:spTree>
    <p:extLst>
      <p:ext uri="{BB962C8B-B14F-4D97-AF65-F5344CB8AC3E}">
        <p14:creationId xmlns:p14="http://schemas.microsoft.com/office/powerpoint/2010/main" val="17042817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2D21D1-52E2-420B-B491-CFF6D7BB79FB}" type="slidenum">
              <a:rPr lang="en-US" smtClean="0"/>
              <a:pPr/>
              <a:t>10</a:t>
            </a:fld>
            <a:endParaRPr lang="en-US" dirty="0"/>
          </a:p>
        </p:txBody>
      </p:sp>
    </p:spTree>
    <p:extLst>
      <p:ext uri="{BB962C8B-B14F-4D97-AF65-F5344CB8AC3E}">
        <p14:creationId xmlns:p14="http://schemas.microsoft.com/office/powerpoint/2010/main" val="17042817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2D21D1-52E2-420B-B491-CFF6D7BB79FB}" type="slidenum">
              <a:rPr lang="en-US" smtClean="0"/>
              <a:pPr/>
              <a:t>11</a:t>
            </a:fld>
            <a:endParaRPr lang="en-US" dirty="0"/>
          </a:p>
        </p:txBody>
      </p:sp>
    </p:spTree>
    <p:extLst>
      <p:ext uri="{BB962C8B-B14F-4D97-AF65-F5344CB8AC3E}">
        <p14:creationId xmlns:p14="http://schemas.microsoft.com/office/powerpoint/2010/main" val="17042817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7" name="Rectangle 6"/>
          <p:cNvSpPr/>
          <p:nvPr/>
        </p:nvSpPr>
        <p:spPr>
          <a:xfrm>
            <a:off x="0" y="3886200"/>
            <a:ext cx="9144000" cy="2971800"/>
          </a:xfrm>
          <a:prstGeom prst="rect">
            <a:avLst/>
          </a:prstGeom>
          <a:gradFill flip="none" rotWithShape="1">
            <a:gsLst>
              <a:gs pos="100000">
                <a:schemeClr val="bg1">
                  <a:lumMod val="65000"/>
                  <a:alpha val="53000"/>
                </a:schemeClr>
              </a:gs>
              <a:gs pos="0">
                <a:schemeClr val="bg1">
                  <a:lumMod val="9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8595" tIns="34298" rIns="68595" bIns="34298" rtlCol="0" anchor="ctr"/>
          <a:lstStyle/>
          <a:p>
            <a:pPr algn="ctr"/>
            <a:endParaRPr lang="en-US" sz="1800" dirty="0">
              <a:solidFill>
                <a:prstClr val="white"/>
              </a:solidFill>
            </a:endParaRPr>
          </a:p>
        </p:txBody>
      </p:sp>
      <p:sp>
        <p:nvSpPr>
          <p:cNvPr id="2" name="Title 1"/>
          <p:cNvSpPr>
            <a:spLocks noGrp="1"/>
          </p:cNvSpPr>
          <p:nvPr>
            <p:ph type="ctrTitle"/>
          </p:nvPr>
        </p:nvSpPr>
        <p:spPr>
          <a:xfrm>
            <a:off x="685800" y="3887117"/>
            <a:ext cx="7772400" cy="610820"/>
          </a:xfrm>
        </p:spPr>
        <p:txBody>
          <a:bodyPr/>
          <a:lstStyle>
            <a:lvl1pPr algn="ctr">
              <a:defRPr lang="en-US" sz="3001" kern="1200" smtClean="0">
                <a:solidFill>
                  <a:schemeClr val="tx1">
                    <a:lumMod val="75000"/>
                    <a:lumOff val="25000"/>
                  </a:schemeClr>
                </a:solidFill>
                <a:latin typeface="+mj-lt"/>
                <a:ea typeface="+mj-ea"/>
                <a:cs typeface="+mj-cs"/>
              </a:defRPr>
            </a:lvl1pPr>
          </a:lstStyle>
          <a:p>
            <a:r>
              <a:rPr lang="en-US"/>
              <a:t>Click to edit Master title style</a:t>
            </a:r>
          </a:p>
        </p:txBody>
      </p:sp>
      <p:sp>
        <p:nvSpPr>
          <p:cNvPr id="3" name="Subtitle 2"/>
          <p:cNvSpPr>
            <a:spLocks noGrp="1"/>
          </p:cNvSpPr>
          <p:nvPr>
            <p:ph type="subTitle" idx="1"/>
          </p:nvPr>
        </p:nvSpPr>
        <p:spPr>
          <a:xfrm>
            <a:off x="1371600" y="4399020"/>
            <a:ext cx="6400800" cy="764440"/>
          </a:xfrm>
          <a:prstGeom prst="rect">
            <a:avLst/>
          </a:prstGeom>
        </p:spPr>
        <p:txBody>
          <a:bodyPr>
            <a:normAutofit/>
          </a:bodyPr>
          <a:lstStyle>
            <a:lvl1pPr marL="0" indent="0" algn="ctr">
              <a:buNone/>
              <a:defRPr lang="en-US" sz="1800" kern="1200" smtClean="0">
                <a:solidFill>
                  <a:schemeClr val="tx1">
                    <a:lumMod val="65000"/>
                    <a:lumOff val="35000"/>
                  </a:schemeClr>
                </a:solidFill>
                <a:latin typeface="+mj-lt"/>
                <a:ea typeface="+mj-ea"/>
                <a:cs typeface="+mj-cs"/>
              </a:defRPr>
            </a:lvl1pPr>
            <a:lvl2pPr marL="457223" indent="0" algn="ctr">
              <a:buNone/>
              <a:defRPr>
                <a:solidFill>
                  <a:schemeClr val="tx1">
                    <a:tint val="75000"/>
                  </a:schemeClr>
                </a:solidFill>
              </a:defRPr>
            </a:lvl2pPr>
            <a:lvl3pPr marL="914446" indent="0" algn="ctr">
              <a:buNone/>
              <a:defRPr>
                <a:solidFill>
                  <a:schemeClr val="tx1">
                    <a:tint val="75000"/>
                  </a:schemeClr>
                </a:solidFill>
              </a:defRPr>
            </a:lvl3pPr>
            <a:lvl4pPr marL="1371669" indent="0" algn="ctr">
              <a:buNone/>
              <a:defRPr>
                <a:solidFill>
                  <a:schemeClr val="tx1">
                    <a:tint val="75000"/>
                  </a:schemeClr>
                </a:solidFill>
              </a:defRPr>
            </a:lvl4pPr>
            <a:lvl5pPr marL="1828892" indent="0" algn="ctr">
              <a:buNone/>
              <a:defRPr>
                <a:solidFill>
                  <a:schemeClr val="tx1">
                    <a:tint val="75000"/>
                  </a:schemeClr>
                </a:solidFill>
              </a:defRPr>
            </a:lvl5pPr>
            <a:lvl6pPr marL="2286114" indent="0" algn="ctr">
              <a:buNone/>
              <a:defRPr>
                <a:solidFill>
                  <a:schemeClr val="tx1">
                    <a:tint val="75000"/>
                  </a:schemeClr>
                </a:solidFill>
              </a:defRPr>
            </a:lvl6pPr>
            <a:lvl7pPr marL="2743337" indent="0" algn="ctr">
              <a:buNone/>
              <a:defRPr>
                <a:solidFill>
                  <a:schemeClr val="tx1">
                    <a:tint val="75000"/>
                  </a:schemeClr>
                </a:solidFill>
              </a:defRPr>
            </a:lvl7pPr>
            <a:lvl8pPr marL="3200560" indent="0" algn="ctr">
              <a:buNone/>
              <a:defRPr>
                <a:solidFill>
                  <a:schemeClr val="tx1">
                    <a:tint val="75000"/>
                  </a:schemeClr>
                </a:solidFill>
              </a:defRPr>
            </a:lvl8pPr>
            <a:lvl9pPr marL="3657783"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2"/>
            <a:ext cx="2133600" cy="365125"/>
          </a:xfrm>
          <a:prstGeom prst="rect">
            <a:avLst/>
          </a:prstGeom>
        </p:spPr>
        <p:txBody>
          <a:bodyPr/>
          <a:lstStyle/>
          <a:p>
            <a:fld id="{9578D6DB-6798-42D2-B9AD-FC6F1C72FC30}" type="datetimeFigureOut">
              <a:rPr lang="en-US" smtClean="0"/>
              <a:pPr/>
              <a:t>6/20/2019</a:t>
            </a:fld>
            <a:endParaRPr lang="en-US" dirty="0"/>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1" y="6356352"/>
            <a:ext cx="2133600" cy="365125"/>
          </a:xfrm>
          <a:prstGeom prst="rect">
            <a:avLst/>
          </a:prstGeom>
        </p:spPr>
        <p:txBody>
          <a:bodyPr/>
          <a:lstStyle/>
          <a:p>
            <a:fld id="{E5EDE275-BE14-4364-AEA2-5F5667C0FD49}" type="slidenum">
              <a:rPr lang="en-US" smtClean="0"/>
              <a:pPr/>
              <a:t>‹Nº›</a:t>
            </a:fld>
            <a:endParaRPr lang="en-US" dirty="0"/>
          </a:p>
        </p:txBody>
      </p:sp>
    </p:spTree>
    <p:extLst>
      <p:ext uri="{BB962C8B-B14F-4D97-AF65-F5344CB8AC3E}">
        <p14:creationId xmlns:p14="http://schemas.microsoft.com/office/powerpoint/2010/main" val="1741541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2"/>
            <a:ext cx="2133600" cy="365125"/>
          </a:xfrm>
          <a:prstGeom prst="rect">
            <a:avLst/>
          </a:prstGeom>
        </p:spPr>
        <p:txBody>
          <a:bodyPr/>
          <a:lstStyle/>
          <a:p>
            <a:fld id="{425404F2-BE9A-4460-8815-8F645183555F}" type="datetimeFigureOut">
              <a:rPr lang="en-US" smtClean="0"/>
              <a:pPr/>
              <a:t>6/20/2019</a:t>
            </a:fld>
            <a:endParaRPr lang="en-US" dirty="0"/>
          </a:p>
        </p:txBody>
      </p:sp>
      <p:sp>
        <p:nvSpPr>
          <p:cNvPr id="3" name="Footer Placeholder 2"/>
          <p:cNvSpPr>
            <a:spLocks noGrp="1"/>
          </p:cNvSpPr>
          <p:nvPr>
            <p:ph type="ftr" sz="quarter" idx="11"/>
          </p:nvPr>
        </p:nvSpPr>
        <p:spPr>
          <a:xfrm>
            <a:off x="3124200" y="6356352"/>
            <a:ext cx="28956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6553201" y="6356352"/>
            <a:ext cx="2133600" cy="365125"/>
          </a:xfrm>
          <a:prstGeom prst="rect">
            <a:avLst/>
          </a:prstGeom>
        </p:spPr>
        <p:txBody>
          <a:bodyPr/>
          <a:lstStyle/>
          <a:p>
            <a:fld id="{96E69268-9C8B-4EBF-A9EE-DC5DC2D48DC3}" type="slidenum">
              <a:rPr lang="en-US" smtClean="0"/>
              <a:pPr/>
              <a:t>‹Nº›</a:t>
            </a:fld>
            <a:endParaRPr lang="en-US" dirty="0"/>
          </a:p>
        </p:txBody>
      </p:sp>
    </p:spTree>
    <p:extLst>
      <p:ext uri="{BB962C8B-B14F-4D97-AF65-F5344CB8AC3E}">
        <p14:creationId xmlns:p14="http://schemas.microsoft.com/office/powerpoint/2010/main" val="16812494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1"/>
          </a:xfrm>
        </p:spPr>
        <p:txBody>
          <a:bodyPr anchor="b"/>
          <a:lstStyle>
            <a:lvl1pPr algn="l">
              <a:defRPr sz="2026" b="1"/>
            </a:lvl1pPr>
          </a:lstStyle>
          <a:p>
            <a:r>
              <a:rPr lang="en-US"/>
              <a:t>Click to edit Master title style</a:t>
            </a:r>
          </a:p>
        </p:txBody>
      </p:sp>
      <p:sp>
        <p:nvSpPr>
          <p:cNvPr id="3" name="Content Placeholder 2"/>
          <p:cNvSpPr>
            <a:spLocks noGrp="1"/>
          </p:cNvSpPr>
          <p:nvPr>
            <p:ph idx="1"/>
          </p:nvPr>
        </p:nvSpPr>
        <p:spPr>
          <a:xfrm>
            <a:off x="3575050" y="273053"/>
            <a:ext cx="5111750" cy="5853113"/>
          </a:xfrm>
          <a:prstGeom prst="rect">
            <a:avLst/>
          </a:prstGeom>
        </p:spPr>
        <p:txBody>
          <a:bodyPr/>
          <a:lstStyle>
            <a:lvl1pPr>
              <a:defRPr sz="3226"/>
            </a:lvl1pPr>
            <a:lvl2pPr>
              <a:defRPr sz="2776"/>
            </a:lvl2pPr>
            <a:lvl3pPr>
              <a:defRPr sz="2401"/>
            </a:lvl3pPr>
            <a:lvl4pPr>
              <a:defRPr sz="2026"/>
            </a:lvl4pPr>
            <a:lvl5pPr>
              <a:defRPr sz="2026"/>
            </a:lvl5pPr>
            <a:lvl6pPr>
              <a:defRPr sz="2026"/>
            </a:lvl6pPr>
            <a:lvl7pPr>
              <a:defRPr sz="2026"/>
            </a:lvl7pPr>
            <a:lvl8pPr>
              <a:defRPr sz="2026"/>
            </a:lvl8pPr>
            <a:lvl9pPr>
              <a:defRPr sz="202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a:prstGeom prst="rect">
            <a:avLst/>
          </a:prstGeom>
        </p:spPr>
        <p:txBody>
          <a:bodyPr/>
          <a:lstStyle>
            <a:lvl1pPr marL="0" indent="0">
              <a:buNone/>
              <a:defRPr sz="1425"/>
            </a:lvl1pPr>
            <a:lvl2pPr marL="457242" indent="0">
              <a:buNone/>
              <a:defRPr sz="1200"/>
            </a:lvl2pPr>
            <a:lvl3pPr marL="914484" indent="0">
              <a:buNone/>
              <a:defRPr sz="975"/>
            </a:lvl3pPr>
            <a:lvl4pPr marL="1371726" indent="0">
              <a:buNone/>
              <a:defRPr sz="900"/>
            </a:lvl4pPr>
            <a:lvl5pPr marL="1828967" indent="0">
              <a:buNone/>
              <a:defRPr sz="900"/>
            </a:lvl5pPr>
            <a:lvl6pPr marL="2286210" indent="0">
              <a:buNone/>
              <a:defRPr sz="900"/>
            </a:lvl6pPr>
            <a:lvl7pPr marL="2743451" indent="0">
              <a:buNone/>
              <a:defRPr sz="900"/>
            </a:lvl7pPr>
            <a:lvl8pPr marL="3200693" indent="0">
              <a:buNone/>
              <a:defRPr sz="900"/>
            </a:lvl8pPr>
            <a:lvl9pPr marL="3657935"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2"/>
            <a:ext cx="2133600" cy="365125"/>
          </a:xfrm>
          <a:prstGeom prst="rect">
            <a:avLst/>
          </a:prstGeom>
        </p:spPr>
        <p:txBody>
          <a:bodyPr/>
          <a:lstStyle/>
          <a:p>
            <a:fld id="{425404F2-BE9A-4460-8815-8F645183555F}" type="datetimeFigureOut">
              <a:rPr lang="en-US" smtClean="0"/>
              <a:pPr/>
              <a:t>6/20/2019</a:t>
            </a:fld>
            <a:endParaRPr lang="en-US" dirty="0"/>
          </a:p>
        </p:txBody>
      </p:sp>
      <p:sp>
        <p:nvSpPr>
          <p:cNvPr id="6" name="Footer Placeholder 5"/>
          <p:cNvSpPr>
            <a:spLocks noGrp="1"/>
          </p:cNvSpPr>
          <p:nvPr>
            <p:ph type="ftr" sz="quarter" idx="11"/>
          </p:nvPr>
        </p:nvSpPr>
        <p:spPr>
          <a:xfrm>
            <a:off x="3124200" y="6356352"/>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1" y="6356352"/>
            <a:ext cx="2133600" cy="365125"/>
          </a:xfrm>
          <a:prstGeom prst="rect">
            <a:avLst/>
          </a:prstGeom>
        </p:spPr>
        <p:txBody>
          <a:bodyPr/>
          <a:lstStyle/>
          <a:p>
            <a:fld id="{96E69268-9C8B-4EBF-A9EE-DC5DC2D48DC3}" type="slidenum">
              <a:rPr lang="en-US" smtClean="0"/>
              <a:pPr/>
              <a:t>‹Nº›</a:t>
            </a:fld>
            <a:endParaRPr lang="en-US" dirty="0"/>
          </a:p>
        </p:txBody>
      </p:sp>
    </p:spTree>
    <p:extLst>
      <p:ext uri="{BB962C8B-B14F-4D97-AF65-F5344CB8AC3E}">
        <p14:creationId xmlns:p14="http://schemas.microsoft.com/office/powerpoint/2010/main" val="11290817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nchor="b"/>
          <a:lstStyle>
            <a:lvl1pPr algn="l">
              <a:defRPr sz="2026"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26"/>
            </a:lvl1pPr>
            <a:lvl2pPr marL="457242" indent="0">
              <a:buNone/>
              <a:defRPr sz="2776"/>
            </a:lvl2pPr>
            <a:lvl3pPr marL="914484" indent="0">
              <a:buNone/>
              <a:defRPr sz="2401"/>
            </a:lvl3pPr>
            <a:lvl4pPr marL="1371726" indent="0">
              <a:buNone/>
              <a:defRPr sz="2026"/>
            </a:lvl4pPr>
            <a:lvl5pPr marL="1828967" indent="0">
              <a:buNone/>
              <a:defRPr sz="2026"/>
            </a:lvl5pPr>
            <a:lvl6pPr marL="2286210" indent="0">
              <a:buNone/>
              <a:defRPr sz="2026"/>
            </a:lvl6pPr>
            <a:lvl7pPr marL="2743451" indent="0">
              <a:buNone/>
              <a:defRPr sz="2026"/>
            </a:lvl7pPr>
            <a:lvl8pPr marL="3200693" indent="0">
              <a:buNone/>
              <a:defRPr sz="2026"/>
            </a:lvl8pPr>
            <a:lvl9pPr marL="3657935" indent="0">
              <a:buNone/>
              <a:defRPr sz="2026"/>
            </a:lvl9pPr>
          </a:lstStyle>
          <a:p>
            <a:endParaRPr lang="en-US" dirty="0"/>
          </a:p>
        </p:txBody>
      </p:sp>
      <p:sp>
        <p:nvSpPr>
          <p:cNvPr id="4" name="Text Placeholder 3"/>
          <p:cNvSpPr>
            <a:spLocks noGrp="1"/>
          </p:cNvSpPr>
          <p:nvPr>
            <p:ph type="body" sz="half" idx="2"/>
          </p:nvPr>
        </p:nvSpPr>
        <p:spPr>
          <a:xfrm>
            <a:off x="1792288" y="5367339"/>
            <a:ext cx="5486400" cy="804863"/>
          </a:xfrm>
          <a:prstGeom prst="rect">
            <a:avLst/>
          </a:prstGeom>
        </p:spPr>
        <p:txBody>
          <a:bodyPr/>
          <a:lstStyle>
            <a:lvl1pPr marL="0" indent="0">
              <a:buNone/>
              <a:defRPr sz="1425"/>
            </a:lvl1pPr>
            <a:lvl2pPr marL="457242" indent="0">
              <a:buNone/>
              <a:defRPr sz="1200"/>
            </a:lvl2pPr>
            <a:lvl3pPr marL="914484" indent="0">
              <a:buNone/>
              <a:defRPr sz="975"/>
            </a:lvl3pPr>
            <a:lvl4pPr marL="1371726" indent="0">
              <a:buNone/>
              <a:defRPr sz="900"/>
            </a:lvl4pPr>
            <a:lvl5pPr marL="1828967" indent="0">
              <a:buNone/>
              <a:defRPr sz="900"/>
            </a:lvl5pPr>
            <a:lvl6pPr marL="2286210" indent="0">
              <a:buNone/>
              <a:defRPr sz="900"/>
            </a:lvl6pPr>
            <a:lvl7pPr marL="2743451" indent="0">
              <a:buNone/>
              <a:defRPr sz="900"/>
            </a:lvl7pPr>
            <a:lvl8pPr marL="3200693" indent="0">
              <a:buNone/>
              <a:defRPr sz="900"/>
            </a:lvl8pPr>
            <a:lvl9pPr marL="3657935"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2"/>
            <a:ext cx="2133600" cy="365125"/>
          </a:xfrm>
          <a:prstGeom prst="rect">
            <a:avLst/>
          </a:prstGeom>
        </p:spPr>
        <p:txBody>
          <a:bodyPr/>
          <a:lstStyle/>
          <a:p>
            <a:fld id="{425404F2-BE9A-4460-8815-8F645183555F}" type="datetimeFigureOut">
              <a:rPr lang="en-US" smtClean="0"/>
              <a:pPr/>
              <a:t>6/20/2019</a:t>
            </a:fld>
            <a:endParaRPr lang="en-US" dirty="0"/>
          </a:p>
        </p:txBody>
      </p:sp>
      <p:sp>
        <p:nvSpPr>
          <p:cNvPr id="6" name="Footer Placeholder 5"/>
          <p:cNvSpPr>
            <a:spLocks noGrp="1"/>
          </p:cNvSpPr>
          <p:nvPr>
            <p:ph type="ftr" sz="quarter" idx="11"/>
          </p:nvPr>
        </p:nvSpPr>
        <p:spPr>
          <a:xfrm>
            <a:off x="3124200" y="6356352"/>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1" y="6356352"/>
            <a:ext cx="2133600" cy="365125"/>
          </a:xfrm>
          <a:prstGeom prst="rect">
            <a:avLst/>
          </a:prstGeom>
        </p:spPr>
        <p:txBody>
          <a:bodyPr/>
          <a:lstStyle/>
          <a:p>
            <a:fld id="{96E69268-9C8B-4EBF-A9EE-DC5DC2D48DC3}" type="slidenum">
              <a:rPr lang="en-US" smtClean="0"/>
              <a:pPr/>
              <a:t>‹Nº›</a:t>
            </a:fld>
            <a:endParaRPr lang="en-US" dirty="0"/>
          </a:p>
        </p:txBody>
      </p:sp>
    </p:spTree>
    <p:extLst>
      <p:ext uri="{BB962C8B-B14F-4D97-AF65-F5344CB8AC3E}">
        <p14:creationId xmlns:p14="http://schemas.microsoft.com/office/powerpoint/2010/main" val="37538142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457200" y="1138426"/>
            <a:ext cx="8229600" cy="4987739"/>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2"/>
            <a:ext cx="2133600" cy="365125"/>
          </a:xfrm>
          <a:prstGeom prst="rect">
            <a:avLst/>
          </a:prstGeom>
        </p:spPr>
        <p:txBody>
          <a:bodyPr/>
          <a:lstStyle/>
          <a:p>
            <a:fld id="{425404F2-BE9A-4460-8815-8F645183555F}" type="datetimeFigureOut">
              <a:rPr lang="en-US" smtClean="0"/>
              <a:pPr/>
              <a:t>6/20/2019</a:t>
            </a:fld>
            <a:endParaRPr lang="en-US" dirty="0"/>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1" y="6356352"/>
            <a:ext cx="2133600" cy="365125"/>
          </a:xfrm>
          <a:prstGeom prst="rect">
            <a:avLst/>
          </a:prstGeom>
        </p:spPr>
        <p:txBody>
          <a:bodyPr/>
          <a:lstStyle/>
          <a:p>
            <a:fld id="{96E69268-9C8B-4EBF-A9EE-DC5DC2D48DC3}" type="slidenum">
              <a:rPr lang="en-US" smtClean="0"/>
              <a:pPr/>
              <a:t>‹Nº›</a:t>
            </a:fld>
            <a:endParaRPr lang="en-US" dirty="0"/>
          </a:p>
        </p:txBody>
      </p:sp>
    </p:spTree>
    <p:extLst>
      <p:ext uri="{BB962C8B-B14F-4D97-AF65-F5344CB8AC3E}">
        <p14:creationId xmlns:p14="http://schemas.microsoft.com/office/powerpoint/2010/main" val="39841580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2"/>
            <a:ext cx="2133600" cy="365125"/>
          </a:xfrm>
          <a:prstGeom prst="rect">
            <a:avLst/>
          </a:prstGeom>
        </p:spPr>
        <p:txBody>
          <a:bodyPr/>
          <a:lstStyle/>
          <a:p>
            <a:fld id="{425404F2-BE9A-4460-8815-8F645183555F}" type="datetimeFigureOut">
              <a:rPr lang="en-US" smtClean="0"/>
              <a:pPr/>
              <a:t>6/20/2019</a:t>
            </a:fld>
            <a:endParaRPr lang="en-US" dirty="0"/>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1" y="6356352"/>
            <a:ext cx="2133600" cy="365125"/>
          </a:xfrm>
          <a:prstGeom prst="rect">
            <a:avLst/>
          </a:prstGeom>
        </p:spPr>
        <p:txBody>
          <a:bodyPr/>
          <a:lstStyle/>
          <a:p>
            <a:fld id="{96E69268-9C8B-4EBF-A9EE-DC5DC2D48DC3}" type="slidenum">
              <a:rPr lang="en-US" smtClean="0"/>
              <a:pPr/>
              <a:t>‹Nº›</a:t>
            </a:fld>
            <a:endParaRPr lang="en-US" dirty="0"/>
          </a:p>
        </p:txBody>
      </p:sp>
    </p:spTree>
    <p:extLst>
      <p:ext uri="{BB962C8B-B14F-4D97-AF65-F5344CB8AC3E}">
        <p14:creationId xmlns:p14="http://schemas.microsoft.com/office/powerpoint/2010/main" val="5350223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42" indent="0" algn="ctr">
              <a:buNone/>
              <a:defRPr>
                <a:solidFill>
                  <a:schemeClr val="tx1">
                    <a:tint val="75000"/>
                  </a:schemeClr>
                </a:solidFill>
              </a:defRPr>
            </a:lvl2pPr>
            <a:lvl3pPr marL="914484" indent="0" algn="ctr">
              <a:buNone/>
              <a:defRPr>
                <a:solidFill>
                  <a:schemeClr val="tx1">
                    <a:tint val="75000"/>
                  </a:schemeClr>
                </a:solidFill>
              </a:defRPr>
            </a:lvl3pPr>
            <a:lvl4pPr marL="1371726" indent="0" algn="ctr">
              <a:buNone/>
              <a:defRPr>
                <a:solidFill>
                  <a:schemeClr val="tx1">
                    <a:tint val="75000"/>
                  </a:schemeClr>
                </a:solidFill>
              </a:defRPr>
            </a:lvl4pPr>
            <a:lvl5pPr marL="1828967" indent="0" algn="ctr">
              <a:buNone/>
              <a:defRPr>
                <a:solidFill>
                  <a:schemeClr val="tx1">
                    <a:tint val="75000"/>
                  </a:schemeClr>
                </a:solidFill>
              </a:defRPr>
            </a:lvl5pPr>
            <a:lvl6pPr marL="2286210" indent="0" algn="ctr">
              <a:buNone/>
              <a:defRPr>
                <a:solidFill>
                  <a:schemeClr val="tx1">
                    <a:tint val="75000"/>
                  </a:schemeClr>
                </a:solidFill>
              </a:defRPr>
            </a:lvl6pPr>
            <a:lvl7pPr marL="2743451" indent="0" algn="ctr">
              <a:buNone/>
              <a:defRPr>
                <a:solidFill>
                  <a:schemeClr val="tx1">
                    <a:tint val="75000"/>
                  </a:schemeClr>
                </a:solidFill>
              </a:defRPr>
            </a:lvl7pPr>
            <a:lvl8pPr marL="3200693" indent="0" algn="ctr">
              <a:buNone/>
              <a:defRPr>
                <a:solidFill>
                  <a:schemeClr val="tx1">
                    <a:tint val="75000"/>
                  </a:schemeClr>
                </a:solidFill>
              </a:defRPr>
            </a:lvl8pPr>
            <a:lvl9pPr marL="3657935"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2"/>
            <a:ext cx="2133600" cy="365125"/>
          </a:xfrm>
          <a:prstGeom prst="rect">
            <a:avLst/>
          </a:prstGeom>
        </p:spPr>
        <p:txBody>
          <a:bodyPr/>
          <a:lstStyle/>
          <a:p>
            <a:fld id="{425404F2-BE9A-4460-8815-8F645183555F}" type="datetimeFigureOut">
              <a:rPr lang="en-US" smtClean="0"/>
              <a:pPr/>
              <a:t>6/20/2019</a:t>
            </a:fld>
            <a:endParaRPr lang="en-US" dirty="0"/>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1" y="6356352"/>
            <a:ext cx="2133600" cy="365125"/>
          </a:xfrm>
          <a:prstGeom prst="rect">
            <a:avLst/>
          </a:prstGeom>
        </p:spPr>
        <p:txBody>
          <a:bodyPr/>
          <a:lstStyle/>
          <a:p>
            <a:fld id="{96E69268-9C8B-4EBF-A9EE-DC5DC2D48DC3}" type="slidenum">
              <a:rPr lang="en-US" smtClean="0"/>
              <a:pPr/>
              <a:t>‹Nº›</a:t>
            </a:fld>
            <a:endParaRPr lang="en-US" dirty="0"/>
          </a:p>
        </p:txBody>
      </p:sp>
    </p:spTree>
    <p:extLst>
      <p:ext uri="{BB962C8B-B14F-4D97-AF65-F5344CB8AC3E}">
        <p14:creationId xmlns:p14="http://schemas.microsoft.com/office/powerpoint/2010/main" val="39577184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138426"/>
            <a:ext cx="8229600" cy="498773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2"/>
            <a:ext cx="2133600" cy="365125"/>
          </a:xfrm>
          <a:prstGeom prst="rect">
            <a:avLst/>
          </a:prstGeom>
        </p:spPr>
        <p:txBody>
          <a:bodyPr/>
          <a:lstStyle/>
          <a:p>
            <a:fld id="{425404F2-BE9A-4460-8815-8F645183555F}" type="datetimeFigureOut">
              <a:rPr lang="en-US" smtClean="0"/>
              <a:pPr/>
              <a:t>6/20/2019</a:t>
            </a:fld>
            <a:endParaRPr lang="en-US" dirty="0"/>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1" y="6356352"/>
            <a:ext cx="2133600" cy="365125"/>
          </a:xfrm>
          <a:prstGeom prst="rect">
            <a:avLst/>
          </a:prstGeom>
        </p:spPr>
        <p:txBody>
          <a:bodyPr/>
          <a:lstStyle/>
          <a:p>
            <a:fld id="{96E69268-9C8B-4EBF-A9EE-DC5DC2D48DC3}" type="slidenum">
              <a:rPr lang="en-US" smtClean="0"/>
              <a:pPr/>
              <a:t>‹Nº›</a:t>
            </a:fld>
            <a:endParaRPr lang="en-US" dirty="0"/>
          </a:p>
        </p:txBody>
      </p:sp>
    </p:spTree>
    <p:extLst>
      <p:ext uri="{BB962C8B-B14F-4D97-AF65-F5344CB8AC3E}">
        <p14:creationId xmlns:p14="http://schemas.microsoft.com/office/powerpoint/2010/main" val="3519236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3976"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26">
                <a:solidFill>
                  <a:schemeClr val="tx1">
                    <a:tint val="75000"/>
                  </a:schemeClr>
                </a:solidFill>
              </a:defRPr>
            </a:lvl1pPr>
            <a:lvl2pPr marL="457242" indent="0">
              <a:buNone/>
              <a:defRPr sz="1800">
                <a:solidFill>
                  <a:schemeClr val="tx1">
                    <a:tint val="75000"/>
                  </a:schemeClr>
                </a:solidFill>
              </a:defRPr>
            </a:lvl2pPr>
            <a:lvl3pPr marL="914484" indent="0">
              <a:buNone/>
              <a:defRPr sz="1575">
                <a:solidFill>
                  <a:schemeClr val="tx1">
                    <a:tint val="75000"/>
                  </a:schemeClr>
                </a:solidFill>
              </a:defRPr>
            </a:lvl3pPr>
            <a:lvl4pPr marL="1371726" indent="0">
              <a:buNone/>
              <a:defRPr sz="1425">
                <a:solidFill>
                  <a:schemeClr val="tx1">
                    <a:tint val="75000"/>
                  </a:schemeClr>
                </a:solidFill>
              </a:defRPr>
            </a:lvl4pPr>
            <a:lvl5pPr marL="1828967" indent="0">
              <a:buNone/>
              <a:defRPr sz="1425">
                <a:solidFill>
                  <a:schemeClr val="tx1">
                    <a:tint val="75000"/>
                  </a:schemeClr>
                </a:solidFill>
              </a:defRPr>
            </a:lvl5pPr>
            <a:lvl6pPr marL="2286210" indent="0">
              <a:buNone/>
              <a:defRPr sz="1425">
                <a:solidFill>
                  <a:schemeClr val="tx1">
                    <a:tint val="75000"/>
                  </a:schemeClr>
                </a:solidFill>
              </a:defRPr>
            </a:lvl6pPr>
            <a:lvl7pPr marL="2743451" indent="0">
              <a:buNone/>
              <a:defRPr sz="1425">
                <a:solidFill>
                  <a:schemeClr val="tx1">
                    <a:tint val="75000"/>
                  </a:schemeClr>
                </a:solidFill>
              </a:defRPr>
            </a:lvl7pPr>
            <a:lvl8pPr marL="3200693" indent="0">
              <a:buNone/>
              <a:defRPr sz="1425">
                <a:solidFill>
                  <a:schemeClr val="tx1">
                    <a:tint val="75000"/>
                  </a:schemeClr>
                </a:solidFill>
              </a:defRPr>
            </a:lvl8pPr>
            <a:lvl9pPr marL="3657935" indent="0">
              <a:buNone/>
              <a:defRPr sz="1425">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2"/>
            <a:ext cx="2133600" cy="365125"/>
          </a:xfrm>
          <a:prstGeom prst="rect">
            <a:avLst/>
          </a:prstGeom>
        </p:spPr>
        <p:txBody>
          <a:bodyPr/>
          <a:lstStyle/>
          <a:p>
            <a:fld id="{425404F2-BE9A-4460-8815-8F645183555F}" type="datetimeFigureOut">
              <a:rPr lang="en-US" smtClean="0"/>
              <a:pPr/>
              <a:t>6/20/2019</a:t>
            </a:fld>
            <a:endParaRPr lang="en-US" dirty="0"/>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1" y="6356352"/>
            <a:ext cx="2133600" cy="365125"/>
          </a:xfrm>
          <a:prstGeom prst="rect">
            <a:avLst/>
          </a:prstGeom>
        </p:spPr>
        <p:txBody>
          <a:bodyPr/>
          <a:lstStyle/>
          <a:p>
            <a:fld id="{96E69268-9C8B-4EBF-A9EE-DC5DC2D48DC3}" type="slidenum">
              <a:rPr lang="en-US" smtClean="0"/>
              <a:pPr/>
              <a:t>‹Nº›</a:t>
            </a:fld>
            <a:endParaRPr lang="en-US" dirty="0"/>
          </a:p>
        </p:txBody>
      </p:sp>
    </p:spTree>
    <p:extLst>
      <p:ext uri="{BB962C8B-B14F-4D97-AF65-F5344CB8AC3E}">
        <p14:creationId xmlns:p14="http://schemas.microsoft.com/office/powerpoint/2010/main" val="21181707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a:prstGeom prst="rect">
            <a:avLst/>
          </a:prstGeom>
        </p:spPr>
        <p:txBody>
          <a:bodyPr/>
          <a:lstStyle>
            <a:lvl1pPr>
              <a:defRPr sz="2776"/>
            </a:lvl1pPr>
            <a:lvl2pPr>
              <a:defRPr sz="2401"/>
            </a:lvl2pPr>
            <a:lvl3pPr>
              <a:defRPr sz="2026"/>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a:prstGeom prst="rect">
            <a:avLst/>
          </a:prstGeom>
        </p:spPr>
        <p:txBody>
          <a:bodyPr/>
          <a:lstStyle>
            <a:lvl1pPr>
              <a:defRPr sz="2776"/>
            </a:lvl1pPr>
            <a:lvl2pPr>
              <a:defRPr sz="2401"/>
            </a:lvl2pPr>
            <a:lvl3pPr>
              <a:defRPr sz="2026"/>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2"/>
            <a:ext cx="2133600" cy="365125"/>
          </a:xfrm>
          <a:prstGeom prst="rect">
            <a:avLst/>
          </a:prstGeom>
        </p:spPr>
        <p:txBody>
          <a:bodyPr/>
          <a:lstStyle/>
          <a:p>
            <a:fld id="{425404F2-BE9A-4460-8815-8F645183555F}" type="datetimeFigureOut">
              <a:rPr lang="en-US" smtClean="0"/>
              <a:pPr/>
              <a:t>6/20/2019</a:t>
            </a:fld>
            <a:endParaRPr lang="en-US" dirty="0"/>
          </a:p>
        </p:txBody>
      </p:sp>
      <p:sp>
        <p:nvSpPr>
          <p:cNvPr id="6" name="Footer Placeholder 5"/>
          <p:cNvSpPr>
            <a:spLocks noGrp="1"/>
          </p:cNvSpPr>
          <p:nvPr>
            <p:ph type="ftr" sz="quarter" idx="11"/>
          </p:nvPr>
        </p:nvSpPr>
        <p:spPr>
          <a:xfrm>
            <a:off x="3124200" y="6356352"/>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1" y="6356352"/>
            <a:ext cx="2133600" cy="365125"/>
          </a:xfrm>
          <a:prstGeom prst="rect">
            <a:avLst/>
          </a:prstGeom>
        </p:spPr>
        <p:txBody>
          <a:bodyPr/>
          <a:lstStyle/>
          <a:p>
            <a:fld id="{96E69268-9C8B-4EBF-A9EE-DC5DC2D48DC3}" type="slidenum">
              <a:rPr lang="en-US" smtClean="0"/>
              <a:pPr/>
              <a:t>‹Nº›</a:t>
            </a:fld>
            <a:endParaRPr lang="en-US" dirty="0"/>
          </a:p>
        </p:txBody>
      </p:sp>
    </p:spTree>
    <p:extLst>
      <p:ext uri="{BB962C8B-B14F-4D97-AF65-F5344CB8AC3E}">
        <p14:creationId xmlns:p14="http://schemas.microsoft.com/office/powerpoint/2010/main" val="3053186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4"/>
            <a:ext cx="4040188" cy="639763"/>
          </a:xfrm>
          <a:prstGeom prst="rect">
            <a:avLst/>
          </a:prstGeom>
        </p:spPr>
        <p:txBody>
          <a:bodyPr anchor="b"/>
          <a:lstStyle>
            <a:lvl1pPr marL="0" indent="0">
              <a:buNone/>
              <a:defRPr sz="2401" b="1"/>
            </a:lvl1pPr>
            <a:lvl2pPr marL="457242" indent="0">
              <a:buNone/>
              <a:defRPr sz="2026" b="1"/>
            </a:lvl2pPr>
            <a:lvl3pPr marL="914484" indent="0">
              <a:buNone/>
              <a:defRPr sz="1800" b="1"/>
            </a:lvl3pPr>
            <a:lvl4pPr marL="1371726" indent="0">
              <a:buNone/>
              <a:defRPr sz="1575" b="1"/>
            </a:lvl4pPr>
            <a:lvl5pPr marL="1828967" indent="0">
              <a:buNone/>
              <a:defRPr sz="1575" b="1"/>
            </a:lvl5pPr>
            <a:lvl6pPr marL="2286210" indent="0">
              <a:buNone/>
              <a:defRPr sz="1575" b="1"/>
            </a:lvl6pPr>
            <a:lvl7pPr marL="2743451" indent="0">
              <a:buNone/>
              <a:defRPr sz="1575" b="1"/>
            </a:lvl7pPr>
            <a:lvl8pPr marL="3200693" indent="0">
              <a:buNone/>
              <a:defRPr sz="1575" b="1"/>
            </a:lvl8pPr>
            <a:lvl9pPr marL="3657935" indent="0">
              <a:buNone/>
              <a:defRPr sz="1575"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1"/>
            </a:lvl1pPr>
            <a:lvl2pPr>
              <a:defRPr sz="2026"/>
            </a:lvl2pPr>
            <a:lvl3pPr>
              <a:defRPr sz="1800"/>
            </a:lvl3pPr>
            <a:lvl4pPr>
              <a:defRPr sz="1575"/>
            </a:lvl4pPr>
            <a:lvl5pPr>
              <a:defRPr sz="1575"/>
            </a:lvl5pPr>
            <a:lvl6pPr>
              <a:defRPr sz="1575"/>
            </a:lvl6pPr>
            <a:lvl7pPr>
              <a:defRPr sz="1575"/>
            </a:lvl7pPr>
            <a:lvl8pPr>
              <a:defRPr sz="1575"/>
            </a:lvl8pPr>
            <a:lvl9pPr>
              <a:defRPr sz="157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4"/>
            <a:ext cx="4041775" cy="639763"/>
          </a:xfrm>
          <a:prstGeom prst="rect">
            <a:avLst/>
          </a:prstGeom>
        </p:spPr>
        <p:txBody>
          <a:bodyPr anchor="b"/>
          <a:lstStyle>
            <a:lvl1pPr marL="0" indent="0">
              <a:buNone/>
              <a:defRPr sz="2401" b="1"/>
            </a:lvl1pPr>
            <a:lvl2pPr marL="457242" indent="0">
              <a:buNone/>
              <a:defRPr sz="2026" b="1"/>
            </a:lvl2pPr>
            <a:lvl3pPr marL="914484" indent="0">
              <a:buNone/>
              <a:defRPr sz="1800" b="1"/>
            </a:lvl3pPr>
            <a:lvl4pPr marL="1371726" indent="0">
              <a:buNone/>
              <a:defRPr sz="1575" b="1"/>
            </a:lvl4pPr>
            <a:lvl5pPr marL="1828967" indent="0">
              <a:buNone/>
              <a:defRPr sz="1575" b="1"/>
            </a:lvl5pPr>
            <a:lvl6pPr marL="2286210" indent="0">
              <a:buNone/>
              <a:defRPr sz="1575" b="1"/>
            </a:lvl6pPr>
            <a:lvl7pPr marL="2743451" indent="0">
              <a:buNone/>
              <a:defRPr sz="1575" b="1"/>
            </a:lvl7pPr>
            <a:lvl8pPr marL="3200693" indent="0">
              <a:buNone/>
              <a:defRPr sz="1575" b="1"/>
            </a:lvl8pPr>
            <a:lvl9pPr marL="3657935" indent="0">
              <a:buNone/>
              <a:defRPr sz="1575"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a:prstGeom prst="rect">
            <a:avLst/>
          </a:prstGeom>
        </p:spPr>
        <p:txBody>
          <a:bodyPr/>
          <a:lstStyle>
            <a:lvl1pPr>
              <a:defRPr sz="2401"/>
            </a:lvl1pPr>
            <a:lvl2pPr>
              <a:defRPr sz="2026"/>
            </a:lvl2pPr>
            <a:lvl3pPr>
              <a:defRPr sz="1800"/>
            </a:lvl3pPr>
            <a:lvl4pPr>
              <a:defRPr sz="1575"/>
            </a:lvl4pPr>
            <a:lvl5pPr>
              <a:defRPr sz="1575"/>
            </a:lvl5pPr>
            <a:lvl6pPr>
              <a:defRPr sz="1575"/>
            </a:lvl6pPr>
            <a:lvl7pPr>
              <a:defRPr sz="1575"/>
            </a:lvl7pPr>
            <a:lvl8pPr>
              <a:defRPr sz="1575"/>
            </a:lvl8pPr>
            <a:lvl9pPr>
              <a:defRPr sz="157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2"/>
            <a:ext cx="2133600" cy="365125"/>
          </a:xfrm>
          <a:prstGeom prst="rect">
            <a:avLst/>
          </a:prstGeom>
        </p:spPr>
        <p:txBody>
          <a:bodyPr/>
          <a:lstStyle/>
          <a:p>
            <a:fld id="{425404F2-BE9A-4460-8815-8F645183555F}" type="datetimeFigureOut">
              <a:rPr lang="en-US" smtClean="0"/>
              <a:pPr/>
              <a:t>6/20/2019</a:t>
            </a:fld>
            <a:endParaRPr lang="en-US" dirty="0"/>
          </a:p>
        </p:txBody>
      </p:sp>
      <p:sp>
        <p:nvSpPr>
          <p:cNvPr id="8" name="Footer Placeholder 7"/>
          <p:cNvSpPr>
            <a:spLocks noGrp="1"/>
          </p:cNvSpPr>
          <p:nvPr>
            <p:ph type="ftr" sz="quarter" idx="11"/>
          </p:nvPr>
        </p:nvSpPr>
        <p:spPr>
          <a:xfrm>
            <a:off x="3124200" y="6356352"/>
            <a:ext cx="28956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6553201" y="6356352"/>
            <a:ext cx="2133600" cy="365125"/>
          </a:xfrm>
          <a:prstGeom prst="rect">
            <a:avLst/>
          </a:prstGeom>
        </p:spPr>
        <p:txBody>
          <a:bodyPr/>
          <a:lstStyle/>
          <a:p>
            <a:fld id="{96E69268-9C8B-4EBF-A9EE-DC5DC2D48DC3}" type="slidenum">
              <a:rPr lang="en-US" smtClean="0"/>
              <a:pPr/>
              <a:t>‹Nº›</a:t>
            </a:fld>
            <a:endParaRPr lang="en-US" dirty="0"/>
          </a:p>
        </p:txBody>
      </p:sp>
    </p:spTree>
    <p:extLst>
      <p:ext uri="{BB962C8B-B14F-4D97-AF65-F5344CB8AC3E}">
        <p14:creationId xmlns:p14="http://schemas.microsoft.com/office/powerpoint/2010/main" val="7958990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lIns="0" tIns="0" rIns="0" bIns="0">
            <a:noAutofit/>
          </a:bodyPr>
          <a:lstStyle>
            <a:lvl1pPr>
              <a:defRPr sz="2401" b="1">
                <a:solidFill>
                  <a:schemeClr val="tx2"/>
                </a:solidFill>
              </a:defRPr>
            </a:lvl1pPr>
          </a:lstStyle>
          <a:p>
            <a:r>
              <a:rPr lang="en-US" dirty="0"/>
              <a:t>Click to edit Master title style</a:t>
            </a:r>
          </a:p>
        </p:txBody>
      </p:sp>
    </p:spTree>
    <p:extLst>
      <p:ext uri="{BB962C8B-B14F-4D97-AF65-F5344CB8AC3E}">
        <p14:creationId xmlns:p14="http://schemas.microsoft.com/office/powerpoint/2010/main" val="142987430"/>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2_Title Only">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xmlns="" id="{B59264BD-2108-401F-B7DD-0622C3C01D54}"/>
              </a:ext>
            </a:extLst>
          </p:cNvPr>
          <p:cNvGrpSpPr/>
          <p:nvPr userDrawn="1"/>
        </p:nvGrpSpPr>
        <p:grpSpPr>
          <a:xfrm>
            <a:off x="0" y="6794500"/>
            <a:ext cx="9146382" cy="63500"/>
            <a:chOff x="-723900" y="1040009"/>
            <a:chExt cx="5295900" cy="52191"/>
          </a:xfrm>
        </p:grpSpPr>
        <p:sp>
          <p:nvSpPr>
            <p:cNvPr id="13" name="Rectangle 12">
              <a:extLst>
                <a:ext uri="{FF2B5EF4-FFF2-40B4-BE49-F238E27FC236}">
                  <a16:creationId xmlns:a16="http://schemas.microsoft.com/office/drawing/2014/main" xmlns="" id="{876C5082-4997-4E65-8420-4D5D936F0708}"/>
                </a:ext>
              </a:extLst>
            </p:cNvPr>
            <p:cNvSpPr/>
            <p:nvPr userDrawn="1"/>
          </p:nvSpPr>
          <p:spPr>
            <a:xfrm>
              <a:off x="1041400" y="1040009"/>
              <a:ext cx="1765300" cy="5219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4" name="Rectangle 13">
              <a:extLst>
                <a:ext uri="{FF2B5EF4-FFF2-40B4-BE49-F238E27FC236}">
                  <a16:creationId xmlns:a16="http://schemas.microsoft.com/office/drawing/2014/main" xmlns="" id="{FF85F784-DC5C-4E68-BC02-CCF2F401E203}"/>
                </a:ext>
              </a:extLst>
            </p:cNvPr>
            <p:cNvSpPr/>
            <p:nvPr userDrawn="1"/>
          </p:nvSpPr>
          <p:spPr>
            <a:xfrm>
              <a:off x="2806700" y="1040009"/>
              <a:ext cx="1765300" cy="5219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5" name="Rectangle 14">
              <a:extLst>
                <a:ext uri="{FF2B5EF4-FFF2-40B4-BE49-F238E27FC236}">
                  <a16:creationId xmlns:a16="http://schemas.microsoft.com/office/drawing/2014/main" xmlns="" id="{4861E494-C684-4E36-B355-111C9D35265A}"/>
                </a:ext>
              </a:extLst>
            </p:cNvPr>
            <p:cNvSpPr/>
            <p:nvPr userDrawn="1"/>
          </p:nvSpPr>
          <p:spPr>
            <a:xfrm>
              <a:off x="-723900" y="1040009"/>
              <a:ext cx="1765300" cy="5219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sp>
        <p:nvSpPr>
          <p:cNvPr id="9" name="Slide Number Placeholder 5">
            <a:extLst>
              <a:ext uri="{FF2B5EF4-FFF2-40B4-BE49-F238E27FC236}">
                <a16:creationId xmlns:a16="http://schemas.microsoft.com/office/drawing/2014/main" xmlns="" id="{6F840202-73D3-4D1E-99C4-5658A767FE1E}"/>
              </a:ext>
            </a:extLst>
          </p:cNvPr>
          <p:cNvSpPr txBox="1">
            <a:spLocks/>
          </p:cNvSpPr>
          <p:nvPr userDrawn="1"/>
        </p:nvSpPr>
        <p:spPr>
          <a:xfrm>
            <a:off x="8712390" y="6336583"/>
            <a:ext cx="262637" cy="288330"/>
          </a:xfrm>
          <a:prstGeom prst="hexagon">
            <a:avLst/>
          </a:prstGeom>
          <a:solidFill>
            <a:schemeClr val="accent3"/>
          </a:solidFill>
          <a:ln>
            <a:noFill/>
          </a:ln>
        </p:spPr>
        <p:txBody>
          <a:bodyPr lIns="0" tIns="0" rIns="0" bIns="0" anchor="ctr"/>
          <a:lstStyle>
            <a:defPPr>
              <a:defRPr lang="en-US"/>
            </a:defPPr>
            <a:lvl1pPr marL="0" algn="ctr" defTabSz="1218987" rtl="0" eaLnBrk="1" latinLnBrk="0" hangingPunct="1">
              <a:defRPr sz="1000" b="1" kern="1200">
                <a:solidFill>
                  <a:schemeClr val="bg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fld id="{6080B596-281A-4010-8ADA-74D6CB3791DF}" type="slidenum">
              <a:rPr lang="en-US" sz="600" smtClean="0"/>
              <a:pPr/>
              <a:t>‹Nº›</a:t>
            </a:fld>
            <a:endParaRPr lang="en-US" sz="600" dirty="0"/>
          </a:p>
        </p:txBody>
      </p:sp>
    </p:spTree>
    <p:extLst>
      <p:ext uri="{BB962C8B-B14F-4D97-AF65-F5344CB8AC3E}">
        <p14:creationId xmlns:p14="http://schemas.microsoft.com/office/powerpoint/2010/main" val="22380029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sz="2701"/>
            </a:lvl1pPr>
          </a:lstStyle>
          <a:p>
            <a:r>
              <a:rPr lang="en-US"/>
              <a:t>Click to edit Master title style</a:t>
            </a:r>
          </a:p>
        </p:txBody>
      </p:sp>
      <p:sp>
        <p:nvSpPr>
          <p:cNvPr id="3" name="Date Placeholder 2"/>
          <p:cNvSpPr>
            <a:spLocks noGrp="1"/>
          </p:cNvSpPr>
          <p:nvPr>
            <p:ph type="dt" sz="half" idx="10"/>
          </p:nvPr>
        </p:nvSpPr>
        <p:spPr>
          <a:xfrm>
            <a:off x="457200" y="6356352"/>
            <a:ext cx="2133600" cy="365125"/>
          </a:xfrm>
          <a:prstGeom prst="rect">
            <a:avLst/>
          </a:prstGeom>
        </p:spPr>
        <p:txBody>
          <a:bodyPr/>
          <a:lstStyle/>
          <a:p>
            <a:fld id="{425404F2-BE9A-4460-8815-8F645183555F}" type="datetimeFigureOut">
              <a:rPr lang="en-US" smtClean="0"/>
              <a:pPr/>
              <a:t>6/20/2019</a:t>
            </a:fld>
            <a:endParaRPr lang="en-US" dirty="0"/>
          </a:p>
        </p:txBody>
      </p:sp>
      <p:sp>
        <p:nvSpPr>
          <p:cNvPr id="4" name="Footer Placeholder 3"/>
          <p:cNvSpPr>
            <a:spLocks noGrp="1"/>
          </p:cNvSpPr>
          <p:nvPr>
            <p:ph type="ftr" sz="quarter" idx="11"/>
          </p:nvPr>
        </p:nvSpPr>
        <p:spPr>
          <a:xfrm>
            <a:off x="3124200" y="6356352"/>
            <a:ext cx="28956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6553201" y="6356352"/>
            <a:ext cx="2133600" cy="365125"/>
          </a:xfrm>
          <a:prstGeom prst="rect">
            <a:avLst/>
          </a:prstGeom>
        </p:spPr>
        <p:txBody>
          <a:bodyPr/>
          <a:lstStyle/>
          <a:p>
            <a:fld id="{96E69268-9C8B-4EBF-A9EE-DC5DC2D48DC3}" type="slidenum">
              <a:rPr lang="en-US" smtClean="0"/>
              <a:pPr/>
              <a:t>‹Nº›</a:t>
            </a:fld>
            <a:endParaRPr lang="en-US" dirty="0"/>
          </a:p>
        </p:txBody>
      </p:sp>
    </p:spTree>
    <p:extLst>
      <p:ext uri="{BB962C8B-B14F-4D97-AF65-F5344CB8AC3E}">
        <p14:creationId xmlns:p14="http://schemas.microsoft.com/office/powerpoint/2010/main" val="1429874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96505" y="260350"/>
            <a:ext cx="8750991" cy="288330"/>
          </a:xfrm>
          <a:prstGeom prst="rect">
            <a:avLst/>
          </a:prstGeom>
        </p:spPr>
        <p:txBody>
          <a:bodyPr vert="horz" lIns="0" tIns="0" rIns="0" bIns="0" rtlCol="0" anchor="ctr">
            <a:noAutofit/>
          </a:bodyPr>
          <a:lstStyle/>
          <a:p>
            <a:r>
              <a:rPr lang="en-US"/>
              <a:t>Click to edit Master title style</a:t>
            </a:r>
          </a:p>
        </p:txBody>
      </p:sp>
    </p:spTree>
    <p:extLst>
      <p:ext uri="{BB962C8B-B14F-4D97-AF65-F5344CB8AC3E}">
        <p14:creationId xmlns:p14="http://schemas.microsoft.com/office/powerpoint/2010/main" val="1974508044"/>
      </p:ext>
    </p:extLst>
  </p:cSld>
  <p:clrMap bg1="lt1" tx1="dk1" bg2="lt2" tx2="dk2" accent1="accent1" accent2="accent2" accent3="accent3" accent4="accent4" accent5="accent5" accent6="accent6" hlink="hlink" folHlink="folHlink"/>
  <p:sldLayoutIdLst>
    <p:sldLayoutId id="2147483661" r:id="rId1"/>
    <p:sldLayoutId id="2147483649" r:id="rId2"/>
    <p:sldLayoutId id="2147483650" r:id="rId3"/>
    <p:sldLayoutId id="2147483651" r:id="rId4"/>
    <p:sldLayoutId id="2147483652" r:id="rId5"/>
    <p:sldLayoutId id="2147483653" r:id="rId6"/>
    <p:sldLayoutId id="2147483654" r:id="rId7"/>
    <p:sldLayoutId id="2147483663" r:id="rId8"/>
    <p:sldLayoutId id="2147483662" r:id="rId9"/>
    <p:sldLayoutId id="2147483655" r:id="rId10"/>
    <p:sldLayoutId id="2147483656" r:id="rId11"/>
    <p:sldLayoutId id="2147483657" r:id="rId12"/>
    <p:sldLayoutId id="2147483658" r:id="rId13"/>
    <p:sldLayoutId id="2147483659" r:id="rId14"/>
  </p:sldLayoutIdLst>
  <p:txStyles>
    <p:titleStyle>
      <a:lvl1pPr algn="l" defTabSz="914484" rtl="0" eaLnBrk="1" latinLnBrk="0" hangingPunct="1">
        <a:spcBef>
          <a:spcPct val="0"/>
        </a:spcBef>
        <a:buNone/>
        <a:defRPr sz="1800" b="1" kern="1200">
          <a:solidFill>
            <a:schemeClr val="tx1"/>
          </a:solidFill>
          <a:latin typeface="+mj-lt"/>
          <a:ea typeface="+mj-ea"/>
          <a:cs typeface="+mj-cs"/>
        </a:defRPr>
      </a:lvl1pPr>
    </p:titleStyle>
    <p:bodyStyle>
      <a:lvl1pPr marL="342931" indent="-342931" algn="l" defTabSz="914484" rtl="0" eaLnBrk="1" latinLnBrk="0" hangingPunct="1">
        <a:spcBef>
          <a:spcPct val="20000"/>
        </a:spcBef>
        <a:buFont typeface="Arial" pitchFamily="34" charset="0"/>
        <a:buChar char="•"/>
        <a:defRPr sz="2701" kern="1200">
          <a:solidFill>
            <a:schemeClr val="tx1"/>
          </a:solidFill>
          <a:latin typeface="+mj-lt"/>
          <a:ea typeface="+mn-ea"/>
          <a:cs typeface="+mn-cs"/>
        </a:defRPr>
      </a:lvl1pPr>
      <a:lvl2pPr marL="743018" indent="-285776" algn="l" defTabSz="914484" rtl="0" eaLnBrk="1" latinLnBrk="0" hangingPunct="1">
        <a:spcBef>
          <a:spcPct val="20000"/>
        </a:spcBef>
        <a:buFont typeface="Arial" pitchFamily="34" charset="0"/>
        <a:buChar char="–"/>
        <a:defRPr sz="2401" kern="1200">
          <a:solidFill>
            <a:schemeClr val="tx1"/>
          </a:solidFill>
          <a:latin typeface="+mj-lt"/>
          <a:ea typeface="+mn-ea"/>
          <a:cs typeface="+mn-cs"/>
        </a:defRPr>
      </a:lvl2pPr>
      <a:lvl3pPr marL="1143104" indent="-228621" algn="l" defTabSz="914484" rtl="0" eaLnBrk="1" latinLnBrk="0" hangingPunct="1">
        <a:spcBef>
          <a:spcPct val="20000"/>
        </a:spcBef>
        <a:buFont typeface="Arial" pitchFamily="34" charset="0"/>
        <a:buChar char="•"/>
        <a:defRPr sz="1800" kern="1200">
          <a:solidFill>
            <a:schemeClr val="tx1"/>
          </a:solidFill>
          <a:latin typeface="+mj-lt"/>
          <a:ea typeface="+mn-ea"/>
          <a:cs typeface="+mn-cs"/>
        </a:defRPr>
      </a:lvl3pPr>
      <a:lvl4pPr marL="1600347" indent="-228621" algn="l" defTabSz="914484" rtl="0" eaLnBrk="1" latinLnBrk="0" hangingPunct="1">
        <a:spcBef>
          <a:spcPct val="20000"/>
        </a:spcBef>
        <a:buFont typeface="Arial" pitchFamily="34" charset="0"/>
        <a:buChar char="–"/>
        <a:defRPr sz="1500" kern="1200">
          <a:solidFill>
            <a:schemeClr val="tx1"/>
          </a:solidFill>
          <a:latin typeface="+mj-lt"/>
          <a:ea typeface="+mn-ea"/>
          <a:cs typeface="+mn-cs"/>
        </a:defRPr>
      </a:lvl4pPr>
      <a:lvl5pPr marL="2057589" indent="-228621" algn="l" defTabSz="914484" rtl="0" eaLnBrk="1" latinLnBrk="0" hangingPunct="1">
        <a:spcBef>
          <a:spcPct val="20000"/>
        </a:spcBef>
        <a:buFont typeface="Arial" pitchFamily="34" charset="0"/>
        <a:buChar char="»"/>
        <a:defRPr sz="1500" kern="1200">
          <a:solidFill>
            <a:schemeClr val="tx1"/>
          </a:solidFill>
          <a:latin typeface="+mj-lt"/>
          <a:ea typeface="+mn-ea"/>
          <a:cs typeface="+mn-cs"/>
        </a:defRPr>
      </a:lvl5pPr>
      <a:lvl6pPr marL="2514830" indent="-228621" algn="l" defTabSz="914484" rtl="0" eaLnBrk="1" latinLnBrk="0" hangingPunct="1">
        <a:spcBef>
          <a:spcPct val="20000"/>
        </a:spcBef>
        <a:buFont typeface="Arial" pitchFamily="34" charset="0"/>
        <a:buChar char="•"/>
        <a:defRPr sz="2026" kern="1200">
          <a:solidFill>
            <a:schemeClr val="tx1"/>
          </a:solidFill>
          <a:latin typeface="+mn-lt"/>
          <a:ea typeface="+mn-ea"/>
          <a:cs typeface="+mn-cs"/>
        </a:defRPr>
      </a:lvl6pPr>
      <a:lvl7pPr marL="2972073" indent="-228621" algn="l" defTabSz="914484" rtl="0" eaLnBrk="1" latinLnBrk="0" hangingPunct="1">
        <a:spcBef>
          <a:spcPct val="20000"/>
        </a:spcBef>
        <a:buFont typeface="Arial" pitchFamily="34" charset="0"/>
        <a:buChar char="•"/>
        <a:defRPr sz="2026" kern="1200">
          <a:solidFill>
            <a:schemeClr val="tx1"/>
          </a:solidFill>
          <a:latin typeface="+mn-lt"/>
          <a:ea typeface="+mn-ea"/>
          <a:cs typeface="+mn-cs"/>
        </a:defRPr>
      </a:lvl7pPr>
      <a:lvl8pPr marL="3429314" indent="-228621" algn="l" defTabSz="914484" rtl="0" eaLnBrk="1" latinLnBrk="0" hangingPunct="1">
        <a:spcBef>
          <a:spcPct val="20000"/>
        </a:spcBef>
        <a:buFont typeface="Arial" pitchFamily="34" charset="0"/>
        <a:buChar char="•"/>
        <a:defRPr sz="2026" kern="1200">
          <a:solidFill>
            <a:schemeClr val="tx1"/>
          </a:solidFill>
          <a:latin typeface="+mn-lt"/>
          <a:ea typeface="+mn-ea"/>
          <a:cs typeface="+mn-cs"/>
        </a:defRPr>
      </a:lvl8pPr>
      <a:lvl9pPr marL="3886556" indent="-228621" algn="l" defTabSz="914484" rtl="0" eaLnBrk="1" latinLnBrk="0" hangingPunct="1">
        <a:spcBef>
          <a:spcPct val="20000"/>
        </a:spcBef>
        <a:buFont typeface="Arial" pitchFamily="34" charset="0"/>
        <a:buChar char="•"/>
        <a:defRPr sz="2026" kern="1200">
          <a:solidFill>
            <a:schemeClr val="tx1"/>
          </a:solidFill>
          <a:latin typeface="+mn-lt"/>
          <a:ea typeface="+mn-ea"/>
          <a:cs typeface="+mn-cs"/>
        </a:defRPr>
      </a:lvl9pPr>
    </p:bodyStyle>
    <p:otherStyle>
      <a:defPPr>
        <a:defRPr lang="en-US"/>
      </a:defPPr>
      <a:lvl1pPr marL="0" algn="l" defTabSz="914484" rtl="0" eaLnBrk="1" latinLnBrk="0" hangingPunct="1">
        <a:defRPr sz="1800" kern="1200">
          <a:solidFill>
            <a:schemeClr val="tx1"/>
          </a:solidFill>
          <a:latin typeface="+mn-lt"/>
          <a:ea typeface="+mn-ea"/>
          <a:cs typeface="+mn-cs"/>
        </a:defRPr>
      </a:lvl1pPr>
      <a:lvl2pPr marL="457242" algn="l" defTabSz="914484" rtl="0" eaLnBrk="1" latinLnBrk="0" hangingPunct="1">
        <a:defRPr sz="1800" kern="1200">
          <a:solidFill>
            <a:schemeClr val="tx1"/>
          </a:solidFill>
          <a:latin typeface="+mn-lt"/>
          <a:ea typeface="+mn-ea"/>
          <a:cs typeface="+mn-cs"/>
        </a:defRPr>
      </a:lvl2pPr>
      <a:lvl3pPr marL="914484" algn="l" defTabSz="914484" rtl="0" eaLnBrk="1" latinLnBrk="0" hangingPunct="1">
        <a:defRPr sz="1800" kern="1200">
          <a:solidFill>
            <a:schemeClr val="tx1"/>
          </a:solidFill>
          <a:latin typeface="+mn-lt"/>
          <a:ea typeface="+mn-ea"/>
          <a:cs typeface="+mn-cs"/>
        </a:defRPr>
      </a:lvl3pPr>
      <a:lvl4pPr marL="1371726" algn="l" defTabSz="914484" rtl="0" eaLnBrk="1" latinLnBrk="0" hangingPunct="1">
        <a:defRPr sz="1800" kern="1200">
          <a:solidFill>
            <a:schemeClr val="tx1"/>
          </a:solidFill>
          <a:latin typeface="+mn-lt"/>
          <a:ea typeface="+mn-ea"/>
          <a:cs typeface="+mn-cs"/>
        </a:defRPr>
      </a:lvl4pPr>
      <a:lvl5pPr marL="1828967" algn="l" defTabSz="914484" rtl="0" eaLnBrk="1" latinLnBrk="0" hangingPunct="1">
        <a:defRPr sz="1800" kern="1200">
          <a:solidFill>
            <a:schemeClr val="tx1"/>
          </a:solidFill>
          <a:latin typeface="+mn-lt"/>
          <a:ea typeface="+mn-ea"/>
          <a:cs typeface="+mn-cs"/>
        </a:defRPr>
      </a:lvl5pPr>
      <a:lvl6pPr marL="2286210" algn="l" defTabSz="914484" rtl="0" eaLnBrk="1" latinLnBrk="0" hangingPunct="1">
        <a:defRPr sz="1800" kern="1200">
          <a:solidFill>
            <a:schemeClr val="tx1"/>
          </a:solidFill>
          <a:latin typeface="+mn-lt"/>
          <a:ea typeface="+mn-ea"/>
          <a:cs typeface="+mn-cs"/>
        </a:defRPr>
      </a:lvl6pPr>
      <a:lvl7pPr marL="2743451" algn="l" defTabSz="914484" rtl="0" eaLnBrk="1" latinLnBrk="0" hangingPunct="1">
        <a:defRPr sz="1800" kern="1200">
          <a:solidFill>
            <a:schemeClr val="tx1"/>
          </a:solidFill>
          <a:latin typeface="+mn-lt"/>
          <a:ea typeface="+mn-ea"/>
          <a:cs typeface="+mn-cs"/>
        </a:defRPr>
      </a:lvl7pPr>
      <a:lvl8pPr marL="3200693" algn="l" defTabSz="914484" rtl="0" eaLnBrk="1" latinLnBrk="0" hangingPunct="1">
        <a:defRPr sz="1800" kern="1200">
          <a:solidFill>
            <a:schemeClr val="tx1"/>
          </a:solidFill>
          <a:latin typeface="+mn-lt"/>
          <a:ea typeface="+mn-ea"/>
          <a:cs typeface="+mn-cs"/>
        </a:defRPr>
      </a:lvl8pPr>
      <a:lvl9pPr marL="3657935" algn="l" defTabSz="914484"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164" userDrawn="1">
          <p15:clr>
            <a:srgbClr val="F26B43"/>
          </p15:clr>
        </p15:guide>
        <p15:guide id="2" pos="2880" userDrawn="1">
          <p15:clr>
            <a:srgbClr val="F26B43"/>
          </p15:clr>
        </p15:guide>
        <p15:guide id="3" pos="5636" userDrawn="1">
          <p15:clr>
            <a:srgbClr val="F26B43"/>
          </p15:clr>
        </p15:guide>
        <p15:guide id="4" pos="124" userDrawn="1">
          <p15:clr>
            <a:srgbClr val="F26B43"/>
          </p15:clr>
        </p15:guide>
        <p15:guide id="5" orient="horz" pos="346" userDrawn="1">
          <p15:clr>
            <a:srgbClr val="F26B43"/>
          </p15:clr>
        </p15:guide>
        <p15:guide id="6" orient="horz" pos="4156" userDrawn="1">
          <p15:clr>
            <a:srgbClr val="F26B43"/>
          </p15:clr>
        </p15:guide>
        <p15:guide id="7" orient="horz" pos="482"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1" name="Imagen 10">
            <a:extLst>
              <a:ext uri="{FF2B5EF4-FFF2-40B4-BE49-F238E27FC236}">
                <a16:creationId xmlns:a16="http://schemas.microsoft.com/office/drawing/2014/main" xmlns="" id="{204E433F-BEA4-814B-A194-6A857B9FEC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7821"/>
            <a:ext cx="9170042" cy="6850179"/>
          </a:xfrm>
          <a:prstGeom prst="rect">
            <a:avLst/>
          </a:prstGeom>
        </p:spPr>
      </p:pic>
      <p:sp>
        <p:nvSpPr>
          <p:cNvPr id="7" name="AutoShape 2" descr="Resultado de imagen para construcciÃ³n de portal de datos abiertos"/>
          <p:cNvSpPr>
            <a:spLocks noChangeAspect="1" noChangeArrowheads="1"/>
          </p:cNvSpPr>
          <p:nvPr/>
        </p:nvSpPr>
        <p:spPr bwMode="auto">
          <a:xfrm>
            <a:off x="116712" y="748205"/>
            <a:ext cx="228660" cy="22866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98" tIns="34299" rIns="68598" bIns="34299" numCol="1" anchor="t" anchorCtr="0" compatLnSpc="1">
            <a:prstTxWarp prst="textNoShape">
              <a:avLst/>
            </a:prstTxWarp>
          </a:bodyPr>
          <a:lstStyle/>
          <a:p>
            <a:endParaRPr lang="es-GT" sz="1800" dirty="0"/>
          </a:p>
        </p:txBody>
      </p:sp>
      <p:sp>
        <p:nvSpPr>
          <p:cNvPr id="5" name="4 Rectángulo"/>
          <p:cNvSpPr/>
          <p:nvPr/>
        </p:nvSpPr>
        <p:spPr>
          <a:xfrm>
            <a:off x="1256425" y="2780928"/>
            <a:ext cx="6987983" cy="3370153"/>
          </a:xfrm>
          <a:prstGeom prst="rect">
            <a:avLst/>
          </a:prstGeom>
        </p:spPr>
        <p:txBody>
          <a:bodyPr wrap="square">
            <a:spAutoFit/>
          </a:bodyPr>
          <a:lstStyle/>
          <a:p>
            <a:pPr algn="ctr"/>
            <a:r>
              <a:rPr lang="es-GT" sz="3500" b="1" dirty="0">
                <a:solidFill>
                  <a:srgbClr val="376092"/>
                </a:solidFill>
                <a:latin typeface="Calibri" panose="020F0502020204030204" pitchFamily="34" charset="0"/>
                <a:ea typeface="Segoe UI Black" pitchFamily="34" charset="0"/>
                <a:cs typeface="Calibri" panose="020F0502020204030204" pitchFamily="34" charset="0"/>
              </a:rPr>
              <a:t>Prioridades </a:t>
            </a:r>
          </a:p>
          <a:p>
            <a:pPr algn="ctr"/>
            <a:r>
              <a:rPr lang="es-GT" sz="3500" b="1" dirty="0" smtClean="0">
                <a:solidFill>
                  <a:srgbClr val="376092"/>
                </a:solidFill>
                <a:latin typeface="Calibri" panose="020F0502020204030204" pitchFamily="34" charset="0"/>
                <a:ea typeface="Segoe UI Black" pitchFamily="34" charset="0"/>
                <a:cs typeface="Calibri" panose="020F0502020204030204" pitchFamily="34" charset="0"/>
              </a:rPr>
              <a:t>Eje </a:t>
            </a:r>
          </a:p>
          <a:p>
            <a:pPr algn="ctr"/>
            <a:r>
              <a:rPr lang="es-GT" sz="3500" b="1" dirty="0" smtClean="0">
                <a:solidFill>
                  <a:srgbClr val="376092"/>
                </a:solidFill>
                <a:latin typeface="Calibri" panose="020F0502020204030204" pitchFamily="34" charset="0"/>
                <a:ea typeface="Segoe UI Black" pitchFamily="34" charset="0"/>
                <a:cs typeface="Calibri" panose="020F0502020204030204" pitchFamily="34" charset="0"/>
              </a:rPr>
              <a:t>Seguridad y Justicia</a:t>
            </a:r>
            <a:endParaRPr lang="es-GT" sz="3500" b="1" dirty="0">
              <a:solidFill>
                <a:srgbClr val="376092"/>
              </a:solidFill>
              <a:latin typeface="Calibri" panose="020F0502020204030204" pitchFamily="34" charset="0"/>
              <a:ea typeface="Segoe UI Black" pitchFamily="34" charset="0"/>
              <a:cs typeface="Calibri" panose="020F0502020204030204" pitchFamily="34" charset="0"/>
            </a:endParaRPr>
          </a:p>
          <a:p>
            <a:pPr algn="ctr"/>
            <a:r>
              <a:rPr lang="es-GT" sz="3500" b="1" dirty="0" smtClean="0">
                <a:solidFill>
                  <a:srgbClr val="376092"/>
                </a:solidFill>
                <a:latin typeface="Calibri" panose="020F0502020204030204" pitchFamily="34" charset="0"/>
                <a:ea typeface="Segoe UI Black" pitchFamily="34" charset="0"/>
                <a:cs typeface="Calibri" panose="020F0502020204030204" pitchFamily="34" charset="0"/>
              </a:rPr>
              <a:t> </a:t>
            </a:r>
            <a:endParaRPr lang="es-GT" sz="3500" b="1" dirty="0">
              <a:solidFill>
                <a:schemeClr val="tx2">
                  <a:lumMod val="75000"/>
                </a:schemeClr>
              </a:solidFill>
              <a:latin typeface="Calibri" panose="020F0502020204030204" pitchFamily="34" charset="0"/>
              <a:ea typeface="Segoe UI Black" pitchFamily="34" charset="0"/>
              <a:cs typeface="Calibri" panose="020F0502020204030204" pitchFamily="34" charset="0"/>
            </a:endParaRPr>
          </a:p>
          <a:p>
            <a:pPr algn="ctr"/>
            <a:r>
              <a:rPr lang="es-GT" sz="2500" b="1" dirty="0" smtClean="0">
                <a:solidFill>
                  <a:schemeClr val="bg2">
                    <a:lumMod val="75000"/>
                  </a:schemeClr>
                </a:solidFill>
                <a:latin typeface="Calibri" panose="020F0502020204030204" pitchFamily="34" charset="0"/>
                <a:ea typeface="Segoe UI Black" pitchFamily="34" charset="0"/>
                <a:cs typeface="Calibri" panose="020F0502020204030204" pitchFamily="34" charset="0"/>
              </a:rPr>
              <a:t>Presupuesto Abierto Ruta País </a:t>
            </a:r>
            <a:r>
              <a:rPr lang="es-GT" sz="2500" b="1" dirty="0">
                <a:solidFill>
                  <a:schemeClr val="bg2">
                    <a:lumMod val="75000"/>
                  </a:schemeClr>
                </a:solidFill>
                <a:latin typeface="Calibri" panose="020F0502020204030204" pitchFamily="34" charset="0"/>
                <a:ea typeface="Segoe UI Black" pitchFamily="34" charset="0"/>
                <a:cs typeface="Calibri" panose="020F0502020204030204" pitchFamily="34" charset="0"/>
              </a:rPr>
              <a:t>2020-2024</a:t>
            </a:r>
          </a:p>
          <a:p>
            <a:pPr algn="ctr"/>
            <a:endParaRPr lang="es-GT" sz="2500" b="1" dirty="0">
              <a:solidFill>
                <a:schemeClr val="bg2">
                  <a:lumMod val="75000"/>
                </a:schemeClr>
              </a:solidFill>
              <a:latin typeface="Calibri" panose="020F0502020204030204" pitchFamily="34" charset="0"/>
              <a:ea typeface="Segoe UI Black" pitchFamily="34" charset="0"/>
              <a:cs typeface="Calibri" panose="020F0502020204030204" pitchFamily="34" charset="0"/>
            </a:endParaRPr>
          </a:p>
          <a:p>
            <a:pPr algn="ctr"/>
            <a:r>
              <a:rPr lang="es-GT" sz="2300" dirty="0">
                <a:solidFill>
                  <a:schemeClr val="bg2">
                    <a:lumMod val="75000"/>
                  </a:schemeClr>
                </a:solidFill>
                <a:latin typeface="Calibri" panose="020F0502020204030204" pitchFamily="34" charset="0"/>
                <a:ea typeface="Segoe UI Black" pitchFamily="34" charset="0"/>
                <a:cs typeface="Calibri" panose="020F0502020204030204" pitchFamily="34" charset="0"/>
              </a:rPr>
              <a:t>Junio 2019</a:t>
            </a:r>
          </a:p>
        </p:txBody>
      </p:sp>
    </p:spTree>
    <p:extLst>
      <p:ext uri="{BB962C8B-B14F-4D97-AF65-F5344CB8AC3E}">
        <p14:creationId xmlns:p14="http://schemas.microsoft.com/office/powerpoint/2010/main" val="35517297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55DC0C3-BCDA-48C0-A49A-2FF6F4CBFF48}"/>
              </a:ext>
            </a:extLst>
          </p:cNvPr>
          <p:cNvSpPr>
            <a:spLocks noGrp="1"/>
          </p:cNvSpPr>
          <p:nvPr>
            <p:ph type="title"/>
          </p:nvPr>
        </p:nvSpPr>
        <p:spPr>
          <a:xfrm>
            <a:off x="1997749" y="980728"/>
            <a:ext cx="5334982" cy="392100"/>
          </a:xfrm>
        </p:spPr>
        <p:txBody>
          <a:bodyPr/>
          <a:lstStyle/>
          <a:p>
            <a:pPr algn="ctr"/>
            <a:r>
              <a:rPr lang="es-MX" sz="2400" dirty="0">
                <a:solidFill>
                  <a:schemeClr val="bg2">
                    <a:lumMod val="75000"/>
                  </a:schemeClr>
                </a:solidFill>
                <a:latin typeface="Calibri" pitchFamily="34" charset="0"/>
                <a:ea typeface="Ebrima" panose="02000000000000000000" pitchFamily="2" charset="0"/>
                <a:cs typeface="Ebrima" panose="02000000000000000000" pitchFamily="2" charset="0"/>
              </a:rPr>
              <a:t>PROGRAMAS PRIORITARIOS </a:t>
            </a:r>
            <a:r>
              <a:rPr lang="es-MX" sz="2400" dirty="0" smtClean="0">
                <a:solidFill>
                  <a:schemeClr val="bg2">
                    <a:lumMod val="75000"/>
                  </a:schemeClr>
                </a:solidFill>
                <a:latin typeface="Calibri" pitchFamily="34" charset="0"/>
                <a:ea typeface="Ebrima" panose="02000000000000000000" pitchFamily="2" charset="0"/>
                <a:cs typeface="Ebrima" panose="02000000000000000000" pitchFamily="2" charset="0"/>
              </a:rPr>
              <a:t> 2020-2024 </a:t>
            </a:r>
            <a:endParaRPr lang="en-US" sz="2400" dirty="0">
              <a:solidFill>
                <a:schemeClr val="bg2">
                  <a:lumMod val="75000"/>
                </a:schemeClr>
              </a:solidFill>
              <a:latin typeface="Calibri" pitchFamily="34" charset="0"/>
            </a:endParaRPr>
          </a:p>
        </p:txBody>
      </p:sp>
      <p:sp>
        <p:nvSpPr>
          <p:cNvPr id="5" name="4 CuadroTexto"/>
          <p:cNvSpPr txBox="1"/>
          <p:nvPr/>
        </p:nvSpPr>
        <p:spPr>
          <a:xfrm>
            <a:off x="1940919" y="1340768"/>
            <a:ext cx="5391812" cy="400110"/>
          </a:xfrm>
          <a:prstGeom prst="rect">
            <a:avLst/>
          </a:prstGeom>
          <a:noFill/>
        </p:spPr>
        <p:txBody>
          <a:bodyPr wrap="square" rtlCol="0">
            <a:spAutoFit/>
          </a:bodyPr>
          <a:lstStyle/>
          <a:p>
            <a:pPr algn="ctr"/>
            <a:r>
              <a:rPr lang="es-MX" sz="2000" b="1" dirty="0">
                <a:solidFill>
                  <a:schemeClr val="bg2"/>
                </a:solidFill>
              </a:rPr>
              <a:t>TEMÁTICA: </a:t>
            </a:r>
            <a:r>
              <a:rPr lang="es-MX" sz="2000" b="1" dirty="0" smtClean="0">
                <a:solidFill>
                  <a:schemeClr val="bg2"/>
                </a:solidFill>
              </a:rPr>
              <a:t>PREVENCIÓN Y DISUACIÓN </a:t>
            </a:r>
            <a:endParaRPr lang="es-GT" sz="2000" b="1" dirty="0">
              <a:solidFill>
                <a:schemeClr val="bg2"/>
              </a:solidFill>
            </a:endParaRPr>
          </a:p>
        </p:txBody>
      </p:sp>
      <p:sp>
        <p:nvSpPr>
          <p:cNvPr id="6" name="7 CuadroTexto">
            <a:extLst>
              <a:ext uri="{FF2B5EF4-FFF2-40B4-BE49-F238E27FC236}">
                <a16:creationId xmlns:a16="http://schemas.microsoft.com/office/drawing/2014/main" xmlns="" id="{AD8D8318-D4AB-CF44-8C64-8B2791F13B55}"/>
              </a:ext>
            </a:extLst>
          </p:cNvPr>
          <p:cNvSpPr txBox="1"/>
          <p:nvPr/>
        </p:nvSpPr>
        <p:spPr>
          <a:xfrm>
            <a:off x="107504" y="1857013"/>
            <a:ext cx="8928992" cy="4524315"/>
          </a:xfrm>
          <a:prstGeom prst="rect">
            <a:avLst/>
          </a:prstGeom>
          <a:noFill/>
        </p:spPr>
        <p:txBody>
          <a:bodyPr wrap="square" rtlCol="0">
            <a:spAutoFit/>
          </a:bodyPr>
          <a:lstStyle/>
          <a:p>
            <a:pPr marL="257244" indent="-257244" algn="just">
              <a:buFont typeface="Arial" panose="020B0604020202020204" pitchFamily="34" charset="0"/>
              <a:buChar char="•"/>
            </a:pPr>
            <a:r>
              <a:rPr lang="es-GT" sz="1800" b="1" dirty="0" smtClean="0">
                <a:solidFill>
                  <a:schemeClr val="bg2">
                    <a:lumMod val="75000"/>
                  </a:schemeClr>
                </a:solidFill>
              </a:rPr>
              <a:t>Atención a la población de jóvenes </a:t>
            </a:r>
            <a:r>
              <a:rPr lang="es-GT" sz="1800" b="1" dirty="0">
                <a:solidFill>
                  <a:schemeClr val="bg2">
                    <a:lumMod val="75000"/>
                  </a:schemeClr>
                </a:solidFill>
              </a:rPr>
              <a:t>vulnerables, </a:t>
            </a:r>
            <a:r>
              <a:rPr lang="es-GT" sz="1800" b="1" dirty="0" smtClean="0">
                <a:solidFill>
                  <a:schemeClr val="bg2">
                    <a:lumMod val="75000"/>
                  </a:schemeClr>
                </a:solidFill>
              </a:rPr>
              <a:t>jóvenes </a:t>
            </a:r>
            <a:r>
              <a:rPr lang="es-GT" sz="1800" b="1" dirty="0">
                <a:solidFill>
                  <a:schemeClr val="bg2">
                    <a:lumMod val="75000"/>
                  </a:schemeClr>
                </a:solidFill>
              </a:rPr>
              <a:t>que no </a:t>
            </a:r>
            <a:r>
              <a:rPr lang="es-GT" sz="1800" b="1" dirty="0" smtClean="0">
                <a:solidFill>
                  <a:schemeClr val="bg2">
                    <a:lumMod val="75000"/>
                  </a:schemeClr>
                </a:solidFill>
              </a:rPr>
              <a:t>trabajan </a:t>
            </a:r>
            <a:r>
              <a:rPr lang="es-GT" sz="1800" b="1" dirty="0">
                <a:solidFill>
                  <a:schemeClr val="bg2">
                    <a:lumMod val="75000"/>
                  </a:schemeClr>
                </a:solidFill>
              </a:rPr>
              <a:t>y no </a:t>
            </a:r>
            <a:r>
              <a:rPr lang="es-GT" sz="1800" b="1" dirty="0" smtClean="0">
                <a:solidFill>
                  <a:schemeClr val="bg2">
                    <a:lumMod val="75000"/>
                  </a:schemeClr>
                </a:solidFill>
              </a:rPr>
              <a:t>estudian. ( </a:t>
            </a:r>
            <a:r>
              <a:rPr lang="es-GT" sz="1800" b="1" dirty="0">
                <a:solidFill>
                  <a:schemeClr val="bg2">
                    <a:lumMod val="75000"/>
                  </a:schemeClr>
                </a:solidFill>
              </a:rPr>
              <a:t>1 millón de jóvenes </a:t>
            </a:r>
            <a:r>
              <a:rPr lang="es-GT" sz="1800" b="1" dirty="0" smtClean="0">
                <a:solidFill>
                  <a:schemeClr val="bg2">
                    <a:lumMod val="75000"/>
                  </a:schemeClr>
                </a:solidFill>
              </a:rPr>
              <a:t>vulnerables).  Mediante la implementación de Programas </a:t>
            </a:r>
            <a:r>
              <a:rPr lang="es-GT" sz="1800" b="1" dirty="0">
                <a:solidFill>
                  <a:schemeClr val="bg2">
                    <a:lumMod val="75000"/>
                  </a:schemeClr>
                </a:solidFill>
              </a:rPr>
              <a:t>y políticas </a:t>
            </a:r>
            <a:r>
              <a:rPr lang="es-GT" sz="1800" b="1" dirty="0" smtClean="0">
                <a:solidFill>
                  <a:schemeClr val="bg2">
                    <a:lumMod val="75000"/>
                  </a:schemeClr>
                </a:solidFill>
              </a:rPr>
              <a:t>concretas</a:t>
            </a:r>
          </a:p>
          <a:p>
            <a:pPr marL="257244" indent="-257244" algn="just">
              <a:buFont typeface="Arial" panose="020B0604020202020204" pitchFamily="34" charset="0"/>
              <a:buChar char="•"/>
            </a:pPr>
            <a:r>
              <a:rPr lang="es-GT" sz="1800" b="1" dirty="0" smtClean="0">
                <a:solidFill>
                  <a:schemeClr val="bg2">
                    <a:lumMod val="75000"/>
                  </a:schemeClr>
                </a:solidFill>
              </a:rPr>
              <a:t>Falta </a:t>
            </a:r>
            <a:r>
              <a:rPr lang="es-GT" sz="1800" b="1" dirty="0">
                <a:solidFill>
                  <a:schemeClr val="bg2">
                    <a:lumMod val="75000"/>
                  </a:schemeClr>
                </a:solidFill>
              </a:rPr>
              <a:t>de socialización de información de las mejoras y aplicación de nuevos sistemas.</a:t>
            </a:r>
          </a:p>
          <a:p>
            <a:pPr marL="257244" indent="-257244" algn="just">
              <a:buFont typeface="Arial" panose="020B0604020202020204" pitchFamily="34" charset="0"/>
              <a:buChar char="•"/>
            </a:pPr>
            <a:r>
              <a:rPr lang="es-GT" sz="1800" b="1" dirty="0" smtClean="0">
                <a:solidFill>
                  <a:schemeClr val="bg2">
                    <a:lumMod val="75000"/>
                  </a:schemeClr>
                </a:solidFill>
              </a:rPr>
              <a:t>Inversión en </a:t>
            </a:r>
            <a:r>
              <a:rPr lang="es-GT" sz="1800" b="1" dirty="0">
                <a:solidFill>
                  <a:schemeClr val="bg2">
                    <a:lumMod val="75000"/>
                  </a:schemeClr>
                </a:solidFill>
              </a:rPr>
              <a:t>la recuperación de la niñez y la juventud con programas ocupacionales. </a:t>
            </a:r>
            <a:endParaRPr lang="es-GT" sz="1800" b="1" dirty="0" smtClean="0">
              <a:solidFill>
                <a:schemeClr val="bg2">
                  <a:lumMod val="75000"/>
                </a:schemeClr>
              </a:solidFill>
            </a:endParaRPr>
          </a:p>
          <a:p>
            <a:pPr marL="257244" indent="-257244" algn="just">
              <a:buFont typeface="Arial" panose="020B0604020202020204" pitchFamily="34" charset="0"/>
              <a:buChar char="•"/>
            </a:pPr>
            <a:r>
              <a:rPr lang="es-GT" sz="1800" b="1" dirty="0" smtClean="0">
                <a:solidFill>
                  <a:schemeClr val="bg2">
                    <a:lumMod val="75000"/>
                  </a:schemeClr>
                </a:solidFill>
              </a:rPr>
              <a:t>Fortalecer </a:t>
            </a:r>
            <a:r>
              <a:rPr lang="es-GT" sz="1800" b="1" dirty="0">
                <a:solidFill>
                  <a:schemeClr val="bg2">
                    <a:lumMod val="75000"/>
                  </a:schemeClr>
                </a:solidFill>
              </a:rPr>
              <a:t>el trabajo conjunto del MINEDUC, MCD Y MINGOB y contribuir presupuestariamente entre las instituciones para mejorar su </a:t>
            </a:r>
            <a:r>
              <a:rPr lang="es-GT" sz="1800" b="1" dirty="0" smtClean="0">
                <a:solidFill>
                  <a:schemeClr val="bg2">
                    <a:lumMod val="75000"/>
                  </a:schemeClr>
                </a:solidFill>
              </a:rPr>
              <a:t>alcance</a:t>
            </a:r>
            <a:endParaRPr lang="es-GT" sz="1800" b="1" dirty="0">
              <a:solidFill>
                <a:schemeClr val="bg2">
                  <a:lumMod val="75000"/>
                </a:schemeClr>
              </a:solidFill>
            </a:endParaRPr>
          </a:p>
          <a:p>
            <a:pPr marL="257244" indent="-257244" algn="just">
              <a:buFont typeface="Arial" panose="020B0604020202020204" pitchFamily="34" charset="0"/>
              <a:buChar char="•"/>
            </a:pPr>
            <a:r>
              <a:rPr lang="es-GT" sz="1800" b="1" dirty="0">
                <a:solidFill>
                  <a:schemeClr val="bg2">
                    <a:lumMod val="75000"/>
                  </a:schemeClr>
                </a:solidFill>
              </a:rPr>
              <a:t>Tener identificados los niveles de vulnerabilidad en que se encuentran la población en especial los jóvenes que por falta de oportunidades se involucran en hechos </a:t>
            </a:r>
            <a:r>
              <a:rPr lang="es-GT" sz="1800" b="1" dirty="0" smtClean="0">
                <a:solidFill>
                  <a:schemeClr val="bg2">
                    <a:lumMod val="75000"/>
                  </a:schemeClr>
                </a:solidFill>
              </a:rPr>
              <a:t>delictivos.</a:t>
            </a:r>
            <a:endParaRPr lang="es-GT" sz="1800" b="1" dirty="0">
              <a:solidFill>
                <a:schemeClr val="bg2">
                  <a:lumMod val="75000"/>
                </a:schemeClr>
              </a:solidFill>
            </a:endParaRPr>
          </a:p>
          <a:p>
            <a:pPr marL="257244" indent="-257244" algn="just">
              <a:buFont typeface="Arial" panose="020B0604020202020204" pitchFamily="34" charset="0"/>
              <a:buChar char="•"/>
            </a:pPr>
            <a:r>
              <a:rPr lang="es-GT" sz="1800" b="1" dirty="0" smtClean="0">
                <a:solidFill>
                  <a:schemeClr val="bg2">
                    <a:lumMod val="75000"/>
                  </a:schemeClr>
                </a:solidFill>
              </a:rPr>
              <a:t>En </a:t>
            </a:r>
            <a:r>
              <a:rPr lang="es-GT" sz="1800" b="1" dirty="0">
                <a:solidFill>
                  <a:schemeClr val="bg2">
                    <a:lumMod val="75000"/>
                  </a:schemeClr>
                </a:solidFill>
              </a:rPr>
              <a:t>este caso se necesita realizar acciones de formación y educación sobre los delitos y sus consecuencias a nivel escolar y extraescolar con programas de divulgación masiva en estos </a:t>
            </a:r>
            <a:r>
              <a:rPr lang="es-GT" sz="1800" b="1" dirty="0" smtClean="0">
                <a:solidFill>
                  <a:schemeClr val="bg2">
                    <a:lumMod val="75000"/>
                  </a:schemeClr>
                </a:solidFill>
              </a:rPr>
              <a:t>temas</a:t>
            </a:r>
            <a:endParaRPr lang="es-GT" sz="1800" b="1" dirty="0">
              <a:solidFill>
                <a:schemeClr val="bg2">
                  <a:lumMod val="75000"/>
                </a:schemeClr>
              </a:solidFill>
            </a:endParaRPr>
          </a:p>
          <a:p>
            <a:pPr marL="257244" indent="-257244" algn="just">
              <a:buFont typeface="Arial" panose="020B0604020202020204" pitchFamily="34" charset="0"/>
              <a:buChar char="•"/>
            </a:pPr>
            <a:r>
              <a:rPr lang="es-GT" sz="1800" b="1" dirty="0">
                <a:solidFill>
                  <a:schemeClr val="bg2">
                    <a:lumMod val="75000"/>
                  </a:schemeClr>
                </a:solidFill>
              </a:rPr>
              <a:t>Formular objetivos estratégicos integrales en todo el </a:t>
            </a:r>
            <a:r>
              <a:rPr lang="es-GT" sz="1800" b="1" dirty="0" smtClean="0">
                <a:solidFill>
                  <a:schemeClr val="bg2">
                    <a:lumMod val="75000"/>
                  </a:schemeClr>
                </a:solidFill>
              </a:rPr>
              <a:t>sistema</a:t>
            </a:r>
            <a:endParaRPr lang="es-GT" sz="1800" b="1" dirty="0">
              <a:solidFill>
                <a:schemeClr val="bg2">
                  <a:lumMod val="75000"/>
                </a:schemeClr>
              </a:solidFill>
            </a:endParaRPr>
          </a:p>
          <a:p>
            <a:pPr marL="257244" indent="-257244" algn="just">
              <a:buFont typeface="Arial" panose="020B0604020202020204" pitchFamily="34" charset="0"/>
              <a:buChar char="•"/>
            </a:pPr>
            <a:r>
              <a:rPr lang="es-GT" sz="1800" b="1" dirty="0">
                <a:solidFill>
                  <a:schemeClr val="bg2">
                    <a:lumMod val="75000"/>
                  </a:schemeClr>
                </a:solidFill>
              </a:rPr>
              <a:t>Definir con mayor precisión los programas de </a:t>
            </a:r>
            <a:r>
              <a:rPr lang="es-GT" sz="1800" b="1" dirty="0" smtClean="0">
                <a:solidFill>
                  <a:schemeClr val="bg2">
                    <a:lumMod val="75000"/>
                  </a:schemeClr>
                </a:solidFill>
              </a:rPr>
              <a:t>prevención</a:t>
            </a:r>
            <a:endParaRPr lang="es-GT" sz="1800" b="1" dirty="0">
              <a:solidFill>
                <a:schemeClr val="bg2">
                  <a:lumMod val="75000"/>
                </a:schemeClr>
              </a:solidFill>
            </a:endParaRPr>
          </a:p>
          <a:p>
            <a:pPr marL="257244" indent="-257244" algn="just">
              <a:buFont typeface="Arial" panose="020B0604020202020204" pitchFamily="34" charset="0"/>
              <a:buChar char="•"/>
            </a:pPr>
            <a:r>
              <a:rPr lang="es-GT" sz="1800" b="1" dirty="0" smtClean="0">
                <a:solidFill>
                  <a:schemeClr val="bg2">
                    <a:lumMod val="75000"/>
                  </a:schemeClr>
                </a:solidFill>
              </a:rPr>
              <a:t>Retomar la </a:t>
            </a:r>
            <a:r>
              <a:rPr lang="es-GT" sz="1800" b="1" dirty="0">
                <a:solidFill>
                  <a:schemeClr val="bg2">
                    <a:lumMod val="75000"/>
                  </a:schemeClr>
                </a:solidFill>
              </a:rPr>
              <a:t>institucionalidad policial en materia de carrera </a:t>
            </a:r>
            <a:r>
              <a:rPr lang="es-GT" sz="1800" b="1" dirty="0" smtClean="0">
                <a:solidFill>
                  <a:schemeClr val="bg2">
                    <a:lumMod val="75000"/>
                  </a:schemeClr>
                </a:solidFill>
              </a:rPr>
              <a:t>policial</a:t>
            </a:r>
            <a:endParaRPr lang="es-GT" sz="1800" b="1" dirty="0">
              <a:solidFill>
                <a:schemeClr val="bg2">
                  <a:lumMod val="75000"/>
                </a:schemeClr>
              </a:solidFill>
            </a:endParaRPr>
          </a:p>
          <a:p>
            <a:pPr marL="257244" indent="-257244" algn="just">
              <a:buFont typeface="Arial" panose="020B0604020202020204" pitchFamily="34" charset="0"/>
              <a:buChar char="•"/>
            </a:pPr>
            <a:r>
              <a:rPr lang="es-GT" sz="1800" b="1" dirty="0" smtClean="0">
                <a:solidFill>
                  <a:schemeClr val="bg2">
                    <a:lumMod val="75000"/>
                  </a:schemeClr>
                </a:solidFill>
              </a:rPr>
              <a:t>Diseño </a:t>
            </a:r>
            <a:r>
              <a:rPr lang="es-GT" sz="1800" b="1" dirty="0">
                <a:solidFill>
                  <a:schemeClr val="bg2">
                    <a:lumMod val="75000"/>
                  </a:schemeClr>
                </a:solidFill>
              </a:rPr>
              <a:t>de políticas sociales, salud educación, seguridad alimentaria, vivienda </a:t>
            </a:r>
            <a:r>
              <a:rPr lang="es-GT" sz="1800" b="1" dirty="0" smtClean="0">
                <a:solidFill>
                  <a:schemeClr val="bg2">
                    <a:lumMod val="75000"/>
                  </a:schemeClr>
                </a:solidFill>
              </a:rPr>
              <a:t>popular</a:t>
            </a:r>
            <a:r>
              <a:rPr lang="es-GT" sz="1800" b="1" dirty="0">
                <a:solidFill>
                  <a:schemeClr val="bg2">
                    <a:lumMod val="75000"/>
                  </a:schemeClr>
                </a:solidFill>
              </a:rPr>
              <a:t>.</a:t>
            </a:r>
          </a:p>
        </p:txBody>
      </p:sp>
    </p:spTree>
    <p:extLst>
      <p:ext uri="{BB962C8B-B14F-4D97-AF65-F5344CB8AC3E}">
        <p14:creationId xmlns:p14="http://schemas.microsoft.com/office/powerpoint/2010/main" val="34939452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55DC0C3-BCDA-48C0-A49A-2FF6F4CBFF48}"/>
              </a:ext>
            </a:extLst>
          </p:cNvPr>
          <p:cNvSpPr>
            <a:spLocks noGrp="1"/>
          </p:cNvSpPr>
          <p:nvPr>
            <p:ph type="title"/>
          </p:nvPr>
        </p:nvSpPr>
        <p:spPr>
          <a:xfrm>
            <a:off x="1790955" y="836712"/>
            <a:ext cx="5495978" cy="746342"/>
          </a:xfrm>
        </p:spPr>
        <p:txBody>
          <a:bodyPr/>
          <a:lstStyle/>
          <a:p>
            <a:pPr algn="ctr"/>
            <a:r>
              <a:rPr lang="es-MX" sz="2400" dirty="0">
                <a:solidFill>
                  <a:schemeClr val="bg2">
                    <a:lumMod val="75000"/>
                  </a:schemeClr>
                </a:solidFill>
                <a:latin typeface="Calibri" panose="020F0502020204030204" pitchFamily="34" charset="0"/>
                <a:ea typeface="Ebrima" panose="02000000000000000000" pitchFamily="2" charset="0"/>
                <a:cs typeface="Calibri" panose="020F0502020204030204" pitchFamily="34" charset="0"/>
              </a:rPr>
              <a:t>PROGRAMAS PRIORITARIOS </a:t>
            </a:r>
            <a:r>
              <a:rPr lang="es-MX" sz="2400" dirty="0" smtClean="0">
                <a:solidFill>
                  <a:schemeClr val="bg2">
                    <a:lumMod val="75000"/>
                  </a:schemeClr>
                </a:solidFill>
                <a:latin typeface="Calibri" panose="020F0502020204030204" pitchFamily="34" charset="0"/>
                <a:ea typeface="Ebrima" panose="02000000000000000000" pitchFamily="2" charset="0"/>
                <a:cs typeface="Calibri" panose="020F0502020204030204" pitchFamily="34" charset="0"/>
              </a:rPr>
              <a:t>2020-2024 </a:t>
            </a:r>
            <a:endParaRPr lang="en-US" sz="2400" dirty="0">
              <a:solidFill>
                <a:schemeClr val="bg2">
                  <a:lumMod val="75000"/>
                </a:schemeClr>
              </a:solidFill>
              <a:latin typeface="Calibri" panose="020F0502020204030204" pitchFamily="34" charset="0"/>
              <a:cs typeface="Calibri" panose="020F0502020204030204" pitchFamily="34" charset="0"/>
            </a:endParaRPr>
          </a:p>
        </p:txBody>
      </p:sp>
      <p:sp>
        <p:nvSpPr>
          <p:cNvPr id="5" name="4 CuadroTexto"/>
          <p:cNvSpPr txBox="1"/>
          <p:nvPr/>
        </p:nvSpPr>
        <p:spPr>
          <a:xfrm>
            <a:off x="1835696" y="1352962"/>
            <a:ext cx="5391812" cy="707886"/>
          </a:xfrm>
          <a:prstGeom prst="rect">
            <a:avLst/>
          </a:prstGeom>
          <a:noFill/>
        </p:spPr>
        <p:txBody>
          <a:bodyPr wrap="square" rtlCol="0">
            <a:spAutoFit/>
          </a:bodyPr>
          <a:lstStyle/>
          <a:p>
            <a:pPr algn="ctr"/>
            <a:r>
              <a:rPr lang="es-MX" sz="2000" b="1" dirty="0">
                <a:solidFill>
                  <a:schemeClr val="bg2"/>
                </a:solidFill>
              </a:rPr>
              <a:t>TEMÁTICA: </a:t>
            </a:r>
            <a:r>
              <a:rPr lang="es-MX" sz="2000" b="1" dirty="0" smtClean="0">
                <a:solidFill>
                  <a:schemeClr val="bg2"/>
                </a:solidFill>
              </a:rPr>
              <a:t>RESOLUCIÓN PACÍFICA DE CONFLICTOS</a:t>
            </a:r>
            <a:endParaRPr lang="es-GT" sz="2000" b="1" dirty="0">
              <a:solidFill>
                <a:schemeClr val="bg2"/>
              </a:solidFill>
            </a:endParaRPr>
          </a:p>
        </p:txBody>
      </p:sp>
      <p:sp>
        <p:nvSpPr>
          <p:cNvPr id="4" name="7 CuadroTexto">
            <a:extLst>
              <a:ext uri="{FF2B5EF4-FFF2-40B4-BE49-F238E27FC236}">
                <a16:creationId xmlns:a16="http://schemas.microsoft.com/office/drawing/2014/main" xmlns="" id="{AD8D8318-D4AB-CF44-8C64-8B2791F13B55}"/>
              </a:ext>
            </a:extLst>
          </p:cNvPr>
          <p:cNvSpPr txBox="1"/>
          <p:nvPr/>
        </p:nvSpPr>
        <p:spPr>
          <a:xfrm>
            <a:off x="664802" y="2276872"/>
            <a:ext cx="7867638" cy="3139321"/>
          </a:xfrm>
          <a:prstGeom prst="rect">
            <a:avLst/>
          </a:prstGeom>
          <a:noFill/>
        </p:spPr>
        <p:txBody>
          <a:bodyPr wrap="square" rtlCol="0">
            <a:spAutoFit/>
          </a:bodyPr>
          <a:lstStyle/>
          <a:p>
            <a:pPr marL="257244" indent="-257244">
              <a:buFont typeface="Arial" panose="020B0604020202020204" pitchFamily="34" charset="0"/>
              <a:buChar char="•"/>
            </a:pPr>
            <a:r>
              <a:rPr lang="es-GT" sz="1800" b="1" dirty="0">
                <a:solidFill>
                  <a:schemeClr val="bg2">
                    <a:lumMod val="75000"/>
                  </a:schemeClr>
                </a:solidFill>
              </a:rPr>
              <a:t>Se desconoce procedimientos y como la población puede acceder a ellos antes de acudir directamente al sistema judicial</a:t>
            </a:r>
          </a:p>
          <a:p>
            <a:pPr marL="257244" indent="-257244">
              <a:buFont typeface="Arial" panose="020B0604020202020204" pitchFamily="34" charset="0"/>
              <a:buChar char="•"/>
            </a:pPr>
            <a:r>
              <a:rPr lang="es-GT" sz="1800" b="1" dirty="0">
                <a:solidFill>
                  <a:schemeClr val="bg2">
                    <a:lumMod val="75000"/>
                  </a:schemeClr>
                </a:solidFill>
              </a:rPr>
              <a:t>Reducción de conflictos comunitarios</a:t>
            </a:r>
          </a:p>
          <a:p>
            <a:pPr marL="257244" indent="-257244">
              <a:buFont typeface="Arial" panose="020B0604020202020204" pitchFamily="34" charset="0"/>
              <a:buChar char="•"/>
            </a:pPr>
            <a:r>
              <a:rPr lang="es-GT" sz="1800" b="1" dirty="0">
                <a:solidFill>
                  <a:schemeClr val="bg2">
                    <a:lumMod val="75000"/>
                  </a:schemeClr>
                </a:solidFill>
              </a:rPr>
              <a:t>Implementar los protocolos existentes</a:t>
            </a:r>
          </a:p>
          <a:p>
            <a:pPr marL="257244" indent="-257244">
              <a:buFont typeface="Arial" panose="020B0604020202020204" pitchFamily="34" charset="0"/>
              <a:buChar char="•"/>
            </a:pPr>
            <a:r>
              <a:rPr lang="es-GT" sz="1800" b="1" dirty="0">
                <a:solidFill>
                  <a:schemeClr val="bg2">
                    <a:lumMod val="75000"/>
                  </a:schemeClr>
                </a:solidFill>
              </a:rPr>
              <a:t>Aumento centros de mediación y hacerlo saber</a:t>
            </a:r>
          </a:p>
          <a:p>
            <a:pPr marL="257244" indent="-257244">
              <a:buFont typeface="Arial" panose="020B0604020202020204" pitchFamily="34" charset="0"/>
              <a:buChar char="•"/>
            </a:pPr>
            <a:r>
              <a:rPr lang="es-GT" sz="1800" b="1" dirty="0">
                <a:solidFill>
                  <a:schemeClr val="bg2">
                    <a:lumMod val="75000"/>
                  </a:schemeClr>
                </a:solidFill>
              </a:rPr>
              <a:t>Si bien se ha visto los avances en temas de coordinación internacional aún falta unificar esfuerzos bajo esa línea </a:t>
            </a:r>
          </a:p>
          <a:p>
            <a:pPr marL="257244" indent="-257244">
              <a:buFont typeface="Arial" panose="020B0604020202020204" pitchFamily="34" charset="0"/>
              <a:buChar char="•"/>
            </a:pPr>
            <a:r>
              <a:rPr lang="es-GT" sz="1800" b="1" dirty="0">
                <a:solidFill>
                  <a:schemeClr val="bg2">
                    <a:lumMod val="75000"/>
                  </a:schemeClr>
                </a:solidFill>
              </a:rPr>
              <a:t>Fortalecer el centro de mediación del OJ y que las fiscalías se fortalezcan para la resolución alternativa de conflictos</a:t>
            </a:r>
          </a:p>
          <a:p>
            <a:pPr marL="257244" indent="-257244">
              <a:buFont typeface="Arial" panose="020B0604020202020204" pitchFamily="34" charset="0"/>
              <a:buChar char="•"/>
            </a:pPr>
            <a:r>
              <a:rPr lang="es-GT" sz="1800" b="1" dirty="0">
                <a:solidFill>
                  <a:schemeClr val="bg2">
                    <a:lumMod val="75000"/>
                  </a:schemeClr>
                </a:solidFill>
              </a:rPr>
              <a:t>Estrategias de mediación</a:t>
            </a:r>
          </a:p>
          <a:p>
            <a:pPr marL="257244" indent="-257244">
              <a:buFont typeface="Arial" panose="020B0604020202020204" pitchFamily="34" charset="0"/>
              <a:buChar char="•"/>
            </a:pPr>
            <a:r>
              <a:rPr lang="es-GT" sz="1800" b="1" dirty="0">
                <a:solidFill>
                  <a:schemeClr val="bg2">
                    <a:lumMod val="75000"/>
                  </a:schemeClr>
                </a:solidFill>
              </a:rPr>
              <a:t>Actualización de protocolos existentes</a:t>
            </a:r>
          </a:p>
        </p:txBody>
      </p:sp>
    </p:spTree>
    <p:extLst>
      <p:ext uri="{BB962C8B-B14F-4D97-AF65-F5344CB8AC3E}">
        <p14:creationId xmlns:p14="http://schemas.microsoft.com/office/powerpoint/2010/main" val="33643601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1835696" y="1484784"/>
            <a:ext cx="5089952" cy="400110"/>
          </a:xfrm>
          <a:prstGeom prst="rect">
            <a:avLst/>
          </a:prstGeom>
          <a:noFill/>
        </p:spPr>
        <p:txBody>
          <a:bodyPr wrap="square" rtlCol="0">
            <a:spAutoFit/>
          </a:bodyPr>
          <a:lstStyle/>
          <a:p>
            <a:pPr algn="ctr"/>
            <a:r>
              <a:rPr lang="es-MX" sz="2000" b="1" dirty="0">
                <a:solidFill>
                  <a:schemeClr val="bg2"/>
                </a:solidFill>
              </a:rPr>
              <a:t>TEMÁTICA: </a:t>
            </a:r>
            <a:r>
              <a:rPr lang="es-MX" sz="2000" b="1" dirty="0" smtClean="0">
                <a:solidFill>
                  <a:schemeClr val="bg2"/>
                </a:solidFill>
              </a:rPr>
              <a:t>COERCIÓN</a:t>
            </a:r>
            <a:endParaRPr lang="es-GT" sz="2000" b="1" dirty="0">
              <a:solidFill>
                <a:schemeClr val="bg2"/>
              </a:solidFill>
            </a:endParaRPr>
          </a:p>
        </p:txBody>
      </p:sp>
      <p:sp>
        <p:nvSpPr>
          <p:cNvPr id="41" name="7 CuadroTexto">
            <a:extLst>
              <a:ext uri="{FF2B5EF4-FFF2-40B4-BE49-F238E27FC236}">
                <a16:creationId xmlns:a16="http://schemas.microsoft.com/office/drawing/2014/main" xmlns="" id="{AD8D8318-D4AB-CF44-8C64-8B2791F13B55}"/>
              </a:ext>
            </a:extLst>
          </p:cNvPr>
          <p:cNvSpPr txBox="1"/>
          <p:nvPr/>
        </p:nvSpPr>
        <p:spPr>
          <a:xfrm>
            <a:off x="683568" y="2348880"/>
            <a:ext cx="7504999" cy="2308324"/>
          </a:xfrm>
          <a:prstGeom prst="rect">
            <a:avLst/>
          </a:prstGeom>
          <a:noFill/>
        </p:spPr>
        <p:txBody>
          <a:bodyPr wrap="square" rtlCol="0">
            <a:spAutoFit/>
          </a:bodyPr>
          <a:lstStyle/>
          <a:p>
            <a:pPr marL="257244" indent="-257244" algn="just">
              <a:buFont typeface="Arial" panose="020B0604020202020204" pitchFamily="34" charset="0"/>
              <a:buChar char="•"/>
            </a:pPr>
            <a:r>
              <a:rPr lang="es-GT" sz="1800" b="1" dirty="0" smtClean="0">
                <a:solidFill>
                  <a:schemeClr val="bg2">
                    <a:lumMod val="75000"/>
                  </a:schemeClr>
                </a:solidFill>
              </a:rPr>
              <a:t>Mejorar </a:t>
            </a:r>
            <a:r>
              <a:rPr lang="es-GT" sz="1800" b="1" dirty="0">
                <a:solidFill>
                  <a:schemeClr val="bg2">
                    <a:lumMod val="75000"/>
                  </a:schemeClr>
                </a:solidFill>
              </a:rPr>
              <a:t>sistema de reclutamiento de los agentes, carrera clara y mejorada, mejorarse sustancialmente la academia de la policía.</a:t>
            </a:r>
          </a:p>
          <a:p>
            <a:pPr marL="257244" indent="-257244" algn="just">
              <a:buFont typeface="Arial" panose="020B0604020202020204" pitchFamily="34" charset="0"/>
              <a:buChar char="•"/>
            </a:pPr>
            <a:r>
              <a:rPr lang="es-GT" sz="1800" b="1" dirty="0" smtClean="0">
                <a:solidFill>
                  <a:schemeClr val="bg2">
                    <a:lumMod val="75000"/>
                  </a:schemeClr>
                </a:solidFill>
              </a:rPr>
              <a:t>Fortalecimiento </a:t>
            </a:r>
            <a:r>
              <a:rPr lang="es-GT" sz="1800" b="1" dirty="0">
                <a:solidFill>
                  <a:schemeClr val="bg2">
                    <a:lumMod val="75000"/>
                  </a:schemeClr>
                </a:solidFill>
              </a:rPr>
              <a:t>de Instituciones en el ámbito de recurso </a:t>
            </a:r>
            <a:r>
              <a:rPr lang="es-GT" sz="1800" b="1" dirty="0" smtClean="0">
                <a:solidFill>
                  <a:schemeClr val="bg2">
                    <a:lumMod val="75000"/>
                  </a:schemeClr>
                </a:solidFill>
              </a:rPr>
              <a:t>humano.</a:t>
            </a:r>
            <a:endParaRPr lang="es-GT" sz="1800" b="1" dirty="0">
              <a:solidFill>
                <a:schemeClr val="bg2">
                  <a:lumMod val="75000"/>
                </a:schemeClr>
              </a:solidFill>
            </a:endParaRPr>
          </a:p>
          <a:p>
            <a:pPr marL="257244" indent="-257244" algn="just">
              <a:buFont typeface="Arial" panose="020B0604020202020204" pitchFamily="34" charset="0"/>
              <a:buChar char="•"/>
            </a:pPr>
            <a:r>
              <a:rPr lang="es-GT" sz="1800" b="1" dirty="0" smtClean="0">
                <a:solidFill>
                  <a:schemeClr val="bg2">
                    <a:lumMod val="75000"/>
                  </a:schemeClr>
                </a:solidFill>
              </a:rPr>
              <a:t>Mejorar </a:t>
            </a:r>
            <a:r>
              <a:rPr lang="es-GT" sz="1800" b="1" dirty="0">
                <a:solidFill>
                  <a:schemeClr val="bg2">
                    <a:lumMod val="75000"/>
                  </a:schemeClr>
                </a:solidFill>
              </a:rPr>
              <a:t>la operatividad de la </a:t>
            </a:r>
            <a:r>
              <a:rPr lang="es-GT" sz="1800" b="1" dirty="0" smtClean="0">
                <a:solidFill>
                  <a:schemeClr val="bg2">
                    <a:lumMod val="75000"/>
                  </a:schemeClr>
                </a:solidFill>
              </a:rPr>
              <a:t>policía.</a:t>
            </a:r>
            <a:endParaRPr lang="es-GT" sz="1800" b="1" dirty="0">
              <a:solidFill>
                <a:schemeClr val="bg2">
                  <a:lumMod val="75000"/>
                </a:schemeClr>
              </a:solidFill>
            </a:endParaRPr>
          </a:p>
          <a:p>
            <a:pPr marL="257244" indent="-257244" algn="just">
              <a:buFont typeface="Arial" panose="020B0604020202020204" pitchFamily="34" charset="0"/>
              <a:buChar char="•"/>
            </a:pPr>
            <a:r>
              <a:rPr lang="es-GT" sz="1800" b="1" dirty="0" smtClean="0">
                <a:solidFill>
                  <a:schemeClr val="bg2">
                    <a:lumMod val="75000"/>
                  </a:schemeClr>
                </a:solidFill>
              </a:rPr>
              <a:t>PNC </a:t>
            </a:r>
            <a:r>
              <a:rPr lang="es-GT" sz="1800" b="1" dirty="0">
                <a:solidFill>
                  <a:schemeClr val="bg2">
                    <a:lumMod val="75000"/>
                  </a:schemeClr>
                </a:solidFill>
              </a:rPr>
              <a:t>con sistema de reclutamiento efectivo, carrera y mejora </a:t>
            </a:r>
            <a:r>
              <a:rPr lang="es-GT" sz="1800" b="1" dirty="0" smtClean="0">
                <a:solidFill>
                  <a:schemeClr val="bg2">
                    <a:lumMod val="75000"/>
                  </a:schemeClr>
                </a:solidFill>
              </a:rPr>
              <a:t>académica.</a:t>
            </a:r>
            <a:endParaRPr lang="es-GT" sz="1800" b="1" dirty="0">
              <a:solidFill>
                <a:schemeClr val="bg2">
                  <a:lumMod val="75000"/>
                </a:schemeClr>
              </a:solidFill>
            </a:endParaRPr>
          </a:p>
          <a:p>
            <a:pPr marL="257244" indent="-257244" algn="just">
              <a:buFont typeface="Arial" panose="020B0604020202020204" pitchFamily="34" charset="0"/>
              <a:buChar char="•"/>
            </a:pPr>
            <a:r>
              <a:rPr lang="es-GT" sz="1800" b="1" dirty="0" smtClean="0">
                <a:solidFill>
                  <a:schemeClr val="bg2">
                    <a:lumMod val="75000"/>
                  </a:schemeClr>
                </a:solidFill>
              </a:rPr>
              <a:t>Disminuir </a:t>
            </a:r>
            <a:r>
              <a:rPr lang="es-GT" sz="1800" b="1" dirty="0">
                <a:solidFill>
                  <a:schemeClr val="bg2">
                    <a:lumMod val="75000"/>
                  </a:schemeClr>
                </a:solidFill>
              </a:rPr>
              <a:t>cantidad de </a:t>
            </a:r>
            <a:r>
              <a:rPr lang="es-GT" sz="1800" b="1" dirty="0" smtClean="0">
                <a:solidFill>
                  <a:schemeClr val="bg2">
                    <a:lumMod val="75000"/>
                  </a:schemeClr>
                </a:solidFill>
              </a:rPr>
              <a:t>homicidios.</a:t>
            </a:r>
            <a:endParaRPr lang="es-GT" sz="1800" b="1" dirty="0">
              <a:solidFill>
                <a:schemeClr val="bg2">
                  <a:lumMod val="75000"/>
                </a:schemeClr>
              </a:solidFill>
            </a:endParaRPr>
          </a:p>
          <a:p>
            <a:pPr marL="257244" indent="-257244" algn="just">
              <a:buFont typeface="Arial" panose="020B0604020202020204" pitchFamily="34" charset="0"/>
              <a:buChar char="•"/>
            </a:pPr>
            <a:r>
              <a:rPr lang="es-GT" sz="1800" b="1" dirty="0" smtClean="0">
                <a:solidFill>
                  <a:schemeClr val="bg2">
                    <a:lumMod val="75000"/>
                  </a:schemeClr>
                </a:solidFill>
              </a:rPr>
              <a:t>Aplicación </a:t>
            </a:r>
            <a:r>
              <a:rPr lang="es-GT" sz="1800" b="1" dirty="0">
                <a:solidFill>
                  <a:schemeClr val="bg2">
                    <a:lumMod val="75000"/>
                  </a:schemeClr>
                </a:solidFill>
              </a:rPr>
              <a:t>de la </a:t>
            </a:r>
            <a:r>
              <a:rPr lang="es-GT" sz="1800" b="1" dirty="0" smtClean="0">
                <a:solidFill>
                  <a:schemeClr val="bg2">
                    <a:lumMod val="75000"/>
                  </a:schemeClr>
                </a:solidFill>
              </a:rPr>
              <a:t>ley.</a:t>
            </a:r>
            <a:endParaRPr lang="es-GT" sz="1800" b="1" dirty="0">
              <a:solidFill>
                <a:schemeClr val="bg2">
                  <a:lumMod val="75000"/>
                </a:schemeClr>
              </a:solidFill>
            </a:endParaRPr>
          </a:p>
          <a:p>
            <a:pPr marL="257244" indent="-257244" algn="just">
              <a:buFont typeface="Arial" panose="020B0604020202020204" pitchFamily="34" charset="0"/>
              <a:buChar char="•"/>
            </a:pPr>
            <a:r>
              <a:rPr lang="es-GT" sz="1800" b="1" dirty="0" smtClean="0">
                <a:solidFill>
                  <a:schemeClr val="bg2">
                    <a:lumMod val="75000"/>
                  </a:schemeClr>
                </a:solidFill>
              </a:rPr>
              <a:t>Operativización </a:t>
            </a:r>
            <a:r>
              <a:rPr lang="es-GT" sz="1800" b="1" dirty="0">
                <a:solidFill>
                  <a:schemeClr val="bg2">
                    <a:lumMod val="75000"/>
                  </a:schemeClr>
                </a:solidFill>
              </a:rPr>
              <a:t>de la </a:t>
            </a:r>
            <a:r>
              <a:rPr lang="es-GT" sz="1800" b="1" dirty="0" smtClean="0">
                <a:solidFill>
                  <a:schemeClr val="bg2">
                    <a:lumMod val="75000"/>
                  </a:schemeClr>
                </a:solidFill>
              </a:rPr>
              <a:t>PNC.</a:t>
            </a:r>
            <a:endParaRPr lang="es-GT" sz="1800" b="1" dirty="0">
              <a:solidFill>
                <a:schemeClr val="bg2">
                  <a:lumMod val="75000"/>
                </a:schemeClr>
              </a:solidFill>
            </a:endParaRPr>
          </a:p>
        </p:txBody>
      </p:sp>
      <p:sp>
        <p:nvSpPr>
          <p:cNvPr id="6" name="Title 1">
            <a:extLst>
              <a:ext uri="{FF2B5EF4-FFF2-40B4-BE49-F238E27FC236}">
                <a16:creationId xmlns:a16="http://schemas.microsoft.com/office/drawing/2014/main" xmlns="" id="{555DC0C3-BCDA-48C0-A49A-2FF6F4CBFF48}"/>
              </a:ext>
            </a:extLst>
          </p:cNvPr>
          <p:cNvSpPr txBox="1">
            <a:spLocks/>
          </p:cNvSpPr>
          <p:nvPr/>
        </p:nvSpPr>
        <p:spPr>
          <a:xfrm>
            <a:off x="1768576" y="1052736"/>
            <a:ext cx="5334982" cy="392100"/>
          </a:xfrm>
          <a:prstGeom prst="rect">
            <a:avLst/>
          </a:prstGeom>
        </p:spPr>
        <p:txBody>
          <a:bodyPr vert="horz" lIns="0" tIns="0" rIns="0" bIns="0" rtlCol="0" anchor="ctr">
            <a:noAutofit/>
          </a:bodyPr>
          <a:lstStyle>
            <a:lvl1pPr algn="l" defTabSz="914484" rtl="0" eaLnBrk="1" latinLnBrk="0" hangingPunct="1">
              <a:spcBef>
                <a:spcPct val="0"/>
              </a:spcBef>
              <a:buNone/>
              <a:defRPr sz="2401" b="1" kern="1200">
                <a:solidFill>
                  <a:schemeClr val="tx2"/>
                </a:solidFill>
                <a:latin typeface="+mj-lt"/>
                <a:ea typeface="+mj-ea"/>
                <a:cs typeface="+mj-cs"/>
              </a:defRPr>
            </a:lvl1pPr>
          </a:lstStyle>
          <a:p>
            <a:pPr algn="ctr"/>
            <a:r>
              <a:rPr lang="es-MX" sz="2400" dirty="0" smtClean="0">
                <a:solidFill>
                  <a:schemeClr val="bg2">
                    <a:lumMod val="75000"/>
                  </a:schemeClr>
                </a:solidFill>
                <a:latin typeface="Calibri" pitchFamily="34" charset="0"/>
                <a:ea typeface="Ebrima" panose="02000000000000000000" pitchFamily="2" charset="0"/>
                <a:cs typeface="Ebrima" panose="02000000000000000000" pitchFamily="2" charset="0"/>
              </a:rPr>
              <a:t>PROGRAMAS PRIORITARIOS  2020-2024 </a:t>
            </a:r>
            <a:endParaRPr lang="en-US" sz="2400" dirty="0">
              <a:solidFill>
                <a:schemeClr val="bg2">
                  <a:lumMod val="75000"/>
                </a:schemeClr>
              </a:solidFill>
              <a:latin typeface="Calibri" pitchFamily="34" charset="0"/>
            </a:endParaRPr>
          </a:p>
        </p:txBody>
      </p:sp>
    </p:spTree>
    <p:extLst>
      <p:ext uri="{BB962C8B-B14F-4D97-AF65-F5344CB8AC3E}">
        <p14:creationId xmlns:p14="http://schemas.microsoft.com/office/powerpoint/2010/main" val="116736348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1763688" y="1556792"/>
            <a:ext cx="5391812" cy="400110"/>
          </a:xfrm>
          <a:prstGeom prst="rect">
            <a:avLst/>
          </a:prstGeom>
          <a:noFill/>
        </p:spPr>
        <p:txBody>
          <a:bodyPr wrap="square" rtlCol="0">
            <a:spAutoFit/>
          </a:bodyPr>
          <a:lstStyle/>
          <a:p>
            <a:pPr algn="ctr"/>
            <a:r>
              <a:rPr lang="es-MX" sz="2000" b="1" dirty="0">
                <a:solidFill>
                  <a:schemeClr val="bg2"/>
                </a:solidFill>
              </a:rPr>
              <a:t>TEMÁTICA: </a:t>
            </a:r>
            <a:r>
              <a:rPr lang="es-MX" sz="2000" b="1" dirty="0" smtClean="0">
                <a:solidFill>
                  <a:schemeClr val="bg2"/>
                </a:solidFill>
              </a:rPr>
              <a:t>INVESTIGACIÓN E INSTRUCCIÓN</a:t>
            </a:r>
            <a:endParaRPr lang="es-GT" sz="2000" b="1" dirty="0">
              <a:solidFill>
                <a:schemeClr val="bg2"/>
              </a:solidFill>
            </a:endParaRPr>
          </a:p>
        </p:txBody>
      </p:sp>
      <p:sp>
        <p:nvSpPr>
          <p:cNvPr id="39" name="Title 1">
            <a:extLst>
              <a:ext uri="{FF2B5EF4-FFF2-40B4-BE49-F238E27FC236}">
                <a16:creationId xmlns:a16="http://schemas.microsoft.com/office/drawing/2014/main" xmlns="" id="{7F33A5E3-BAE3-9C44-A4FE-11B6AA971C81}"/>
              </a:ext>
            </a:extLst>
          </p:cNvPr>
          <p:cNvSpPr>
            <a:spLocks noGrp="1"/>
          </p:cNvSpPr>
          <p:nvPr>
            <p:ph type="title"/>
          </p:nvPr>
        </p:nvSpPr>
        <p:spPr>
          <a:xfrm>
            <a:off x="1583711" y="908720"/>
            <a:ext cx="5704711" cy="746342"/>
          </a:xfrm>
        </p:spPr>
        <p:txBody>
          <a:bodyPr/>
          <a:lstStyle/>
          <a:p>
            <a:pPr algn="ctr"/>
            <a:r>
              <a:rPr lang="es-MX" sz="2400" dirty="0">
                <a:solidFill>
                  <a:schemeClr val="bg2">
                    <a:lumMod val="75000"/>
                  </a:schemeClr>
                </a:solidFill>
                <a:latin typeface="Calibri" panose="020F0502020204030204" pitchFamily="34" charset="0"/>
                <a:ea typeface="Ebrima" panose="02000000000000000000" pitchFamily="2" charset="0"/>
                <a:cs typeface="Calibri" panose="020F0502020204030204" pitchFamily="34" charset="0"/>
              </a:rPr>
              <a:t>PROGRAMAS PRIORITARIOS </a:t>
            </a:r>
            <a:r>
              <a:rPr lang="es-MX" sz="2400" dirty="0" smtClean="0">
                <a:solidFill>
                  <a:schemeClr val="bg2">
                    <a:lumMod val="75000"/>
                  </a:schemeClr>
                </a:solidFill>
                <a:latin typeface="Calibri" panose="020F0502020204030204" pitchFamily="34" charset="0"/>
                <a:ea typeface="Ebrima" panose="02000000000000000000" pitchFamily="2" charset="0"/>
                <a:cs typeface="Calibri" panose="020F0502020204030204" pitchFamily="34" charset="0"/>
              </a:rPr>
              <a:t>  </a:t>
            </a:r>
            <a:r>
              <a:rPr lang="es-MX" sz="2400" dirty="0">
                <a:solidFill>
                  <a:schemeClr val="bg2">
                    <a:lumMod val="75000"/>
                  </a:schemeClr>
                </a:solidFill>
                <a:latin typeface="Calibri" panose="020F0502020204030204" pitchFamily="34" charset="0"/>
                <a:ea typeface="Ebrima" panose="02000000000000000000" pitchFamily="2" charset="0"/>
                <a:cs typeface="Calibri" panose="020F0502020204030204" pitchFamily="34" charset="0"/>
              </a:rPr>
              <a:t>2020-2024 </a:t>
            </a:r>
            <a:endParaRPr lang="en-US" sz="2400" dirty="0">
              <a:solidFill>
                <a:schemeClr val="bg2">
                  <a:lumMod val="75000"/>
                </a:schemeClr>
              </a:solidFill>
              <a:latin typeface="Calibri" panose="020F0502020204030204" pitchFamily="34" charset="0"/>
              <a:cs typeface="Calibri" panose="020F0502020204030204" pitchFamily="34" charset="0"/>
            </a:endParaRPr>
          </a:p>
        </p:txBody>
      </p:sp>
      <p:sp>
        <p:nvSpPr>
          <p:cNvPr id="40" name="7 CuadroTexto">
            <a:extLst>
              <a:ext uri="{FF2B5EF4-FFF2-40B4-BE49-F238E27FC236}">
                <a16:creationId xmlns:a16="http://schemas.microsoft.com/office/drawing/2014/main" xmlns="" id="{0104E68D-14D0-B84F-9D3C-84C725518B36}"/>
              </a:ext>
            </a:extLst>
          </p:cNvPr>
          <p:cNvSpPr txBox="1"/>
          <p:nvPr/>
        </p:nvSpPr>
        <p:spPr>
          <a:xfrm>
            <a:off x="395536" y="2222862"/>
            <a:ext cx="8424936" cy="2862322"/>
          </a:xfrm>
          <a:prstGeom prst="rect">
            <a:avLst/>
          </a:prstGeom>
          <a:noFill/>
        </p:spPr>
        <p:txBody>
          <a:bodyPr wrap="square" rtlCol="0">
            <a:spAutoFit/>
          </a:bodyPr>
          <a:lstStyle/>
          <a:p>
            <a:pPr marL="257244" indent="-257244" algn="just">
              <a:buFont typeface="Arial" panose="020B0604020202020204" pitchFamily="34" charset="0"/>
              <a:buChar char="•"/>
            </a:pPr>
            <a:r>
              <a:rPr lang="es-GT" sz="1800" b="1" dirty="0">
                <a:solidFill>
                  <a:schemeClr val="bg2">
                    <a:lumMod val="75000"/>
                  </a:schemeClr>
                </a:solidFill>
              </a:rPr>
              <a:t>Mayor coordinación entre instituciones, analizar si tantas instituciones deben funcionar haciendo casi lo mismo, o menos instituciones con más efectividad.</a:t>
            </a:r>
          </a:p>
          <a:p>
            <a:pPr marL="257244" indent="-257244" algn="just">
              <a:buFont typeface="Arial" panose="020B0604020202020204" pitchFamily="34" charset="0"/>
              <a:buChar char="•"/>
            </a:pPr>
            <a:r>
              <a:rPr lang="es-GT" sz="1800" b="1" dirty="0">
                <a:solidFill>
                  <a:schemeClr val="bg2">
                    <a:lumMod val="75000"/>
                  </a:schemeClr>
                </a:solidFill>
              </a:rPr>
              <a:t>Deficiencia para llevar a buen término un juicio.</a:t>
            </a:r>
          </a:p>
          <a:p>
            <a:pPr marL="257244" indent="-257244" algn="just">
              <a:buFont typeface="Arial" panose="020B0604020202020204" pitchFamily="34" charset="0"/>
              <a:buChar char="•"/>
            </a:pPr>
            <a:r>
              <a:rPr lang="es-GT" sz="1800" b="1" dirty="0">
                <a:solidFill>
                  <a:schemeClr val="bg2">
                    <a:lumMod val="75000"/>
                  </a:schemeClr>
                </a:solidFill>
              </a:rPr>
              <a:t>Investigación </a:t>
            </a:r>
            <a:r>
              <a:rPr lang="es-GT" sz="1800" b="1" dirty="0" smtClean="0">
                <a:solidFill>
                  <a:schemeClr val="bg2">
                    <a:lumMod val="75000"/>
                  </a:schemeClr>
                </a:solidFill>
              </a:rPr>
              <a:t>criminal</a:t>
            </a:r>
          </a:p>
          <a:p>
            <a:pPr marL="257244" indent="-257244" algn="just">
              <a:buFont typeface="Arial" panose="020B0604020202020204" pitchFamily="34" charset="0"/>
              <a:buChar char="•"/>
            </a:pPr>
            <a:r>
              <a:rPr lang="es-GT" sz="1800" b="1" dirty="0" smtClean="0">
                <a:solidFill>
                  <a:schemeClr val="bg2">
                    <a:lumMod val="75000"/>
                  </a:schemeClr>
                </a:solidFill>
              </a:rPr>
              <a:t>Fortalecer </a:t>
            </a:r>
            <a:r>
              <a:rPr lang="es-GT" sz="1800" b="1" dirty="0">
                <a:solidFill>
                  <a:schemeClr val="bg2">
                    <a:lumMod val="75000"/>
                  </a:schemeClr>
                </a:solidFill>
              </a:rPr>
              <a:t>entes especializados: DICRI, DEIC </a:t>
            </a:r>
          </a:p>
          <a:p>
            <a:pPr marL="257244" indent="-257244" algn="just">
              <a:buFont typeface="Arial" panose="020B0604020202020204" pitchFamily="34" charset="0"/>
              <a:buChar char="•"/>
            </a:pPr>
            <a:r>
              <a:rPr lang="es-GT" sz="1800" b="1" dirty="0" smtClean="0">
                <a:solidFill>
                  <a:schemeClr val="bg2">
                    <a:lumMod val="75000"/>
                  </a:schemeClr>
                </a:solidFill>
              </a:rPr>
              <a:t>Mayor </a:t>
            </a:r>
            <a:r>
              <a:rPr lang="es-GT" sz="1800" b="1" dirty="0">
                <a:solidFill>
                  <a:schemeClr val="bg2">
                    <a:lumMod val="75000"/>
                  </a:schemeClr>
                </a:solidFill>
              </a:rPr>
              <a:t>comunicación e interconexión entre entidades dedicadas a la investigación</a:t>
            </a:r>
          </a:p>
          <a:p>
            <a:pPr marL="257244" indent="-257244" algn="just">
              <a:buFont typeface="Arial" panose="020B0604020202020204" pitchFamily="34" charset="0"/>
              <a:buChar char="•"/>
            </a:pPr>
            <a:r>
              <a:rPr lang="es-GT" sz="1800" b="1" dirty="0" smtClean="0">
                <a:solidFill>
                  <a:schemeClr val="bg2">
                    <a:lumMod val="75000"/>
                  </a:schemeClr>
                </a:solidFill>
              </a:rPr>
              <a:t>Aumentar Recursos humanos, Equipos e infraestructura</a:t>
            </a:r>
          </a:p>
          <a:p>
            <a:pPr marL="257244" indent="-257244" algn="just">
              <a:buFont typeface="Arial" panose="020B0604020202020204" pitchFamily="34" charset="0"/>
              <a:buChar char="•"/>
            </a:pPr>
            <a:r>
              <a:rPr lang="es-GT" sz="1800" b="1" dirty="0" smtClean="0">
                <a:solidFill>
                  <a:schemeClr val="bg2">
                    <a:lumMod val="75000"/>
                  </a:schemeClr>
                </a:solidFill>
              </a:rPr>
              <a:t>Alentar </a:t>
            </a:r>
            <a:r>
              <a:rPr lang="es-GT" sz="1800" b="1" dirty="0">
                <a:solidFill>
                  <a:schemeClr val="bg2">
                    <a:lumMod val="75000"/>
                  </a:schemeClr>
                </a:solidFill>
              </a:rPr>
              <a:t>y promover la meritocracia</a:t>
            </a:r>
          </a:p>
          <a:p>
            <a:pPr marL="257244" indent="-257244" algn="just">
              <a:buFont typeface="Arial" panose="020B0604020202020204" pitchFamily="34" charset="0"/>
              <a:buChar char="•"/>
            </a:pPr>
            <a:r>
              <a:rPr lang="es-GT" sz="1800" b="1" dirty="0">
                <a:solidFill>
                  <a:schemeClr val="bg2">
                    <a:lumMod val="75000"/>
                  </a:schemeClr>
                </a:solidFill>
              </a:rPr>
              <a:t>Procesos de gestión del conocimiento dentro de las instituciones encargadas de velar o que tengan a cargo dichas </a:t>
            </a:r>
            <a:r>
              <a:rPr lang="es-GT" sz="1800" b="1" dirty="0" smtClean="0">
                <a:solidFill>
                  <a:schemeClr val="bg2">
                    <a:lumMod val="75000"/>
                  </a:schemeClr>
                </a:solidFill>
              </a:rPr>
              <a:t>funciones.</a:t>
            </a:r>
          </a:p>
        </p:txBody>
      </p:sp>
    </p:spTree>
    <p:extLst>
      <p:ext uri="{BB962C8B-B14F-4D97-AF65-F5344CB8AC3E}">
        <p14:creationId xmlns:p14="http://schemas.microsoft.com/office/powerpoint/2010/main" val="8253107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1763688" y="1556792"/>
            <a:ext cx="5391812" cy="400110"/>
          </a:xfrm>
          <a:prstGeom prst="rect">
            <a:avLst/>
          </a:prstGeom>
          <a:noFill/>
        </p:spPr>
        <p:txBody>
          <a:bodyPr wrap="square" rtlCol="0">
            <a:spAutoFit/>
          </a:bodyPr>
          <a:lstStyle/>
          <a:p>
            <a:pPr algn="ctr"/>
            <a:r>
              <a:rPr lang="es-MX" sz="2000" b="1" dirty="0">
                <a:solidFill>
                  <a:schemeClr val="bg2"/>
                </a:solidFill>
              </a:rPr>
              <a:t>TEMÁTICA: </a:t>
            </a:r>
            <a:r>
              <a:rPr lang="es-MX" sz="2000" b="1" dirty="0" smtClean="0">
                <a:solidFill>
                  <a:schemeClr val="bg2"/>
                </a:solidFill>
              </a:rPr>
              <a:t>INVESTIGACIÓN E INSTRUCCIÓN</a:t>
            </a:r>
            <a:endParaRPr lang="es-GT" sz="2000" b="1" dirty="0">
              <a:solidFill>
                <a:schemeClr val="bg2"/>
              </a:solidFill>
            </a:endParaRPr>
          </a:p>
        </p:txBody>
      </p:sp>
      <p:sp>
        <p:nvSpPr>
          <p:cNvPr id="39" name="Title 1">
            <a:extLst>
              <a:ext uri="{FF2B5EF4-FFF2-40B4-BE49-F238E27FC236}">
                <a16:creationId xmlns:a16="http://schemas.microsoft.com/office/drawing/2014/main" xmlns="" id="{7F33A5E3-BAE3-9C44-A4FE-11B6AA971C81}"/>
              </a:ext>
            </a:extLst>
          </p:cNvPr>
          <p:cNvSpPr>
            <a:spLocks noGrp="1"/>
          </p:cNvSpPr>
          <p:nvPr>
            <p:ph type="title"/>
          </p:nvPr>
        </p:nvSpPr>
        <p:spPr>
          <a:xfrm>
            <a:off x="1583711" y="908720"/>
            <a:ext cx="5704711" cy="746342"/>
          </a:xfrm>
        </p:spPr>
        <p:txBody>
          <a:bodyPr/>
          <a:lstStyle/>
          <a:p>
            <a:pPr algn="ctr"/>
            <a:r>
              <a:rPr lang="es-MX" sz="2400" dirty="0">
                <a:solidFill>
                  <a:schemeClr val="bg2">
                    <a:lumMod val="75000"/>
                  </a:schemeClr>
                </a:solidFill>
                <a:latin typeface="Calibri" panose="020F0502020204030204" pitchFamily="34" charset="0"/>
                <a:ea typeface="Ebrima" panose="02000000000000000000" pitchFamily="2" charset="0"/>
                <a:cs typeface="Calibri" panose="020F0502020204030204" pitchFamily="34" charset="0"/>
              </a:rPr>
              <a:t>PROGRAMAS PRIORITARIOS </a:t>
            </a:r>
            <a:r>
              <a:rPr lang="es-MX" sz="2400" dirty="0" smtClean="0">
                <a:solidFill>
                  <a:schemeClr val="bg2">
                    <a:lumMod val="75000"/>
                  </a:schemeClr>
                </a:solidFill>
                <a:latin typeface="Calibri" panose="020F0502020204030204" pitchFamily="34" charset="0"/>
                <a:ea typeface="Ebrima" panose="02000000000000000000" pitchFamily="2" charset="0"/>
                <a:cs typeface="Calibri" panose="020F0502020204030204" pitchFamily="34" charset="0"/>
              </a:rPr>
              <a:t>  </a:t>
            </a:r>
            <a:r>
              <a:rPr lang="es-MX" sz="2400" dirty="0">
                <a:solidFill>
                  <a:schemeClr val="bg2">
                    <a:lumMod val="75000"/>
                  </a:schemeClr>
                </a:solidFill>
                <a:latin typeface="Calibri" panose="020F0502020204030204" pitchFamily="34" charset="0"/>
                <a:ea typeface="Ebrima" panose="02000000000000000000" pitchFamily="2" charset="0"/>
                <a:cs typeface="Calibri" panose="020F0502020204030204" pitchFamily="34" charset="0"/>
              </a:rPr>
              <a:t>2020-2024 </a:t>
            </a:r>
            <a:endParaRPr lang="en-US" sz="2400" dirty="0">
              <a:solidFill>
                <a:schemeClr val="bg2">
                  <a:lumMod val="75000"/>
                </a:schemeClr>
              </a:solidFill>
              <a:latin typeface="Calibri" panose="020F0502020204030204" pitchFamily="34" charset="0"/>
              <a:cs typeface="Calibri" panose="020F0502020204030204" pitchFamily="34" charset="0"/>
            </a:endParaRPr>
          </a:p>
        </p:txBody>
      </p:sp>
      <p:sp>
        <p:nvSpPr>
          <p:cNvPr id="40" name="7 CuadroTexto">
            <a:extLst>
              <a:ext uri="{FF2B5EF4-FFF2-40B4-BE49-F238E27FC236}">
                <a16:creationId xmlns:a16="http://schemas.microsoft.com/office/drawing/2014/main" xmlns="" id="{0104E68D-14D0-B84F-9D3C-84C725518B36}"/>
              </a:ext>
            </a:extLst>
          </p:cNvPr>
          <p:cNvSpPr txBox="1"/>
          <p:nvPr/>
        </p:nvSpPr>
        <p:spPr>
          <a:xfrm>
            <a:off x="395536" y="2000745"/>
            <a:ext cx="8424936" cy="4801314"/>
          </a:xfrm>
          <a:prstGeom prst="rect">
            <a:avLst/>
          </a:prstGeom>
          <a:noFill/>
        </p:spPr>
        <p:txBody>
          <a:bodyPr wrap="square" rtlCol="0">
            <a:spAutoFit/>
          </a:bodyPr>
          <a:lstStyle/>
          <a:p>
            <a:pPr marL="257244" indent="-257244" algn="just">
              <a:buFont typeface="Arial" panose="020B0604020202020204" pitchFamily="34" charset="0"/>
              <a:buChar char="•"/>
            </a:pPr>
            <a:r>
              <a:rPr lang="es-GT" sz="1800" b="1" dirty="0" smtClean="0">
                <a:solidFill>
                  <a:schemeClr val="bg2">
                    <a:lumMod val="75000"/>
                  </a:schemeClr>
                </a:solidFill>
              </a:rPr>
              <a:t>Coordinación </a:t>
            </a:r>
            <a:r>
              <a:rPr lang="es-GT" sz="1800" b="1" dirty="0">
                <a:solidFill>
                  <a:schemeClr val="bg2">
                    <a:lumMod val="75000"/>
                  </a:schemeClr>
                </a:solidFill>
              </a:rPr>
              <a:t>entre Ministerios y Entidades</a:t>
            </a:r>
          </a:p>
          <a:p>
            <a:pPr marL="257244" indent="-257244" algn="just">
              <a:buFont typeface="Arial" panose="020B0604020202020204" pitchFamily="34" charset="0"/>
              <a:buChar char="•"/>
            </a:pPr>
            <a:r>
              <a:rPr lang="es-GT" sz="1800" b="1" dirty="0">
                <a:solidFill>
                  <a:schemeClr val="bg2">
                    <a:lumMod val="75000"/>
                  </a:schemeClr>
                </a:solidFill>
              </a:rPr>
              <a:t>Formular objetivos estratégicos integrales en todo el </a:t>
            </a:r>
            <a:r>
              <a:rPr lang="es-GT" sz="1800" b="1" dirty="0" smtClean="0">
                <a:solidFill>
                  <a:schemeClr val="bg2">
                    <a:lumMod val="75000"/>
                  </a:schemeClr>
                </a:solidFill>
              </a:rPr>
              <a:t>sistema de justicia</a:t>
            </a:r>
            <a:endParaRPr lang="es-GT" sz="1800" b="1" dirty="0">
              <a:solidFill>
                <a:schemeClr val="bg2">
                  <a:lumMod val="75000"/>
                </a:schemeClr>
              </a:solidFill>
            </a:endParaRPr>
          </a:p>
          <a:p>
            <a:pPr marL="257244" indent="-257244" algn="just">
              <a:buFont typeface="Arial" panose="020B0604020202020204" pitchFamily="34" charset="0"/>
              <a:buChar char="•"/>
            </a:pPr>
            <a:r>
              <a:rPr lang="es-GT" sz="1800" b="1" dirty="0" smtClean="0">
                <a:solidFill>
                  <a:schemeClr val="bg2">
                    <a:lumMod val="75000"/>
                  </a:schemeClr>
                </a:solidFill>
              </a:rPr>
              <a:t>Fortalecer </a:t>
            </a:r>
            <a:r>
              <a:rPr lang="es-GT" sz="1800" b="1" dirty="0">
                <a:solidFill>
                  <a:schemeClr val="bg2">
                    <a:lumMod val="75000"/>
                  </a:schemeClr>
                </a:solidFill>
              </a:rPr>
              <a:t>los mecanismos institucionales para establecer la carrera profesional </a:t>
            </a:r>
            <a:r>
              <a:rPr lang="es-GT" sz="1800" b="1" dirty="0" smtClean="0">
                <a:solidFill>
                  <a:schemeClr val="bg2">
                    <a:lumMod val="75000"/>
                  </a:schemeClr>
                </a:solidFill>
              </a:rPr>
              <a:t>policial.</a:t>
            </a:r>
            <a:endParaRPr lang="es-GT" sz="1800" b="1" dirty="0">
              <a:solidFill>
                <a:schemeClr val="bg2">
                  <a:lumMod val="75000"/>
                </a:schemeClr>
              </a:solidFill>
            </a:endParaRPr>
          </a:p>
          <a:p>
            <a:pPr marL="257244" indent="-257244" algn="just">
              <a:buFont typeface="Arial" panose="020B0604020202020204" pitchFamily="34" charset="0"/>
              <a:buChar char="•"/>
            </a:pPr>
            <a:r>
              <a:rPr lang="es-GT" sz="1800" b="1" dirty="0">
                <a:solidFill>
                  <a:schemeClr val="bg2">
                    <a:lumMod val="75000"/>
                  </a:schemeClr>
                </a:solidFill>
              </a:rPr>
              <a:t>Generación de bases de datos para la preparación de información cualitativa y cuantitativa para la toma de </a:t>
            </a:r>
            <a:r>
              <a:rPr lang="es-GT" sz="1800" b="1" dirty="0" smtClean="0">
                <a:solidFill>
                  <a:schemeClr val="bg2">
                    <a:lumMod val="75000"/>
                  </a:schemeClr>
                </a:solidFill>
              </a:rPr>
              <a:t>decisiones.</a:t>
            </a:r>
          </a:p>
          <a:p>
            <a:pPr marL="257244" indent="-257244" algn="just">
              <a:buFont typeface="Arial" panose="020B0604020202020204" pitchFamily="34" charset="0"/>
              <a:buChar char="•"/>
            </a:pPr>
            <a:r>
              <a:rPr lang="es-GT" sz="1800" b="1" dirty="0" smtClean="0">
                <a:solidFill>
                  <a:schemeClr val="bg2">
                    <a:lumMod val="75000"/>
                  </a:schemeClr>
                </a:solidFill>
              </a:rPr>
              <a:t>Seguir </a:t>
            </a:r>
            <a:r>
              <a:rPr lang="es-GT" sz="1800" b="1" dirty="0">
                <a:solidFill>
                  <a:schemeClr val="bg2">
                    <a:lumMod val="75000"/>
                  </a:schemeClr>
                </a:solidFill>
              </a:rPr>
              <a:t>con la ampliación de cobertura hasta homogenizarla con otros operadores judiciales como por ejemplo centros </a:t>
            </a:r>
            <a:r>
              <a:rPr lang="es-GT" sz="1800" b="1" dirty="0" smtClean="0">
                <a:solidFill>
                  <a:schemeClr val="bg2">
                    <a:lumMod val="75000"/>
                  </a:schemeClr>
                </a:solidFill>
              </a:rPr>
              <a:t>multifuncionales.</a:t>
            </a:r>
            <a:endParaRPr lang="es-GT" sz="1800" b="1" dirty="0">
              <a:solidFill>
                <a:schemeClr val="bg2">
                  <a:lumMod val="75000"/>
                </a:schemeClr>
              </a:solidFill>
            </a:endParaRPr>
          </a:p>
          <a:p>
            <a:pPr marL="257244" indent="-257244" algn="just">
              <a:buFont typeface="Arial" panose="020B0604020202020204" pitchFamily="34" charset="0"/>
              <a:buChar char="•"/>
            </a:pPr>
            <a:r>
              <a:rPr lang="es-GT" sz="1800" b="1" dirty="0">
                <a:solidFill>
                  <a:schemeClr val="bg2">
                    <a:lumMod val="75000"/>
                  </a:schemeClr>
                </a:solidFill>
              </a:rPr>
              <a:t>Reformas a leyes y reglamentos aplicables</a:t>
            </a:r>
          </a:p>
          <a:p>
            <a:pPr marL="257244" indent="-257244" algn="just">
              <a:buFont typeface="Arial" panose="020B0604020202020204" pitchFamily="34" charset="0"/>
              <a:buChar char="•"/>
            </a:pPr>
            <a:r>
              <a:rPr lang="es-GT" sz="1800" b="1" dirty="0">
                <a:solidFill>
                  <a:schemeClr val="bg2">
                    <a:lumMod val="75000"/>
                  </a:schemeClr>
                </a:solidFill>
              </a:rPr>
              <a:t>Financiar la inversión de infraestructura propia en materia de seguridad y justicia (estaciones PNC, cárceles, </a:t>
            </a:r>
            <a:r>
              <a:rPr lang="es-GT" sz="1800" b="1" dirty="0" err="1">
                <a:solidFill>
                  <a:schemeClr val="bg2">
                    <a:lumMod val="75000"/>
                  </a:schemeClr>
                </a:solidFill>
              </a:rPr>
              <a:t>etc</a:t>
            </a:r>
            <a:r>
              <a:rPr lang="es-GT" sz="1800" b="1" dirty="0" smtClean="0">
                <a:solidFill>
                  <a:schemeClr val="bg2">
                    <a:lumMod val="75000"/>
                  </a:schemeClr>
                </a:solidFill>
              </a:rPr>
              <a:t>).</a:t>
            </a:r>
            <a:endParaRPr lang="es-GT" sz="1800" b="1" dirty="0">
              <a:solidFill>
                <a:schemeClr val="bg2">
                  <a:lumMod val="75000"/>
                </a:schemeClr>
              </a:solidFill>
            </a:endParaRPr>
          </a:p>
          <a:p>
            <a:pPr marL="257244" indent="-257244" algn="just">
              <a:buFont typeface="Arial" panose="020B0604020202020204" pitchFamily="34" charset="0"/>
              <a:buChar char="•"/>
            </a:pPr>
            <a:r>
              <a:rPr lang="es-GT" sz="1800" b="1" dirty="0" smtClean="0">
                <a:solidFill>
                  <a:schemeClr val="bg2">
                    <a:lumMod val="75000"/>
                  </a:schemeClr>
                </a:solidFill>
              </a:rPr>
              <a:t>Cambio </a:t>
            </a:r>
            <a:r>
              <a:rPr lang="es-GT" sz="1800" b="1" dirty="0">
                <a:solidFill>
                  <a:schemeClr val="bg2">
                    <a:lumMod val="75000"/>
                  </a:schemeClr>
                </a:solidFill>
              </a:rPr>
              <a:t>del modelo de PNC mediante un enfoque de servicio comunitario local (reformas</a:t>
            </a:r>
            <a:r>
              <a:rPr lang="es-GT" sz="1800" b="1" dirty="0" smtClean="0">
                <a:solidFill>
                  <a:schemeClr val="bg2">
                    <a:lumMod val="75000"/>
                  </a:schemeClr>
                </a:solidFill>
              </a:rPr>
              <a:t>).</a:t>
            </a:r>
            <a:endParaRPr lang="es-GT" sz="1800" b="1" dirty="0">
              <a:solidFill>
                <a:schemeClr val="bg2">
                  <a:lumMod val="75000"/>
                </a:schemeClr>
              </a:solidFill>
            </a:endParaRPr>
          </a:p>
          <a:p>
            <a:pPr marL="257244" indent="-257244" algn="just">
              <a:buFont typeface="Arial" panose="020B0604020202020204" pitchFamily="34" charset="0"/>
              <a:buChar char="•"/>
            </a:pPr>
            <a:r>
              <a:rPr lang="es-GT" sz="1800" b="1" dirty="0" smtClean="0">
                <a:solidFill>
                  <a:schemeClr val="bg2">
                    <a:lumMod val="75000"/>
                  </a:schemeClr>
                </a:solidFill>
              </a:rPr>
              <a:t>Descentralización </a:t>
            </a:r>
            <a:r>
              <a:rPr lang="es-GT" sz="1800" b="1" dirty="0">
                <a:solidFill>
                  <a:schemeClr val="bg2">
                    <a:lumMod val="75000"/>
                  </a:schemeClr>
                </a:solidFill>
              </a:rPr>
              <a:t>de la Dirección Criminalística y Unidad de Métodos </a:t>
            </a:r>
            <a:r>
              <a:rPr lang="es-GT" sz="1800" b="1" dirty="0" smtClean="0">
                <a:solidFill>
                  <a:schemeClr val="bg2">
                    <a:lumMod val="75000"/>
                  </a:schemeClr>
                </a:solidFill>
              </a:rPr>
              <a:t>Especiales. </a:t>
            </a:r>
            <a:endParaRPr lang="es-GT" sz="1800" b="1" dirty="0">
              <a:solidFill>
                <a:schemeClr val="bg2">
                  <a:lumMod val="75000"/>
                </a:schemeClr>
              </a:solidFill>
            </a:endParaRPr>
          </a:p>
          <a:p>
            <a:pPr marL="257244" indent="-257244" algn="just">
              <a:buFont typeface="Arial" panose="020B0604020202020204" pitchFamily="34" charset="0"/>
              <a:buChar char="•"/>
            </a:pPr>
            <a:r>
              <a:rPr lang="es-GT" sz="1800" b="1" dirty="0" smtClean="0">
                <a:solidFill>
                  <a:schemeClr val="bg2">
                    <a:lumMod val="75000"/>
                  </a:schemeClr>
                </a:solidFill>
              </a:rPr>
              <a:t>Fortalecer </a:t>
            </a:r>
            <a:r>
              <a:rPr lang="es-GT" sz="1800" b="1" dirty="0">
                <a:solidFill>
                  <a:schemeClr val="bg2">
                    <a:lumMod val="75000"/>
                  </a:schemeClr>
                </a:solidFill>
              </a:rPr>
              <a:t>los entes especializados</a:t>
            </a:r>
          </a:p>
          <a:p>
            <a:pPr marL="257244" indent="-257244" algn="just">
              <a:buFont typeface="Arial" panose="020B0604020202020204" pitchFamily="34" charset="0"/>
              <a:buChar char="•"/>
            </a:pPr>
            <a:r>
              <a:rPr lang="es-GT" sz="1800" b="1" dirty="0" smtClean="0">
                <a:solidFill>
                  <a:schemeClr val="bg2">
                    <a:lumMod val="75000"/>
                  </a:schemeClr>
                </a:solidFill>
              </a:rPr>
              <a:t>Estudios </a:t>
            </a:r>
            <a:r>
              <a:rPr lang="es-GT" sz="1800" b="1" dirty="0">
                <a:solidFill>
                  <a:schemeClr val="bg2">
                    <a:lumMod val="75000"/>
                  </a:schemeClr>
                </a:solidFill>
              </a:rPr>
              <a:t>sobre seguridad democrática y herramientas técnicas para la toma de decisiones </a:t>
            </a:r>
          </a:p>
        </p:txBody>
      </p:sp>
    </p:spTree>
    <p:extLst>
      <p:ext uri="{BB962C8B-B14F-4D97-AF65-F5344CB8AC3E}">
        <p14:creationId xmlns:p14="http://schemas.microsoft.com/office/powerpoint/2010/main" val="62588551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4 CuadroTexto">
            <a:extLst>
              <a:ext uri="{FF2B5EF4-FFF2-40B4-BE49-F238E27FC236}">
                <a16:creationId xmlns:a16="http://schemas.microsoft.com/office/drawing/2014/main" xmlns="" id="{06142FE6-37B9-964B-B30F-2353FFCBBDCB}"/>
              </a:ext>
            </a:extLst>
          </p:cNvPr>
          <p:cNvSpPr txBox="1"/>
          <p:nvPr/>
        </p:nvSpPr>
        <p:spPr>
          <a:xfrm>
            <a:off x="1995791" y="1412776"/>
            <a:ext cx="5391812" cy="400110"/>
          </a:xfrm>
          <a:prstGeom prst="rect">
            <a:avLst/>
          </a:prstGeom>
          <a:noFill/>
        </p:spPr>
        <p:txBody>
          <a:bodyPr wrap="square" rtlCol="0">
            <a:spAutoFit/>
          </a:bodyPr>
          <a:lstStyle/>
          <a:p>
            <a:pPr algn="ctr"/>
            <a:r>
              <a:rPr lang="es-MX" sz="2000" b="1" dirty="0">
                <a:solidFill>
                  <a:schemeClr val="bg2"/>
                </a:solidFill>
              </a:rPr>
              <a:t>TEMÁTICA: </a:t>
            </a:r>
            <a:r>
              <a:rPr lang="es-MX" sz="2000" b="1" dirty="0" smtClean="0">
                <a:solidFill>
                  <a:schemeClr val="bg2"/>
                </a:solidFill>
              </a:rPr>
              <a:t>JUDICIALIZACIÓN</a:t>
            </a:r>
            <a:endParaRPr lang="es-GT" sz="2000" b="1" dirty="0">
              <a:solidFill>
                <a:schemeClr val="bg2"/>
              </a:solidFill>
            </a:endParaRPr>
          </a:p>
        </p:txBody>
      </p:sp>
      <p:sp>
        <p:nvSpPr>
          <p:cNvPr id="41" name="7 CuadroTexto">
            <a:extLst>
              <a:ext uri="{FF2B5EF4-FFF2-40B4-BE49-F238E27FC236}">
                <a16:creationId xmlns:a16="http://schemas.microsoft.com/office/drawing/2014/main" xmlns="" id="{9908D709-A799-FF4C-942F-79A77CBF293D}"/>
              </a:ext>
            </a:extLst>
          </p:cNvPr>
          <p:cNvSpPr txBox="1"/>
          <p:nvPr/>
        </p:nvSpPr>
        <p:spPr>
          <a:xfrm>
            <a:off x="539552" y="1988840"/>
            <a:ext cx="7992888" cy="4247317"/>
          </a:xfrm>
          <a:prstGeom prst="rect">
            <a:avLst/>
          </a:prstGeom>
          <a:noFill/>
        </p:spPr>
        <p:txBody>
          <a:bodyPr wrap="square" rtlCol="0">
            <a:spAutoFit/>
          </a:bodyPr>
          <a:lstStyle/>
          <a:p>
            <a:pPr marL="257244" indent="-257244" algn="just">
              <a:buFont typeface="Arial" panose="020B0604020202020204" pitchFamily="34" charset="0"/>
              <a:buChar char="•"/>
            </a:pPr>
            <a:r>
              <a:rPr lang="es-GT" sz="1800" b="1" dirty="0">
                <a:solidFill>
                  <a:schemeClr val="bg2">
                    <a:lumMod val="75000"/>
                  </a:schemeClr>
                </a:solidFill>
              </a:rPr>
              <a:t>Revisar duración de procesos, ampliación de cobertura.</a:t>
            </a:r>
          </a:p>
          <a:p>
            <a:pPr marL="257244" indent="-257244" algn="just">
              <a:buFont typeface="Arial" panose="020B0604020202020204" pitchFamily="34" charset="0"/>
              <a:buChar char="•"/>
            </a:pPr>
            <a:r>
              <a:rPr lang="es-GT" sz="1800" b="1" dirty="0">
                <a:solidFill>
                  <a:schemeClr val="bg2">
                    <a:lumMod val="75000"/>
                  </a:schemeClr>
                </a:solidFill>
              </a:rPr>
              <a:t>Revisar si es posible utilizar el sistema integrado de justicia que dejo CICIG para lograr definir y avanzar en los cuellos de botella que existen el Organismo Judicial.</a:t>
            </a:r>
          </a:p>
          <a:p>
            <a:pPr marL="257244" indent="-257244" algn="just">
              <a:buFont typeface="Arial" panose="020B0604020202020204" pitchFamily="34" charset="0"/>
              <a:buChar char="•"/>
            </a:pPr>
            <a:r>
              <a:rPr lang="es-GT" sz="1800" b="1" dirty="0">
                <a:solidFill>
                  <a:schemeClr val="bg2">
                    <a:lumMod val="75000"/>
                  </a:schemeClr>
                </a:solidFill>
              </a:rPr>
              <a:t>Agendas judiciales y carga en el Sistema Judicial limita la aceleración de los procesos ya que la programación de audiencias es ineficiente.</a:t>
            </a:r>
          </a:p>
          <a:p>
            <a:pPr marL="257244" indent="-257244" algn="just">
              <a:buFont typeface="Arial" panose="020B0604020202020204" pitchFamily="34" charset="0"/>
              <a:buChar char="•"/>
            </a:pPr>
            <a:r>
              <a:rPr lang="es-GT" sz="1800" b="1" dirty="0">
                <a:solidFill>
                  <a:schemeClr val="bg2">
                    <a:lumMod val="75000"/>
                  </a:schemeClr>
                </a:solidFill>
              </a:rPr>
              <a:t>Más capacidad instalada</a:t>
            </a:r>
          </a:p>
          <a:p>
            <a:pPr marL="257244" indent="-257244" algn="just">
              <a:buFont typeface="Arial" panose="020B0604020202020204" pitchFamily="34" charset="0"/>
              <a:buChar char="•"/>
            </a:pPr>
            <a:r>
              <a:rPr lang="es-GT" sz="1800" b="1" dirty="0">
                <a:solidFill>
                  <a:schemeClr val="bg2">
                    <a:lumMod val="75000"/>
                  </a:schemeClr>
                </a:solidFill>
              </a:rPr>
              <a:t>Revisar procesos</a:t>
            </a:r>
          </a:p>
          <a:p>
            <a:pPr marL="257244" indent="-257244" algn="just">
              <a:buFont typeface="Arial" panose="020B0604020202020204" pitchFamily="34" charset="0"/>
              <a:buChar char="•"/>
            </a:pPr>
            <a:r>
              <a:rPr lang="es-GT" sz="1800" b="1" dirty="0">
                <a:solidFill>
                  <a:schemeClr val="bg2">
                    <a:lumMod val="75000"/>
                  </a:schemeClr>
                </a:solidFill>
              </a:rPr>
              <a:t>Descentralización de judicialización aumentando presencia en municipios</a:t>
            </a:r>
          </a:p>
          <a:p>
            <a:pPr marL="257244" indent="-257244" algn="just">
              <a:buFont typeface="Arial" panose="020B0604020202020204" pitchFamily="34" charset="0"/>
              <a:buChar char="•"/>
            </a:pPr>
            <a:r>
              <a:rPr lang="es-GT" sz="1800" b="1" dirty="0">
                <a:solidFill>
                  <a:schemeClr val="bg2">
                    <a:lumMod val="75000"/>
                  </a:schemeClr>
                </a:solidFill>
              </a:rPr>
              <a:t>Mora judicial debe atenderse con prioridad</a:t>
            </a:r>
          </a:p>
          <a:p>
            <a:pPr marL="257244" indent="-257244" algn="just">
              <a:buFont typeface="Arial" panose="020B0604020202020204" pitchFamily="34" charset="0"/>
              <a:buChar char="•"/>
            </a:pPr>
            <a:r>
              <a:rPr lang="es-GT" sz="1800" b="1" dirty="0">
                <a:solidFill>
                  <a:schemeClr val="bg2">
                    <a:lumMod val="75000"/>
                  </a:schemeClr>
                </a:solidFill>
              </a:rPr>
              <a:t>Es importante fortalecer este aspecto, ya que de este dependen muchas cosas tales como: </a:t>
            </a:r>
            <a:r>
              <a:rPr lang="es-GT" sz="1800" b="1" dirty="0" smtClean="0">
                <a:solidFill>
                  <a:schemeClr val="bg2">
                    <a:lumMod val="75000"/>
                  </a:schemeClr>
                </a:solidFill>
              </a:rPr>
              <a:t>Des hacinamiento </a:t>
            </a:r>
            <a:r>
              <a:rPr lang="es-GT" sz="1800" b="1" dirty="0">
                <a:solidFill>
                  <a:schemeClr val="bg2">
                    <a:lumMod val="75000"/>
                  </a:schemeClr>
                </a:solidFill>
              </a:rPr>
              <a:t>de cárceles, la penalización y resocialización, así como el sentar precedentes importantes. </a:t>
            </a:r>
          </a:p>
          <a:p>
            <a:pPr marL="257244" indent="-257244" algn="just">
              <a:buFont typeface="Arial" panose="020B0604020202020204" pitchFamily="34" charset="0"/>
              <a:buChar char="•"/>
            </a:pPr>
            <a:r>
              <a:rPr lang="es-GT" sz="1800" b="1" dirty="0">
                <a:solidFill>
                  <a:schemeClr val="bg2">
                    <a:lumMod val="75000"/>
                  </a:schemeClr>
                </a:solidFill>
              </a:rPr>
              <a:t>Formular objetivos estratégicos integrales en todo el sistema</a:t>
            </a:r>
          </a:p>
          <a:p>
            <a:pPr marL="257244" indent="-257244" algn="just">
              <a:buFont typeface="Arial" panose="020B0604020202020204" pitchFamily="34" charset="0"/>
              <a:buChar char="•"/>
            </a:pPr>
            <a:r>
              <a:rPr lang="es-GT" sz="1800" b="1" dirty="0">
                <a:solidFill>
                  <a:schemeClr val="bg2">
                    <a:lumMod val="75000"/>
                  </a:schemeClr>
                </a:solidFill>
              </a:rPr>
              <a:t>Implementar mecanismos de carrera judicial con apego a estado de derecho</a:t>
            </a:r>
          </a:p>
        </p:txBody>
      </p:sp>
      <p:sp>
        <p:nvSpPr>
          <p:cNvPr id="5" name="Title 1">
            <a:extLst>
              <a:ext uri="{FF2B5EF4-FFF2-40B4-BE49-F238E27FC236}">
                <a16:creationId xmlns:a16="http://schemas.microsoft.com/office/drawing/2014/main" xmlns="" id="{555DC0C3-BCDA-48C0-A49A-2FF6F4CBFF48}"/>
              </a:ext>
            </a:extLst>
          </p:cNvPr>
          <p:cNvSpPr txBox="1">
            <a:spLocks/>
          </p:cNvSpPr>
          <p:nvPr/>
        </p:nvSpPr>
        <p:spPr>
          <a:xfrm>
            <a:off x="2123728" y="1052736"/>
            <a:ext cx="5334982" cy="392100"/>
          </a:xfrm>
          <a:prstGeom prst="rect">
            <a:avLst/>
          </a:prstGeom>
        </p:spPr>
        <p:txBody>
          <a:bodyPr vert="horz" lIns="0" tIns="0" rIns="0" bIns="0" rtlCol="0" anchor="ctr">
            <a:noAutofit/>
          </a:bodyPr>
          <a:lstStyle>
            <a:lvl1pPr algn="l" defTabSz="914484" rtl="0" eaLnBrk="1" latinLnBrk="0" hangingPunct="1">
              <a:spcBef>
                <a:spcPct val="0"/>
              </a:spcBef>
              <a:buNone/>
              <a:defRPr sz="2401" b="1" kern="1200">
                <a:solidFill>
                  <a:schemeClr val="tx2"/>
                </a:solidFill>
                <a:latin typeface="+mj-lt"/>
                <a:ea typeface="+mj-ea"/>
                <a:cs typeface="+mj-cs"/>
              </a:defRPr>
            </a:lvl1pPr>
          </a:lstStyle>
          <a:p>
            <a:pPr algn="ctr"/>
            <a:r>
              <a:rPr lang="es-MX" sz="2400" dirty="0" smtClean="0">
                <a:solidFill>
                  <a:schemeClr val="bg2">
                    <a:lumMod val="75000"/>
                  </a:schemeClr>
                </a:solidFill>
                <a:latin typeface="Calibri" pitchFamily="34" charset="0"/>
                <a:ea typeface="Ebrima" panose="02000000000000000000" pitchFamily="2" charset="0"/>
                <a:cs typeface="Ebrima" panose="02000000000000000000" pitchFamily="2" charset="0"/>
              </a:rPr>
              <a:t>PROGRAMAS PRIORITARIOS  2020-2024 </a:t>
            </a:r>
            <a:endParaRPr lang="en-US" sz="2400" dirty="0">
              <a:solidFill>
                <a:schemeClr val="bg2">
                  <a:lumMod val="75000"/>
                </a:schemeClr>
              </a:solidFill>
              <a:latin typeface="Calibri" pitchFamily="34" charset="0"/>
            </a:endParaRPr>
          </a:p>
        </p:txBody>
      </p:sp>
    </p:spTree>
    <p:extLst>
      <p:ext uri="{BB962C8B-B14F-4D97-AF65-F5344CB8AC3E}">
        <p14:creationId xmlns:p14="http://schemas.microsoft.com/office/powerpoint/2010/main" val="37189617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4 CuadroTexto">
            <a:extLst>
              <a:ext uri="{FF2B5EF4-FFF2-40B4-BE49-F238E27FC236}">
                <a16:creationId xmlns:a16="http://schemas.microsoft.com/office/drawing/2014/main" xmlns="" id="{06142FE6-37B9-964B-B30F-2353FFCBBDCB}"/>
              </a:ext>
            </a:extLst>
          </p:cNvPr>
          <p:cNvSpPr txBox="1"/>
          <p:nvPr/>
        </p:nvSpPr>
        <p:spPr>
          <a:xfrm>
            <a:off x="1995791" y="1484784"/>
            <a:ext cx="5391812" cy="400110"/>
          </a:xfrm>
          <a:prstGeom prst="rect">
            <a:avLst/>
          </a:prstGeom>
          <a:noFill/>
        </p:spPr>
        <p:txBody>
          <a:bodyPr wrap="square" rtlCol="0">
            <a:spAutoFit/>
          </a:bodyPr>
          <a:lstStyle/>
          <a:p>
            <a:pPr algn="ctr"/>
            <a:r>
              <a:rPr lang="es-MX" sz="2000" b="1" dirty="0">
                <a:solidFill>
                  <a:schemeClr val="bg2"/>
                </a:solidFill>
              </a:rPr>
              <a:t>TEMÁTICA: </a:t>
            </a:r>
            <a:r>
              <a:rPr lang="es-MX" sz="2000" b="1" dirty="0" smtClean="0">
                <a:solidFill>
                  <a:schemeClr val="bg2"/>
                </a:solidFill>
              </a:rPr>
              <a:t>PENALIZACIÓN Y RESOCIALIZACIÓN</a:t>
            </a:r>
            <a:endParaRPr lang="es-GT" sz="2000" b="1" dirty="0">
              <a:solidFill>
                <a:schemeClr val="bg2"/>
              </a:solidFill>
            </a:endParaRPr>
          </a:p>
        </p:txBody>
      </p:sp>
      <p:sp>
        <p:nvSpPr>
          <p:cNvPr id="41" name="7 CuadroTexto">
            <a:extLst>
              <a:ext uri="{FF2B5EF4-FFF2-40B4-BE49-F238E27FC236}">
                <a16:creationId xmlns:a16="http://schemas.microsoft.com/office/drawing/2014/main" xmlns="" id="{9908D709-A799-FF4C-942F-79A77CBF293D}"/>
              </a:ext>
            </a:extLst>
          </p:cNvPr>
          <p:cNvSpPr txBox="1"/>
          <p:nvPr/>
        </p:nvSpPr>
        <p:spPr>
          <a:xfrm>
            <a:off x="395536" y="1884894"/>
            <a:ext cx="8280920" cy="4801314"/>
          </a:xfrm>
          <a:prstGeom prst="rect">
            <a:avLst/>
          </a:prstGeom>
          <a:noFill/>
        </p:spPr>
        <p:txBody>
          <a:bodyPr wrap="square" rtlCol="0">
            <a:spAutoFit/>
          </a:bodyPr>
          <a:lstStyle/>
          <a:p>
            <a:pPr marL="257244" indent="-257244" algn="just">
              <a:buFont typeface="Arial" panose="020B0604020202020204" pitchFamily="34" charset="0"/>
              <a:buChar char="•"/>
            </a:pPr>
            <a:r>
              <a:rPr lang="es-GT" sz="1800" b="1" dirty="0" smtClean="0">
                <a:solidFill>
                  <a:schemeClr val="bg2">
                    <a:lumMod val="75000"/>
                  </a:schemeClr>
                </a:solidFill>
              </a:rPr>
              <a:t>Disminución de la cantidad </a:t>
            </a:r>
            <a:r>
              <a:rPr lang="es-GT" sz="1800" b="1" dirty="0">
                <a:solidFill>
                  <a:schemeClr val="bg2">
                    <a:lumMod val="75000"/>
                  </a:schemeClr>
                </a:solidFill>
              </a:rPr>
              <a:t>de personas privadas de libertad que no llegan a juicio</a:t>
            </a:r>
          </a:p>
          <a:p>
            <a:pPr marL="257244" indent="-257244" algn="just">
              <a:buFont typeface="Arial" panose="020B0604020202020204" pitchFamily="34" charset="0"/>
              <a:buChar char="•"/>
            </a:pPr>
            <a:r>
              <a:rPr lang="es-GT" sz="1800" b="1" dirty="0" smtClean="0">
                <a:solidFill>
                  <a:schemeClr val="bg2">
                    <a:lumMod val="75000"/>
                  </a:schemeClr>
                </a:solidFill>
              </a:rPr>
              <a:t>Aumentar la Infraestructura</a:t>
            </a:r>
            <a:r>
              <a:rPr lang="es-GT" sz="1800" b="1" dirty="0">
                <a:solidFill>
                  <a:schemeClr val="bg2">
                    <a:lumMod val="75000"/>
                  </a:schemeClr>
                </a:solidFill>
              </a:rPr>
              <a:t>, más cárceles de alta </a:t>
            </a:r>
            <a:r>
              <a:rPr lang="es-GT" sz="1800" b="1" dirty="0" smtClean="0">
                <a:solidFill>
                  <a:schemeClr val="bg2">
                    <a:lumMod val="75000"/>
                  </a:schemeClr>
                </a:solidFill>
              </a:rPr>
              <a:t>seguridad, centros </a:t>
            </a:r>
            <a:r>
              <a:rPr lang="es-GT" sz="1800" b="1" dirty="0">
                <a:solidFill>
                  <a:schemeClr val="bg2">
                    <a:lumMod val="75000"/>
                  </a:schemeClr>
                </a:solidFill>
              </a:rPr>
              <a:t>de detención y equipamiento</a:t>
            </a:r>
            <a:r>
              <a:rPr lang="es-GT" sz="1800" b="1" dirty="0" smtClean="0">
                <a:solidFill>
                  <a:schemeClr val="bg2">
                    <a:lumMod val="75000"/>
                  </a:schemeClr>
                </a:solidFill>
              </a:rPr>
              <a:t>.</a:t>
            </a:r>
            <a:endParaRPr lang="es-GT" sz="1800" b="1" dirty="0">
              <a:solidFill>
                <a:schemeClr val="bg2">
                  <a:lumMod val="75000"/>
                </a:schemeClr>
              </a:solidFill>
            </a:endParaRPr>
          </a:p>
          <a:p>
            <a:pPr marL="257244" indent="-257244" algn="just">
              <a:buFont typeface="Arial" panose="020B0604020202020204" pitchFamily="34" charset="0"/>
              <a:buChar char="•"/>
            </a:pPr>
            <a:r>
              <a:rPr lang="es-GT" sz="1800" b="1" dirty="0">
                <a:solidFill>
                  <a:schemeClr val="bg2">
                    <a:lumMod val="75000"/>
                  </a:schemeClr>
                </a:solidFill>
              </a:rPr>
              <a:t>F</a:t>
            </a:r>
            <a:r>
              <a:rPr lang="es-GT" sz="1800" b="1" dirty="0" smtClean="0">
                <a:solidFill>
                  <a:schemeClr val="bg2">
                    <a:lumMod val="75000"/>
                  </a:schemeClr>
                </a:solidFill>
              </a:rPr>
              <a:t>alta </a:t>
            </a:r>
            <a:r>
              <a:rPr lang="es-GT" sz="1800" b="1" dirty="0">
                <a:solidFill>
                  <a:schemeClr val="bg2">
                    <a:lumMod val="75000"/>
                  </a:schemeClr>
                </a:solidFill>
              </a:rPr>
              <a:t>de control y mecanismos en los centros carcelarios (bloqueos de teléfonos, etc.)</a:t>
            </a:r>
          </a:p>
          <a:p>
            <a:pPr marL="257244" indent="-257244" algn="just">
              <a:buFont typeface="Arial" panose="020B0604020202020204" pitchFamily="34" charset="0"/>
              <a:buChar char="•"/>
            </a:pPr>
            <a:r>
              <a:rPr lang="es-GT" sz="1800" b="1" dirty="0">
                <a:solidFill>
                  <a:schemeClr val="bg2">
                    <a:lumMod val="75000"/>
                  </a:schemeClr>
                </a:solidFill>
              </a:rPr>
              <a:t>No existe una resocialización de las personas privadas de libertad en los centros carcelarios.</a:t>
            </a:r>
          </a:p>
          <a:p>
            <a:pPr marL="257244" indent="-257244" algn="just">
              <a:buFont typeface="Arial" panose="020B0604020202020204" pitchFamily="34" charset="0"/>
              <a:buChar char="•"/>
            </a:pPr>
            <a:r>
              <a:rPr lang="es-GT" sz="1800" b="1" dirty="0" smtClean="0">
                <a:solidFill>
                  <a:schemeClr val="bg2">
                    <a:lumMod val="75000"/>
                  </a:schemeClr>
                </a:solidFill>
              </a:rPr>
              <a:t>Mayor </a:t>
            </a:r>
            <a:r>
              <a:rPr lang="es-GT" sz="1800" b="1" dirty="0">
                <a:solidFill>
                  <a:schemeClr val="bg2">
                    <a:lumMod val="75000"/>
                  </a:schemeClr>
                </a:solidFill>
              </a:rPr>
              <a:t>presupuesto para funcionamiento e inversión en la Dirección General del Sistema Penitenciario</a:t>
            </a:r>
          </a:p>
          <a:p>
            <a:pPr marL="257244" indent="-257244" algn="just">
              <a:buFont typeface="Arial" panose="020B0604020202020204" pitchFamily="34" charset="0"/>
              <a:buChar char="•"/>
            </a:pPr>
            <a:r>
              <a:rPr lang="es-GT" sz="1800" b="1" dirty="0">
                <a:solidFill>
                  <a:schemeClr val="bg2">
                    <a:lumMod val="75000"/>
                  </a:schemeClr>
                </a:solidFill>
              </a:rPr>
              <a:t>Contratación de personal </a:t>
            </a:r>
            <a:r>
              <a:rPr lang="es-GT" sz="1800" b="1" dirty="0" smtClean="0">
                <a:solidFill>
                  <a:schemeClr val="bg2">
                    <a:lumMod val="75000"/>
                  </a:schemeClr>
                </a:solidFill>
              </a:rPr>
              <a:t>capacitado y desarrollo de carrera para los agentes</a:t>
            </a:r>
            <a:endParaRPr lang="es-GT" sz="1800" b="1" dirty="0">
              <a:solidFill>
                <a:schemeClr val="bg2">
                  <a:lumMod val="75000"/>
                </a:schemeClr>
              </a:solidFill>
            </a:endParaRPr>
          </a:p>
          <a:p>
            <a:pPr marL="257244" indent="-257244" algn="just">
              <a:buFont typeface="Arial" panose="020B0604020202020204" pitchFamily="34" charset="0"/>
              <a:buChar char="•"/>
            </a:pPr>
            <a:r>
              <a:rPr lang="es-GT" sz="1800" b="1" dirty="0">
                <a:solidFill>
                  <a:schemeClr val="bg2">
                    <a:lumMod val="75000"/>
                  </a:schemeClr>
                </a:solidFill>
              </a:rPr>
              <a:t>Mantenimiento a equipo e instalaciones </a:t>
            </a:r>
          </a:p>
          <a:p>
            <a:pPr marL="257244" indent="-257244" algn="just">
              <a:buFont typeface="Arial" panose="020B0604020202020204" pitchFamily="34" charset="0"/>
              <a:buChar char="•"/>
            </a:pPr>
            <a:r>
              <a:rPr lang="es-GT" sz="1800" b="1" dirty="0" smtClean="0">
                <a:solidFill>
                  <a:schemeClr val="bg2">
                    <a:lumMod val="75000"/>
                  </a:schemeClr>
                </a:solidFill>
              </a:rPr>
              <a:t>Trasladar </a:t>
            </a:r>
            <a:r>
              <a:rPr lang="es-GT" sz="1800" b="1" dirty="0">
                <a:solidFill>
                  <a:schemeClr val="bg2">
                    <a:lumMod val="75000"/>
                  </a:schemeClr>
                </a:solidFill>
              </a:rPr>
              <a:t>el Sistema Integrado de Justicia (SIJ) de CICIG al MP</a:t>
            </a:r>
          </a:p>
          <a:p>
            <a:pPr marL="257244" indent="-257244" algn="just">
              <a:buFont typeface="Arial" panose="020B0604020202020204" pitchFamily="34" charset="0"/>
              <a:buChar char="•"/>
            </a:pPr>
            <a:r>
              <a:rPr lang="es-GT" sz="1800" b="1" dirty="0" smtClean="0">
                <a:solidFill>
                  <a:schemeClr val="bg2">
                    <a:lumMod val="75000"/>
                  </a:schemeClr>
                </a:solidFill>
              </a:rPr>
              <a:t>Información estadística </a:t>
            </a:r>
            <a:r>
              <a:rPr lang="es-GT" sz="1800" b="1" dirty="0">
                <a:solidFill>
                  <a:schemeClr val="bg2">
                    <a:lumMod val="75000"/>
                  </a:schemeClr>
                </a:solidFill>
              </a:rPr>
              <a:t>para mejorar procesos</a:t>
            </a:r>
          </a:p>
          <a:p>
            <a:pPr marL="257244" indent="-257244" algn="just">
              <a:buFont typeface="Arial" panose="020B0604020202020204" pitchFamily="34" charset="0"/>
              <a:buChar char="•"/>
            </a:pPr>
            <a:r>
              <a:rPr lang="es-GT" sz="1800" b="1" dirty="0">
                <a:solidFill>
                  <a:schemeClr val="bg2">
                    <a:lumMod val="75000"/>
                  </a:schemeClr>
                </a:solidFill>
              </a:rPr>
              <a:t>Aumentar la cantidad de resolución de casos</a:t>
            </a:r>
          </a:p>
          <a:p>
            <a:pPr marL="257244" indent="-257244" algn="just">
              <a:buFont typeface="Arial" panose="020B0604020202020204" pitchFamily="34" charset="0"/>
              <a:buChar char="•"/>
            </a:pPr>
            <a:r>
              <a:rPr lang="es-GT" sz="1800" b="1" dirty="0" smtClean="0">
                <a:solidFill>
                  <a:schemeClr val="bg2">
                    <a:lumMod val="75000"/>
                  </a:schemeClr>
                </a:solidFill>
              </a:rPr>
              <a:t>Resolución </a:t>
            </a:r>
            <a:r>
              <a:rPr lang="es-GT" sz="1800" b="1" dirty="0">
                <a:solidFill>
                  <a:schemeClr val="bg2">
                    <a:lumMod val="75000"/>
                  </a:schemeClr>
                </a:solidFill>
              </a:rPr>
              <a:t>de la situación penitenciaria (hacinamiento): trabajo conjunto MP –MINGOB -OJ -IDPP.</a:t>
            </a:r>
          </a:p>
          <a:p>
            <a:pPr marL="257244" indent="-257244" algn="just">
              <a:buFont typeface="Arial" panose="020B0604020202020204" pitchFamily="34" charset="0"/>
              <a:buChar char="•"/>
            </a:pPr>
            <a:r>
              <a:rPr lang="es-GT" sz="1800" b="1" dirty="0" smtClean="0">
                <a:solidFill>
                  <a:schemeClr val="bg2">
                    <a:lumMod val="75000"/>
                  </a:schemeClr>
                </a:solidFill>
              </a:rPr>
              <a:t>Acciones </a:t>
            </a:r>
            <a:r>
              <a:rPr lang="es-GT" sz="1800" b="1" dirty="0">
                <a:solidFill>
                  <a:schemeClr val="bg2">
                    <a:lumMod val="75000"/>
                  </a:schemeClr>
                </a:solidFill>
              </a:rPr>
              <a:t>para recuperar el sistema </a:t>
            </a:r>
            <a:r>
              <a:rPr lang="es-GT" sz="1800" b="1" dirty="0" smtClean="0">
                <a:solidFill>
                  <a:schemeClr val="bg2">
                    <a:lumMod val="75000"/>
                  </a:schemeClr>
                </a:solidFill>
              </a:rPr>
              <a:t>penitenciario</a:t>
            </a:r>
            <a:endParaRPr lang="es-GT" sz="1800" b="1" dirty="0">
              <a:solidFill>
                <a:schemeClr val="bg2">
                  <a:lumMod val="75000"/>
                </a:schemeClr>
              </a:solidFill>
            </a:endParaRPr>
          </a:p>
        </p:txBody>
      </p:sp>
      <p:sp>
        <p:nvSpPr>
          <p:cNvPr id="5" name="Title 1">
            <a:extLst>
              <a:ext uri="{FF2B5EF4-FFF2-40B4-BE49-F238E27FC236}">
                <a16:creationId xmlns:a16="http://schemas.microsoft.com/office/drawing/2014/main" xmlns="" id="{555DC0C3-BCDA-48C0-A49A-2FF6F4CBFF48}"/>
              </a:ext>
            </a:extLst>
          </p:cNvPr>
          <p:cNvSpPr txBox="1">
            <a:spLocks/>
          </p:cNvSpPr>
          <p:nvPr/>
        </p:nvSpPr>
        <p:spPr>
          <a:xfrm>
            <a:off x="2051720" y="1020676"/>
            <a:ext cx="5334982" cy="392100"/>
          </a:xfrm>
          <a:prstGeom prst="rect">
            <a:avLst/>
          </a:prstGeom>
        </p:spPr>
        <p:txBody>
          <a:bodyPr vert="horz" lIns="0" tIns="0" rIns="0" bIns="0" rtlCol="0" anchor="ctr">
            <a:noAutofit/>
          </a:bodyPr>
          <a:lstStyle>
            <a:lvl1pPr algn="l" defTabSz="914484" rtl="0" eaLnBrk="1" latinLnBrk="0" hangingPunct="1">
              <a:spcBef>
                <a:spcPct val="0"/>
              </a:spcBef>
              <a:buNone/>
              <a:defRPr sz="2401" b="1" kern="1200">
                <a:solidFill>
                  <a:schemeClr val="tx2"/>
                </a:solidFill>
                <a:latin typeface="+mj-lt"/>
                <a:ea typeface="+mj-ea"/>
                <a:cs typeface="+mj-cs"/>
              </a:defRPr>
            </a:lvl1pPr>
          </a:lstStyle>
          <a:p>
            <a:pPr algn="ctr"/>
            <a:r>
              <a:rPr lang="es-MX" sz="2400" dirty="0" smtClean="0">
                <a:solidFill>
                  <a:schemeClr val="bg2">
                    <a:lumMod val="75000"/>
                  </a:schemeClr>
                </a:solidFill>
                <a:latin typeface="Calibri" pitchFamily="34" charset="0"/>
                <a:ea typeface="Ebrima" panose="02000000000000000000" pitchFamily="2" charset="0"/>
                <a:cs typeface="Ebrima" panose="02000000000000000000" pitchFamily="2" charset="0"/>
              </a:rPr>
              <a:t>PROGRAMAS PRIORITARIOS  2020-2024 </a:t>
            </a:r>
            <a:endParaRPr lang="en-US" sz="2400" dirty="0">
              <a:solidFill>
                <a:schemeClr val="bg2">
                  <a:lumMod val="75000"/>
                </a:schemeClr>
              </a:solidFill>
              <a:latin typeface="Calibri" pitchFamily="34" charset="0"/>
            </a:endParaRPr>
          </a:p>
        </p:txBody>
      </p:sp>
    </p:spTree>
    <p:extLst>
      <p:ext uri="{BB962C8B-B14F-4D97-AF65-F5344CB8AC3E}">
        <p14:creationId xmlns:p14="http://schemas.microsoft.com/office/powerpoint/2010/main" val="119480252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340768"/>
            <a:ext cx="8229600" cy="1143000"/>
          </a:xfrm>
        </p:spPr>
        <p:txBody>
          <a:bodyPr>
            <a:normAutofit/>
          </a:bodyPr>
          <a:lstStyle/>
          <a:p>
            <a:r>
              <a:rPr lang="es-GT" b="1" dirty="0" smtClean="0">
                <a:solidFill>
                  <a:schemeClr val="accent1">
                    <a:lumMod val="75000"/>
                  </a:schemeClr>
                </a:solidFill>
                <a:latin typeface="Arial Black" charset="0"/>
                <a:ea typeface="Arial Black" charset="0"/>
                <a:cs typeface="Arial Black" charset="0"/>
              </a:rPr>
              <a:t>Pregunta Orientadora No. 3</a:t>
            </a:r>
            <a:endParaRPr lang="es-GT" b="1" dirty="0">
              <a:solidFill>
                <a:schemeClr val="accent1">
                  <a:lumMod val="75000"/>
                </a:schemeClr>
              </a:solidFill>
              <a:latin typeface="Arial Black" charset="0"/>
              <a:ea typeface="Arial Black" charset="0"/>
              <a:cs typeface="Arial Black" charset="0"/>
            </a:endParaRPr>
          </a:p>
        </p:txBody>
      </p:sp>
      <p:sp>
        <p:nvSpPr>
          <p:cNvPr id="3" name="2 Marcador de contenido"/>
          <p:cNvSpPr>
            <a:spLocks noGrp="1"/>
          </p:cNvSpPr>
          <p:nvPr>
            <p:ph idx="1"/>
          </p:nvPr>
        </p:nvSpPr>
        <p:spPr>
          <a:xfrm>
            <a:off x="457200" y="2996952"/>
            <a:ext cx="8229600" cy="2304256"/>
          </a:xfrm>
        </p:spPr>
        <p:txBody>
          <a:bodyPr>
            <a:normAutofit/>
          </a:bodyPr>
          <a:lstStyle/>
          <a:p>
            <a:pPr marL="0" lvl="0" indent="0" algn="ctr">
              <a:buNone/>
            </a:pPr>
            <a:r>
              <a:rPr lang="es-GT" sz="3600" dirty="0"/>
              <a:t>¿Qué programas considera prioritarios para el período 2020 – 2024, en el eje de Seguridad y Justicia, vinculados a las MED y </a:t>
            </a:r>
            <a:r>
              <a:rPr lang="es-GT" sz="3600" dirty="0" smtClean="0"/>
              <a:t>ODS?  </a:t>
            </a:r>
            <a:endParaRPr lang="es-GT" sz="3600" dirty="0"/>
          </a:p>
        </p:txBody>
      </p:sp>
    </p:spTree>
    <p:extLst>
      <p:ext uri="{BB962C8B-B14F-4D97-AF65-F5344CB8AC3E}">
        <p14:creationId xmlns:p14="http://schemas.microsoft.com/office/powerpoint/2010/main" val="199509244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55DC0C3-BCDA-48C0-A49A-2FF6F4CBFF48}"/>
              </a:ext>
            </a:extLst>
          </p:cNvPr>
          <p:cNvSpPr>
            <a:spLocks noGrp="1"/>
          </p:cNvSpPr>
          <p:nvPr>
            <p:ph type="title"/>
          </p:nvPr>
        </p:nvSpPr>
        <p:spPr>
          <a:xfrm>
            <a:off x="1997749" y="1484784"/>
            <a:ext cx="5334982" cy="392100"/>
          </a:xfrm>
        </p:spPr>
        <p:txBody>
          <a:bodyPr/>
          <a:lstStyle/>
          <a:p>
            <a:pPr algn="ctr"/>
            <a:r>
              <a:rPr lang="es-MX" sz="2400" dirty="0">
                <a:solidFill>
                  <a:schemeClr val="bg2">
                    <a:lumMod val="75000"/>
                  </a:schemeClr>
                </a:solidFill>
                <a:latin typeface="Calibri" pitchFamily="34" charset="0"/>
                <a:ea typeface="Ebrima" panose="02000000000000000000" pitchFamily="2" charset="0"/>
                <a:cs typeface="Ebrima" panose="02000000000000000000" pitchFamily="2" charset="0"/>
              </a:rPr>
              <a:t>PROGRAMAS PRIORITARIOS </a:t>
            </a:r>
            <a:r>
              <a:rPr lang="es-MX" sz="2400" dirty="0" smtClean="0">
                <a:solidFill>
                  <a:schemeClr val="bg2">
                    <a:lumMod val="75000"/>
                  </a:schemeClr>
                </a:solidFill>
                <a:latin typeface="Calibri" pitchFamily="34" charset="0"/>
                <a:ea typeface="Ebrima" panose="02000000000000000000" pitchFamily="2" charset="0"/>
                <a:cs typeface="Ebrima" panose="02000000000000000000" pitchFamily="2" charset="0"/>
              </a:rPr>
              <a:t> 2020-2024 </a:t>
            </a:r>
            <a:endParaRPr lang="en-US" sz="2400" dirty="0">
              <a:solidFill>
                <a:schemeClr val="bg2">
                  <a:lumMod val="75000"/>
                </a:schemeClr>
              </a:solidFill>
              <a:latin typeface="Calibri" pitchFamily="34" charset="0"/>
            </a:endParaRPr>
          </a:p>
        </p:txBody>
      </p:sp>
      <p:sp>
        <p:nvSpPr>
          <p:cNvPr id="5" name="4 CuadroTexto"/>
          <p:cNvSpPr txBox="1"/>
          <p:nvPr/>
        </p:nvSpPr>
        <p:spPr>
          <a:xfrm>
            <a:off x="1940919" y="2405462"/>
            <a:ext cx="5391812" cy="400110"/>
          </a:xfrm>
          <a:prstGeom prst="rect">
            <a:avLst/>
          </a:prstGeom>
          <a:noFill/>
        </p:spPr>
        <p:txBody>
          <a:bodyPr wrap="square" rtlCol="0">
            <a:spAutoFit/>
          </a:bodyPr>
          <a:lstStyle/>
          <a:p>
            <a:pPr algn="ctr"/>
            <a:r>
              <a:rPr lang="es-MX" sz="2000" b="1" dirty="0">
                <a:solidFill>
                  <a:schemeClr val="bg2"/>
                </a:solidFill>
              </a:rPr>
              <a:t>TEMÁTICA: </a:t>
            </a:r>
            <a:r>
              <a:rPr lang="es-MX" sz="2000" b="1" dirty="0" smtClean="0">
                <a:solidFill>
                  <a:schemeClr val="bg2"/>
                </a:solidFill>
              </a:rPr>
              <a:t>PREVENCIÓN Y DISUACIÓN </a:t>
            </a:r>
            <a:endParaRPr lang="es-GT" sz="2000" b="1" dirty="0">
              <a:solidFill>
                <a:schemeClr val="bg2"/>
              </a:solidFill>
            </a:endParaRPr>
          </a:p>
        </p:txBody>
      </p:sp>
      <p:sp>
        <p:nvSpPr>
          <p:cNvPr id="38" name="7 CuadroTexto">
            <a:extLst>
              <a:ext uri="{FF2B5EF4-FFF2-40B4-BE49-F238E27FC236}">
                <a16:creationId xmlns:a16="http://schemas.microsoft.com/office/drawing/2014/main" xmlns="" id="{E073098D-91F0-9B40-8F31-5828DA4C5788}"/>
              </a:ext>
            </a:extLst>
          </p:cNvPr>
          <p:cNvSpPr txBox="1"/>
          <p:nvPr/>
        </p:nvSpPr>
        <p:spPr>
          <a:xfrm>
            <a:off x="683568" y="3284984"/>
            <a:ext cx="7504999" cy="369332"/>
          </a:xfrm>
          <a:prstGeom prst="rect">
            <a:avLst/>
          </a:prstGeom>
          <a:noFill/>
        </p:spPr>
        <p:txBody>
          <a:bodyPr wrap="square" rtlCol="0">
            <a:spAutoFit/>
          </a:bodyPr>
          <a:lstStyle/>
          <a:p>
            <a:pPr marL="257244" indent="-257244">
              <a:buFont typeface="Arial" panose="020B0604020202020204" pitchFamily="34" charset="0"/>
              <a:buChar char="•"/>
            </a:pPr>
            <a:r>
              <a:rPr lang="es-GT" sz="1800" b="1" dirty="0" smtClean="0">
                <a:solidFill>
                  <a:schemeClr val="bg2">
                    <a:lumMod val="75000"/>
                  </a:schemeClr>
                </a:solidFill>
              </a:rPr>
              <a:t>Creación </a:t>
            </a:r>
            <a:r>
              <a:rPr lang="es-GT" sz="1800" b="1" dirty="0">
                <a:solidFill>
                  <a:schemeClr val="bg2">
                    <a:lumMod val="75000"/>
                  </a:schemeClr>
                </a:solidFill>
              </a:rPr>
              <a:t>de programas para evitar el la delincuencia juvenil.</a:t>
            </a:r>
            <a:endParaRPr lang="es-MX" sz="1800" b="1" dirty="0">
              <a:solidFill>
                <a:schemeClr val="bg2">
                  <a:lumMod val="75000"/>
                </a:schemeClr>
              </a:solidFill>
            </a:endParaRPr>
          </a:p>
        </p:txBody>
      </p:sp>
    </p:spTree>
    <p:extLst>
      <p:ext uri="{BB962C8B-B14F-4D97-AF65-F5344CB8AC3E}">
        <p14:creationId xmlns:p14="http://schemas.microsoft.com/office/powerpoint/2010/main" val="34939452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55DC0C3-BCDA-48C0-A49A-2FF6F4CBFF48}"/>
              </a:ext>
            </a:extLst>
          </p:cNvPr>
          <p:cNvSpPr>
            <a:spLocks noGrp="1"/>
          </p:cNvSpPr>
          <p:nvPr>
            <p:ph type="title"/>
          </p:nvPr>
        </p:nvSpPr>
        <p:spPr>
          <a:xfrm>
            <a:off x="1790955" y="1340768"/>
            <a:ext cx="5495978" cy="746342"/>
          </a:xfrm>
        </p:spPr>
        <p:txBody>
          <a:bodyPr/>
          <a:lstStyle/>
          <a:p>
            <a:pPr algn="ctr"/>
            <a:r>
              <a:rPr lang="es-MX" sz="2400" dirty="0">
                <a:solidFill>
                  <a:schemeClr val="bg2">
                    <a:lumMod val="75000"/>
                  </a:schemeClr>
                </a:solidFill>
                <a:latin typeface="Calibri" panose="020F0502020204030204" pitchFamily="34" charset="0"/>
                <a:ea typeface="Ebrima" panose="02000000000000000000" pitchFamily="2" charset="0"/>
                <a:cs typeface="Calibri" panose="020F0502020204030204" pitchFamily="34" charset="0"/>
              </a:rPr>
              <a:t>PROGRAMAS PRIORITARIOS </a:t>
            </a:r>
            <a:r>
              <a:rPr lang="es-MX" sz="2400" dirty="0" smtClean="0">
                <a:solidFill>
                  <a:schemeClr val="bg2">
                    <a:lumMod val="75000"/>
                  </a:schemeClr>
                </a:solidFill>
                <a:latin typeface="Calibri" panose="020F0502020204030204" pitchFamily="34" charset="0"/>
                <a:ea typeface="Ebrima" panose="02000000000000000000" pitchFamily="2" charset="0"/>
                <a:cs typeface="Calibri" panose="020F0502020204030204" pitchFamily="34" charset="0"/>
              </a:rPr>
              <a:t>2020-2024 </a:t>
            </a:r>
            <a:endParaRPr lang="en-US" sz="2400" dirty="0">
              <a:solidFill>
                <a:schemeClr val="bg2">
                  <a:lumMod val="75000"/>
                </a:schemeClr>
              </a:solidFill>
              <a:latin typeface="Calibri" panose="020F0502020204030204" pitchFamily="34" charset="0"/>
              <a:cs typeface="Calibri" panose="020F0502020204030204" pitchFamily="34" charset="0"/>
            </a:endParaRPr>
          </a:p>
        </p:txBody>
      </p:sp>
      <p:sp>
        <p:nvSpPr>
          <p:cNvPr id="5" name="4 CuadroTexto"/>
          <p:cNvSpPr txBox="1"/>
          <p:nvPr/>
        </p:nvSpPr>
        <p:spPr>
          <a:xfrm>
            <a:off x="1900413" y="2392933"/>
            <a:ext cx="5391812" cy="707886"/>
          </a:xfrm>
          <a:prstGeom prst="rect">
            <a:avLst/>
          </a:prstGeom>
          <a:noFill/>
        </p:spPr>
        <p:txBody>
          <a:bodyPr wrap="square" rtlCol="0">
            <a:spAutoFit/>
          </a:bodyPr>
          <a:lstStyle/>
          <a:p>
            <a:pPr algn="ctr"/>
            <a:r>
              <a:rPr lang="es-MX" sz="2000" b="1" dirty="0">
                <a:solidFill>
                  <a:schemeClr val="bg2"/>
                </a:solidFill>
              </a:rPr>
              <a:t>TEMÁTICA: </a:t>
            </a:r>
            <a:r>
              <a:rPr lang="es-MX" sz="2000" b="1" dirty="0" smtClean="0">
                <a:solidFill>
                  <a:schemeClr val="bg2"/>
                </a:solidFill>
              </a:rPr>
              <a:t>RESOLUCIÓN PACÍFICA DE CONFLICTOS</a:t>
            </a:r>
            <a:endParaRPr lang="es-GT" sz="2000" b="1" dirty="0">
              <a:solidFill>
                <a:schemeClr val="bg2"/>
              </a:solidFill>
            </a:endParaRPr>
          </a:p>
        </p:txBody>
      </p:sp>
      <p:sp>
        <p:nvSpPr>
          <p:cNvPr id="4" name="7 CuadroTexto">
            <a:extLst>
              <a:ext uri="{FF2B5EF4-FFF2-40B4-BE49-F238E27FC236}">
                <a16:creationId xmlns:a16="http://schemas.microsoft.com/office/drawing/2014/main" xmlns="" id="{E073098D-91F0-9B40-8F31-5828DA4C5788}"/>
              </a:ext>
            </a:extLst>
          </p:cNvPr>
          <p:cNvSpPr txBox="1"/>
          <p:nvPr/>
        </p:nvSpPr>
        <p:spPr>
          <a:xfrm>
            <a:off x="683568" y="3284984"/>
            <a:ext cx="7504999" cy="646331"/>
          </a:xfrm>
          <a:prstGeom prst="rect">
            <a:avLst/>
          </a:prstGeom>
          <a:noFill/>
        </p:spPr>
        <p:txBody>
          <a:bodyPr wrap="square" rtlCol="0">
            <a:spAutoFit/>
          </a:bodyPr>
          <a:lstStyle/>
          <a:p>
            <a:pPr marL="257244" indent="-257244">
              <a:buFont typeface="Arial" panose="020B0604020202020204" pitchFamily="34" charset="0"/>
              <a:buChar char="•"/>
            </a:pPr>
            <a:r>
              <a:rPr lang="es-GT" sz="1800" b="1" dirty="0" smtClean="0">
                <a:solidFill>
                  <a:schemeClr val="bg2">
                    <a:lumMod val="75000"/>
                  </a:schemeClr>
                </a:solidFill>
              </a:rPr>
              <a:t>Creación </a:t>
            </a:r>
            <a:r>
              <a:rPr lang="es-GT" sz="1800" b="1" dirty="0">
                <a:solidFill>
                  <a:schemeClr val="bg2">
                    <a:lumMod val="75000"/>
                  </a:schemeClr>
                </a:solidFill>
              </a:rPr>
              <a:t>de centros de mediación a nivel municipal.</a:t>
            </a:r>
          </a:p>
          <a:p>
            <a:pPr marL="257244" indent="-257244">
              <a:buFont typeface="Arial" panose="020B0604020202020204" pitchFamily="34" charset="0"/>
              <a:buChar char="•"/>
            </a:pPr>
            <a:r>
              <a:rPr lang="es-GT" sz="1800" b="1" dirty="0" smtClean="0">
                <a:solidFill>
                  <a:schemeClr val="bg2">
                    <a:lumMod val="75000"/>
                  </a:schemeClr>
                </a:solidFill>
              </a:rPr>
              <a:t>Transparentar </a:t>
            </a:r>
            <a:r>
              <a:rPr lang="es-GT" sz="1800" b="1" dirty="0">
                <a:solidFill>
                  <a:schemeClr val="bg2">
                    <a:lumMod val="75000"/>
                  </a:schemeClr>
                </a:solidFill>
              </a:rPr>
              <a:t>los procesos y </a:t>
            </a:r>
            <a:r>
              <a:rPr lang="es-GT" sz="1800" b="1" dirty="0" smtClean="0">
                <a:solidFill>
                  <a:schemeClr val="bg2">
                    <a:lumMod val="75000"/>
                  </a:schemeClr>
                </a:solidFill>
              </a:rPr>
              <a:t>socializarlos</a:t>
            </a:r>
            <a:endParaRPr lang="es-GT" sz="1800" b="1" dirty="0">
              <a:solidFill>
                <a:schemeClr val="bg2">
                  <a:lumMod val="75000"/>
                </a:schemeClr>
              </a:solidFill>
            </a:endParaRPr>
          </a:p>
        </p:txBody>
      </p:sp>
    </p:spTree>
    <p:extLst>
      <p:ext uri="{BB962C8B-B14F-4D97-AF65-F5344CB8AC3E}">
        <p14:creationId xmlns:p14="http://schemas.microsoft.com/office/powerpoint/2010/main" val="33643601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88804" y="1340768"/>
            <a:ext cx="8229600" cy="1143000"/>
          </a:xfrm>
        </p:spPr>
        <p:txBody>
          <a:bodyPr>
            <a:normAutofit/>
          </a:bodyPr>
          <a:lstStyle/>
          <a:p>
            <a:r>
              <a:rPr lang="es-GT" b="1" dirty="0" smtClean="0">
                <a:solidFill>
                  <a:schemeClr val="accent1">
                    <a:lumMod val="75000"/>
                  </a:schemeClr>
                </a:solidFill>
                <a:latin typeface="Arial Black" charset="0"/>
                <a:ea typeface="Arial Black" charset="0"/>
                <a:cs typeface="Arial Black" charset="0"/>
              </a:rPr>
              <a:t>Pregunta Orientadora No. 1</a:t>
            </a:r>
            <a:endParaRPr lang="es-GT" b="1" dirty="0">
              <a:solidFill>
                <a:schemeClr val="accent1">
                  <a:lumMod val="75000"/>
                </a:schemeClr>
              </a:solidFill>
              <a:latin typeface="Arial Black" charset="0"/>
              <a:ea typeface="Arial Black" charset="0"/>
              <a:cs typeface="Arial Black" charset="0"/>
            </a:endParaRPr>
          </a:p>
        </p:txBody>
      </p:sp>
      <p:sp>
        <p:nvSpPr>
          <p:cNvPr id="3" name="2 Marcador de contenido"/>
          <p:cNvSpPr>
            <a:spLocks noGrp="1"/>
          </p:cNvSpPr>
          <p:nvPr>
            <p:ph idx="1"/>
          </p:nvPr>
        </p:nvSpPr>
        <p:spPr>
          <a:xfrm>
            <a:off x="467544" y="2780928"/>
            <a:ext cx="8229600" cy="2116832"/>
          </a:xfrm>
        </p:spPr>
        <p:txBody>
          <a:bodyPr>
            <a:normAutofit/>
          </a:bodyPr>
          <a:lstStyle/>
          <a:p>
            <a:pPr marL="0" lvl="0" indent="0" algn="ctr">
              <a:buNone/>
            </a:pPr>
            <a:r>
              <a:rPr lang="es-GT" sz="3600" dirty="0"/>
              <a:t>¿En qué temática considera que ha habido más avances en el eje de Seguridad y Justicia?</a:t>
            </a:r>
          </a:p>
        </p:txBody>
      </p:sp>
    </p:spTree>
    <p:extLst>
      <p:ext uri="{BB962C8B-B14F-4D97-AF65-F5344CB8AC3E}">
        <p14:creationId xmlns:p14="http://schemas.microsoft.com/office/powerpoint/2010/main" val="109989735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2051720" y="2411634"/>
            <a:ext cx="5089952" cy="400110"/>
          </a:xfrm>
          <a:prstGeom prst="rect">
            <a:avLst/>
          </a:prstGeom>
          <a:noFill/>
        </p:spPr>
        <p:txBody>
          <a:bodyPr wrap="square" rtlCol="0">
            <a:spAutoFit/>
          </a:bodyPr>
          <a:lstStyle/>
          <a:p>
            <a:pPr algn="ctr"/>
            <a:r>
              <a:rPr lang="es-MX" sz="2000" b="1" dirty="0">
                <a:solidFill>
                  <a:schemeClr val="bg2"/>
                </a:solidFill>
              </a:rPr>
              <a:t>TEMÁTICA: </a:t>
            </a:r>
            <a:r>
              <a:rPr lang="es-MX" sz="2000" b="1" dirty="0" smtClean="0">
                <a:solidFill>
                  <a:schemeClr val="bg2"/>
                </a:solidFill>
              </a:rPr>
              <a:t>COERCIÓN</a:t>
            </a:r>
            <a:endParaRPr lang="es-GT" sz="2000" b="1" dirty="0">
              <a:solidFill>
                <a:schemeClr val="bg2"/>
              </a:solidFill>
            </a:endParaRPr>
          </a:p>
        </p:txBody>
      </p:sp>
      <p:sp>
        <p:nvSpPr>
          <p:cNvPr id="41" name="7 CuadroTexto">
            <a:extLst>
              <a:ext uri="{FF2B5EF4-FFF2-40B4-BE49-F238E27FC236}">
                <a16:creationId xmlns:a16="http://schemas.microsoft.com/office/drawing/2014/main" xmlns="" id="{AD8D8318-D4AB-CF44-8C64-8B2791F13B55}"/>
              </a:ext>
            </a:extLst>
          </p:cNvPr>
          <p:cNvSpPr txBox="1"/>
          <p:nvPr/>
        </p:nvSpPr>
        <p:spPr>
          <a:xfrm>
            <a:off x="683568" y="3284984"/>
            <a:ext cx="7504999" cy="646331"/>
          </a:xfrm>
          <a:prstGeom prst="rect">
            <a:avLst/>
          </a:prstGeom>
          <a:noFill/>
        </p:spPr>
        <p:txBody>
          <a:bodyPr wrap="square" rtlCol="0">
            <a:spAutoFit/>
          </a:bodyPr>
          <a:lstStyle/>
          <a:p>
            <a:pPr marL="257244" indent="-257244" algn="just">
              <a:buFont typeface="Arial" panose="020B0604020202020204" pitchFamily="34" charset="0"/>
              <a:buChar char="•"/>
            </a:pPr>
            <a:r>
              <a:rPr lang="es-GT" sz="1800" b="1" dirty="0" smtClean="0">
                <a:solidFill>
                  <a:schemeClr val="bg2">
                    <a:lumMod val="75000"/>
                  </a:schemeClr>
                </a:solidFill>
              </a:rPr>
              <a:t>Programas </a:t>
            </a:r>
            <a:r>
              <a:rPr lang="es-GT" sz="1800" b="1" dirty="0">
                <a:solidFill>
                  <a:schemeClr val="bg2">
                    <a:lumMod val="75000"/>
                  </a:schemeClr>
                </a:solidFill>
              </a:rPr>
              <a:t>enfocados en la mejora continua, gestión del conocimiento y mejora salarial en la carrera de la Policía Nacional.</a:t>
            </a:r>
            <a:endParaRPr lang="es-GT" sz="1800" dirty="0">
              <a:solidFill>
                <a:schemeClr val="bg2">
                  <a:lumMod val="75000"/>
                </a:schemeClr>
              </a:solidFill>
            </a:endParaRPr>
          </a:p>
        </p:txBody>
      </p:sp>
      <p:sp>
        <p:nvSpPr>
          <p:cNvPr id="6" name="Title 1">
            <a:extLst>
              <a:ext uri="{FF2B5EF4-FFF2-40B4-BE49-F238E27FC236}">
                <a16:creationId xmlns:a16="http://schemas.microsoft.com/office/drawing/2014/main" xmlns="" id="{555DC0C3-BCDA-48C0-A49A-2FF6F4CBFF48}"/>
              </a:ext>
            </a:extLst>
          </p:cNvPr>
          <p:cNvSpPr txBox="1">
            <a:spLocks/>
          </p:cNvSpPr>
          <p:nvPr/>
        </p:nvSpPr>
        <p:spPr>
          <a:xfrm>
            <a:off x="1768576" y="1538691"/>
            <a:ext cx="5334982" cy="392100"/>
          </a:xfrm>
          <a:prstGeom prst="rect">
            <a:avLst/>
          </a:prstGeom>
        </p:spPr>
        <p:txBody>
          <a:bodyPr vert="horz" lIns="0" tIns="0" rIns="0" bIns="0" rtlCol="0" anchor="ctr">
            <a:noAutofit/>
          </a:bodyPr>
          <a:lstStyle>
            <a:lvl1pPr algn="l" defTabSz="914484" rtl="0" eaLnBrk="1" latinLnBrk="0" hangingPunct="1">
              <a:spcBef>
                <a:spcPct val="0"/>
              </a:spcBef>
              <a:buNone/>
              <a:defRPr sz="2401" b="1" kern="1200">
                <a:solidFill>
                  <a:schemeClr val="tx2"/>
                </a:solidFill>
                <a:latin typeface="+mj-lt"/>
                <a:ea typeface="+mj-ea"/>
                <a:cs typeface="+mj-cs"/>
              </a:defRPr>
            </a:lvl1pPr>
          </a:lstStyle>
          <a:p>
            <a:pPr algn="ctr"/>
            <a:r>
              <a:rPr lang="es-MX" sz="2400" dirty="0" smtClean="0">
                <a:solidFill>
                  <a:schemeClr val="bg2">
                    <a:lumMod val="75000"/>
                  </a:schemeClr>
                </a:solidFill>
                <a:latin typeface="Calibri" pitchFamily="34" charset="0"/>
                <a:ea typeface="Ebrima" panose="02000000000000000000" pitchFamily="2" charset="0"/>
                <a:cs typeface="Ebrima" panose="02000000000000000000" pitchFamily="2" charset="0"/>
              </a:rPr>
              <a:t>PROGRAMAS PRIORITARIOS  2020-2024 </a:t>
            </a:r>
            <a:endParaRPr lang="en-US" sz="2400" dirty="0">
              <a:solidFill>
                <a:schemeClr val="bg2">
                  <a:lumMod val="75000"/>
                </a:schemeClr>
              </a:solidFill>
              <a:latin typeface="Calibri" pitchFamily="34" charset="0"/>
            </a:endParaRPr>
          </a:p>
        </p:txBody>
      </p:sp>
    </p:spTree>
    <p:extLst>
      <p:ext uri="{BB962C8B-B14F-4D97-AF65-F5344CB8AC3E}">
        <p14:creationId xmlns:p14="http://schemas.microsoft.com/office/powerpoint/2010/main" val="11673634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1979712" y="2419283"/>
            <a:ext cx="5391812" cy="400110"/>
          </a:xfrm>
          <a:prstGeom prst="rect">
            <a:avLst/>
          </a:prstGeom>
          <a:noFill/>
        </p:spPr>
        <p:txBody>
          <a:bodyPr wrap="square" rtlCol="0">
            <a:spAutoFit/>
          </a:bodyPr>
          <a:lstStyle/>
          <a:p>
            <a:pPr algn="ctr"/>
            <a:r>
              <a:rPr lang="es-MX" sz="2000" b="1" dirty="0">
                <a:solidFill>
                  <a:schemeClr val="bg2"/>
                </a:solidFill>
              </a:rPr>
              <a:t>TEMÁTICA: </a:t>
            </a:r>
            <a:r>
              <a:rPr lang="es-MX" sz="2000" b="1" dirty="0" smtClean="0">
                <a:solidFill>
                  <a:schemeClr val="bg2"/>
                </a:solidFill>
              </a:rPr>
              <a:t>INVESTIGACIÓN E INSTRUCCIÓN</a:t>
            </a:r>
            <a:endParaRPr lang="es-GT" sz="2000" b="1" dirty="0">
              <a:solidFill>
                <a:schemeClr val="bg2"/>
              </a:solidFill>
            </a:endParaRPr>
          </a:p>
        </p:txBody>
      </p:sp>
      <p:sp>
        <p:nvSpPr>
          <p:cNvPr id="39" name="Title 1">
            <a:extLst>
              <a:ext uri="{FF2B5EF4-FFF2-40B4-BE49-F238E27FC236}">
                <a16:creationId xmlns:a16="http://schemas.microsoft.com/office/drawing/2014/main" xmlns="" id="{7F33A5E3-BAE3-9C44-A4FE-11B6AA971C81}"/>
              </a:ext>
            </a:extLst>
          </p:cNvPr>
          <p:cNvSpPr>
            <a:spLocks noGrp="1"/>
          </p:cNvSpPr>
          <p:nvPr>
            <p:ph type="title"/>
          </p:nvPr>
        </p:nvSpPr>
        <p:spPr>
          <a:xfrm>
            <a:off x="1583711" y="1340768"/>
            <a:ext cx="5704711" cy="746342"/>
          </a:xfrm>
        </p:spPr>
        <p:txBody>
          <a:bodyPr/>
          <a:lstStyle/>
          <a:p>
            <a:pPr algn="ctr"/>
            <a:r>
              <a:rPr lang="es-MX" sz="2400" dirty="0">
                <a:solidFill>
                  <a:schemeClr val="bg2">
                    <a:lumMod val="75000"/>
                  </a:schemeClr>
                </a:solidFill>
                <a:latin typeface="Calibri" panose="020F0502020204030204" pitchFamily="34" charset="0"/>
                <a:ea typeface="Ebrima" panose="02000000000000000000" pitchFamily="2" charset="0"/>
                <a:cs typeface="Calibri" panose="020F0502020204030204" pitchFamily="34" charset="0"/>
              </a:rPr>
              <a:t>PROGRAMAS PRIORITARIOS </a:t>
            </a:r>
            <a:r>
              <a:rPr lang="es-MX" sz="2400" dirty="0" smtClean="0">
                <a:solidFill>
                  <a:schemeClr val="bg2">
                    <a:lumMod val="75000"/>
                  </a:schemeClr>
                </a:solidFill>
                <a:latin typeface="Calibri" panose="020F0502020204030204" pitchFamily="34" charset="0"/>
                <a:ea typeface="Ebrima" panose="02000000000000000000" pitchFamily="2" charset="0"/>
                <a:cs typeface="Calibri" panose="020F0502020204030204" pitchFamily="34" charset="0"/>
              </a:rPr>
              <a:t>  </a:t>
            </a:r>
            <a:r>
              <a:rPr lang="es-MX" sz="2400" dirty="0">
                <a:solidFill>
                  <a:schemeClr val="bg2">
                    <a:lumMod val="75000"/>
                  </a:schemeClr>
                </a:solidFill>
                <a:latin typeface="Calibri" panose="020F0502020204030204" pitchFamily="34" charset="0"/>
                <a:ea typeface="Ebrima" panose="02000000000000000000" pitchFamily="2" charset="0"/>
                <a:cs typeface="Calibri" panose="020F0502020204030204" pitchFamily="34" charset="0"/>
              </a:rPr>
              <a:t>2020-2024 </a:t>
            </a:r>
            <a:endParaRPr lang="en-US" sz="2400" dirty="0">
              <a:solidFill>
                <a:schemeClr val="bg2">
                  <a:lumMod val="75000"/>
                </a:schemeClr>
              </a:solidFill>
              <a:latin typeface="Calibri" panose="020F0502020204030204" pitchFamily="34" charset="0"/>
              <a:cs typeface="Calibri" panose="020F0502020204030204" pitchFamily="34" charset="0"/>
            </a:endParaRPr>
          </a:p>
        </p:txBody>
      </p:sp>
      <p:sp>
        <p:nvSpPr>
          <p:cNvPr id="40" name="7 CuadroTexto">
            <a:extLst>
              <a:ext uri="{FF2B5EF4-FFF2-40B4-BE49-F238E27FC236}">
                <a16:creationId xmlns:a16="http://schemas.microsoft.com/office/drawing/2014/main" xmlns="" id="{0104E68D-14D0-B84F-9D3C-84C725518B36}"/>
              </a:ext>
            </a:extLst>
          </p:cNvPr>
          <p:cNvSpPr txBox="1"/>
          <p:nvPr/>
        </p:nvSpPr>
        <p:spPr>
          <a:xfrm>
            <a:off x="683568" y="3284984"/>
            <a:ext cx="7504999" cy="2308324"/>
          </a:xfrm>
          <a:prstGeom prst="rect">
            <a:avLst/>
          </a:prstGeom>
          <a:noFill/>
        </p:spPr>
        <p:txBody>
          <a:bodyPr wrap="square" rtlCol="0">
            <a:spAutoFit/>
          </a:bodyPr>
          <a:lstStyle/>
          <a:p>
            <a:pPr marL="257244" indent="-257244" algn="just">
              <a:buFont typeface="Arial" panose="020B0604020202020204" pitchFamily="34" charset="0"/>
              <a:buChar char="•"/>
            </a:pPr>
            <a:r>
              <a:rPr lang="es-GT" sz="1800" b="1" dirty="0" smtClean="0">
                <a:solidFill>
                  <a:schemeClr val="bg2">
                    <a:lumMod val="75000"/>
                  </a:schemeClr>
                </a:solidFill>
              </a:rPr>
              <a:t>Mejorar </a:t>
            </a:r>
            <a:r>
              <a:rPr lang="es-GT" sz="1800" b="1" dirty="0">
                <a:solidFill>
                  <a:schemeClr val="bg2">
                    <a:lumMod val="75000"/>
                  </a:schemeClr>
                </a:solidFill>
              </a:rPr>
              <a:t>criterios de ampliación de las instituciones, poner más atención donde se abren nuevas </a:t>
            </a:r>
            <a:r>
              <a:rPr lang="es-GT" sz="1800" b="1" dirty="0" smtClean="0">
                <a:solidFill>
                  <a:schemeClr val="bg2">
                    <a:lumMod val="75000"/>
                  </a:schemeClr>
                </a:solidFill>
              </a:rPr>
              <a:t>fiscalías.</a:t>
            </a:r>
            <a:endParaRPr lang="es-GT" sz="1800" b="1" dirty="0">
              <a:solidFill>
                <a:schemeClr val="bg2">
                  <a:lumMod val="75000"/>
                </a:schemeClr>
              </a:solidFill>
            </a:endParaRPr>
          </a:p>
          <a:p>
            <a:pPr marL="257244" indent="-257244" algn="just">
              <a:buFont typeface="Arial" panose="020B0604020202020204" pitchFamily="34" charset="0"/>
              <a:buChar char="•"/>
            </a:pPr>
            <a:r>
              <a:rPr lang="es-GT" sz="1800" b="1" dirty="0" smtClean="0">
                <a:solidFill>
                  <a:schemeClr val="bg2">
                    <a:lumMod val="75000"/>
                  </a:schemeClr>
                </a:solidFill>
              </a:rPr>
              <a:t>Fortalecer </a:t>
            </a:r>
            <a:r>
              <a:rPr lang="es-GT" sz="1800" b="1" dirty="0">
                <a:solidFill>
                  <a:schemeClr val="bg2">
                    <a:lumMod val="75000"/>
                  </a:schemeClr>
                </a:solidFill>
              </a:rPr>
              <a:t>las instituciones encargadas.</a:t>
            </a:r>
          </a:p>
          <a:p>
            <a:pPr marL="257244" indent="-257244" algn="just">
              <a:buFont typeface="Arial" panose="020B0604020202020204" pitchFamily="34" charset="0"/>
              <a:buChar char="•"/>
            </a:pPr>
            <a:r>
              <a:rPr lang="es-GT" sz="1800" b="1" dirty="0" smtClean="0">
                <a:solidFill>
                  <a:schemeClr val="bg2">
                    <a:lumMod val="75000"/>
                  </a:schemeClr>
                </a:solidFill>
              </a:rPr>
              <a:t>Mejora </a:t>
            </a:r>
            <a:r>
              <a:rPr lang="es-GT" sz="1800" b="1" dirty="0">
                <a:solidFill>
                  <a:schemeClr val="bg2">
                    <a:lumMod val="75000"/>
                  </a:schemeClr>
                </a:solidFill>
              </a:rPr>
              <a:t>en la comunicación e interconexión de las entidades involucradas. </a:t>
            </a:r>
          </a:p>
          <a:p>
            <a:pPr marL="257244" indent="-257244" algn="just">
              <a:buFont typeface="Arial" panose="020B0604020202020204" pitchFamily="34" charset="0"/>
              <a:buChar char="•"/>
            </a:pPr>
            <a:r>
              <a:rPr lang="es-GT" sz="1800" b="1" dirty="0" smtClean="0">
                <a:solidFill>
                  <a:schemeClr val="bg2">
                    <a:lumMod val="75000"/>
                  </a:schemeClr>
                </a:solidFill>
              </a:rPr>
              <a:t>Fortalecer </a:t>
            </a:r>
            <a:r>
              <a:rPr lang="es-GT" sz="1800" b="1" dirty="0">
                <a:solidFill>
                  <a:schemeClr val="bg2">
                    <a:lumMod val="75000"/>
                  </a:schemeClr>
                </a:solidFill>
              </a:rPr>
              <a:t>la persecución pública penal efectiva.</a:t>
            </a:r>
          </a:p>
          <a:p>
            <a:pPr marL="257244" indent="-257244" algn="just">
              <a:buFont typeface="Arial" panose="020B0604020202020204" pitchFamily="34" charset="0"/>
              <a:buChar char="•"/>
            </a:pPr>
            <a:r>
              <a:rPr lang="es-GT" sz="1800" b="1" dirty="0" smtClean="0">
                <a:solidFill>
                  <a:schemeClr val="bg2">
                    <a:lumMod val="75000"/>
                  </a:schemeClr>
                </a:solidFill>
              </a:rPr>
              <a:t>Atención </a:t>
            </a:r>
            <a:r>
              <a:rPr lang="es-GT" sz="1800" b="1" dirty="0">
                <a:solidFill>
                  <a:schemeClr val="bg2">
                    <a:lumMod val="75000"/>
                  </a:schemeClr>
                </a:solidFill>
              </a:rPr>
              <a:t>a mujeres sobrevivientes de </a:t>
            </a:r>
            <a:r>
              <a:rPr lang="es-GT" sz="1800" b="1" dirty="0" smtClean="0">
                <a:solidFill>
                  <a:schemeClr val="bg2">
                    <a:lumMod val="75000"/>
                  </a:schemeClr>
                </a:solidFill>
              </a:rPr>
              <a:t>violencia. </a:t>
            </a:r>
            <a:endParaRPr lang="es-GT" sz="1800" b="1" dirty="0">
              <a:solidFill>
                <a:schemeClr val="bg2">
                  <a:lumMod val="75000"/>
                </a:schemeClr>
              </a:solidFill>
            </a:endParaRPr>
          </a:p>
          <a:p>
            <a:pPr marL="257244" indent="-257244" algn="just">
              <a:buFont typeface="Arial" panose="020B0604020202020204" pitchFamily="34" charset="0"/>
              <a:buChar char="•"/>
            </a:pPr>
            <a:r>
              <a:rPr lang="es-GT" sz="1800" b="1" dirty="0" smtClean="0">
                <a:solidFill>
                  <a:schemeClr val="bg2">
                    <a:lumMod val="75000"/>
                  </a:schemeClr>
                </a:solidFill>
              </a:rPr>
              <a:t>Aplicación </a:t>
            </a:r>
            <a:r>
              <a:rPr lang="es-GT" sz="1800" b="1" dirty="0">
                <a:solidFill>
                  <a:schemeClr val="bg2">
                    <a:lumMod val="75000"/>
                  </a:schemeClr>
                </a:solidFill>
              </a:rPr>
              <a:t>de protocolos internacionales, para casos de violencia contra la mujer</a:t>
            </a:r>
          </a:p>
        </p:txBody>
      </p:sp>
    </p:spTree>
    <p:extLst>
      <p:ext uri="{BB962C8B-B14F-4D97-AF65-F5344CB8AC3E}">
        <p14:creationId xmlns:p14="http://schemas.microsoft.com/office/powerpoint/2010/main" val="8253107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4 CuadroTexto">
            <a:extLst>
              <a:ext uri="{FF2B5EF4-FFF2-40B4-BE49-F238E27FC236}">
                <a16:creationId xmlns:a16="http://schemas.microsoft.com/office/drawing/2014/main" xmlns="" id="{06142FE6-37B9-964B-B30F-2353FFCBBDCB}"/>
              </a:ext>
            </a:extLst>
          </p:cNvPr>
          <p:cNvSpPr txBox="1"/>
          <p:nvPr/>
        </p:nvSpPr>
        <p:spPr>
          <a:xfrm>
            <a:off x="1995791" y="2419283"/>
            <a:ext cx="5391812" cy="400110"/>
          </a:xfrm>
          <a:prstGeom prst="rect">
            <a:avLst/>
          </a:prstGeom>
          <a:noFill/>
        </p:spPr>
        <p:txBody>
          <a:bodyPr wrap="square" rtlCol="0">
            <a:spAutoFit/>
          </a:bodyPr>
          <a:lstStyle/>
          <a:p>
            <a:pPr algn="ctr"/>
            <a:r>
              <a:rPr lang="es-MX" sz="2000" b="1" dirty="0">
                <a:solidFill>
                  <a:schemeClr val="bg2"/>
                </a:solidFill>
              </a:rPr>
              <a:t>TEMÁTICA: </a:t>
            </a:r>
            <a:r>
              <a:rPr lang="es-MX" sz="2000" b="1" dirty="0" smtClean="0">
                <a:solidFill>
                  <a:schemeClr val="bg2"/>
                </a:solidFill>
              </a:rPr>
              <a:t>JUDICIALIZACIÓN</a:t>
            </a:r>
            <a:endParaRPr lang="es-GT" sz="2000" b="1" dirty="0">
              <a:solidFill>
                <a:schemeClr val="bg2"/>
              </a:solidFill>
            </a:endParaRPr>
          </a:p>
        </p:txBody>
      </p:sp>
      <p:sp>
        <p:nvSpPr>
          <p:cNvPr id="41" name="7 CuadroTexto">
            <a:extLst>
              <a:ext uri="{FF2B5EF4-FFF2-40B4-BE49-F238E27FC236}">
                <a16:creationId xmlns:a16="http://schemas.microsoft.com/office/drawing/2014/main" xmlns="" id="{9908D709-A799-FF4C-942F-79A77CBF293D}"/>
              </a:ext>
            </a:extLst>
          </p:cNvPr>
          <p:cNvSpPr txBox="1"/>
          <p:nvPr/>
        </p:nvSpPr>
        <p:spPr>
          <a:xfrm>
            <a:off x="683568" y="3284984"/>
            <a:ext cx="7504999" cy="1754326"/>
          </a:xfrm>
          <a:prstGeom prst="rect">
            <a:avLst/>
          </a:prstGeom>
          <a:noFill/>
        </p:spPr>
        <p:txBody>
          <a:bodyPr wrap="square" rtlCol="0">
            <a:spAutoFit/>
          </a:bodyPr>
          <a:lstStyle/>
          <a:p>
            <a:pPr marL="257244" indent="-257244" algn="just">
              <a:buFont typeface="Arial" panose="020B0604020202020204" pitchFamily="34" charset="0"/>
              <a:buChar char="•"/>
            </a:pPr>
            <a:r>
              <a:rPr lang="es-GT" sz="1800" b="1" dirty="0" smtClean="0">
                <a:solidFill>
                  <a:schemeClr val="bg2">
                    <a:lumMod val="75000"/>
                  </a:schemeClr>
                </a:solidFill>
              </a:rPr>
              <a:t>Sistematizar </a:t>
            </a:r>
            <a:r>
              <a:rPr lang="es-GT" sz="1800" b="1" dirty="0">
                <a:solidFill>
                  <a:schemeClr val="bg2">
                    <a:lumMod val="75000"/>
                  </a:schemeClr>
                </a:solidFill>
              </a:rPr>
              <a:t>holísticamente planes y programas interinstitucionales aplicando un Sistema de Gestión de Calidad a los procesos en observancia al sistema de investigación y judicialización/penalización de los fenómenos de criminalidad.</a:t>
            </a:r>
          </a:p>
          <a:p>
            <a:pPr marL="257244" indent="-257244" algn="just">
              <a:buFont typeface="Arial" panose="020B0604020202020204" pitchFamily="34" charset="0"/>
              <a:buChar char="•"/>
            </a:pPr>
            <a:r>
              <a:rPr lang="es-GT" sz="1800" b="1" dirty="0" smtClean="0">
                <a:solidFill>
                  <a:schemeClr val="bg2">
                    <a:lumMod val="75000"/>
                  </a:schemeClr>
                </a:solidFill>
              </a:rPr>
              <a:t>En </a:t>
            </a:r>
            <a:r>
              <a:rPr lang="es-GT" sz="1800" b="1" dirty="0">
                <a:solidFill>
                  <a:schemeClr val="bg2">
                    <a:lumMod val="75000"/>
                  </a:schemeClr>
                </a:solidFill>
              </a:rPr>
              <a:t>coordinación con el Organismo Judicial se propone la agilización en la resolución de casos en un trabajo coordinado  e inmediato.</a:t>
            </a:r>
          </a:p>
        </p:txBody>
      </p:sp>
      <p:sp>
        <p:nvSpPr>
          <p:cNvPr id="5" name="Title 1">
            <a:extLst>
              <a:ext uri="{FF2B5EF4-FFF2-40B4-BE49-F238E27FC236}">
                <a16:creationId xmlns:a16="http://schemas.microsoft.com/office/drawing/2014/main" xmlns="" id="{555DC0C3-BCDA-48C0-A49A-2FF6F4CBFF48}"/>
              </a:ext>
            </a:extLst>
          </p:cNvPr>
          <p:cNvSpPr txBox="1">
            <a:spLocks/>
          </p:cNvSpPr>
          <p:nvPr/>
        </p:nvSpPr>
        <p:spPr>
          <a:xfrm>
            <a:off x="2195736" y="1535304"/>
            <a:ext cx="5334982" cy="392100"/>
          </a:xfrm>
          <a:prstGeom prst="rect">
            <a:avLst/>
          </a:prstGeom>
        </p:spPr>
        <p:txBody>
          <a:bodyPr vert="horz" lIns="0" tIns="0" rIns="0" bIns="0" rtlCol="0" anchor="ctr">
            <a:noAutofit/>
          </a:bodyPr>
          <a:lstStyle>
            <a:lvl1pPr algn="l" defTabSz="914484" rtl="0" eaLnBrk="1" latinLnBrk="0" hangingPunct="1">
              <a:spcBef>
                <a:spcPct val="0"/>
              </a:spcBef>
              <a:buNone/>
              <a:defRPr sz="2401" b="1" kern="1200">
                <a:solidFill>
                  <a:schemeClr val="tx2"/>
                </a:solidFill>
                <a:latin typeface="+mj-lt"/>
                <a:ea typeface="+mj-ea"/>
                <a:cs typeface="+mj-cs"/>
              </a:defRPr>
            </a:lvl1pPr>
          </a:lstStyle>
          <a:p>
            <a:pPr algn="ctr"/>
            <a:r>
              <a:rPr lang="es-MX" sz="2400" dirty="0" smtClean="0">
                <a:solidFill>
                  <a:schemeClr val="bg2">
                    <a:lumMod val="75000"/>
                  </a:schemeClr>
                </a:solidFill>
                <a:latin typeface="Calibri" pitchFamily="34" charset="0"/>
                <a:ea typeface="Ebrima" panose="02000000000000000000" pitchFamily="2" charset="0"/>
                <a:cs typeface="Ebrima" panose="02000000000000000000" pitchFamily="2" charset="0"/>
              </a:rPr>
              <a:t>PROGRAMAS PRIORITARIOS  2020-2024 </a:t>
            </a:r>
            <a:endParaRPr lang="en-US" sz="2400" dirty="0">
              <a:solidFill>
                <a:schemeClr val="bg2">
                  <a:lumMod val="75000"/>
                </a:schemeClr>
              </a:solidFill>
              <a:latin typeface="Calibri" pitchFamily="34" charset="0"/>
            </a:endParaRPr>
          </a:p>
        </p:txBody>
      </p:sp>
    </p:spTree>
    <p:extLst>
      <p:ext uri="{BB962C8B-B14F-4D97-AF65-F5344CB8AC3E}">
        <p14:creationId xmlns:p14="http://schemas.microsoft.com/office/powerpoint/2010/main" val="3718961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4 CuadroTexto">
            <a:extLst>
              <a:ext uri="{FF2B5EF4-FFF2-40B4-BE49-F238E27FC236}">
                <a16:creationId xmlns:a16="http://schemas.microsoft.com/office/drawing/2014/main" xmlns="" id="{06142FE6-37B9-964B-B30F-2353FFCBBDCB}"/>
              </a:ext>
            </a:extLst>
          </p:cNvPr>
          <p:cNvSpPr txBox="1"/>
          <p:nvPr/>
        </p:nvSpPr>
        <p:spPr>
          <a:xfrm>
            <a:off x="1995791" y="2419283"/>
            <a:ext cx="5391812" cy="400110"/>
          </a:xfrm>
          <a:prstGeom prst="rect">
            <a:avLst/>
          </a:prstGeom>
          <a:noFill/>
        </p:spPr>
        <p:txBody>
          <a:bodyPr wrap="square" rtlCol="0">
            <a:spAutoFit/>
          </a:bodyPr>
          <a:lstStyle/>
          <a:p>
            <a:pPr algn="ctr"/>
            <a:r>
              <a:rPr lang="es-MX" sz="2000" b="1" dirty="0">
                <a:solidFill>
                  <a:schemeClr val="bg2"/>
                </a:solidFill>
              </a:rPr>
              <a:t>TEMÁTICA: </a:t>
            </a:r>
            <a:r>
              <a:rPr lang="es-MX" sz="2000" b="1" dirty="0" smtClean="0">
                <a:solidFill>
                  <a:schemeClr val="bg2"/>
                </a:solidFill>
              </a:rPr>
              <a:t>PENALIZACIÓN Y RESOCIALIZACIÓN</a:t>
            </a:r>
            <a:endParaRPr lang="es-GT" sz="2000" b="1" dirty="0">
              <a:solidFill>
                <a:schemeClr val="bg2"/>
              </a:solidFill>
            </a:endParaRPr>
          </a:p>
        </p:txBody>
      </p:sp>
      <p:sp>
        <p:nvSpPr>
          <p:cNvPr id="41" name="7 CuadroTexto">
            <a:extLst>
              <a:ext uri="{FF2B5EF4-FFF2-40B4-BE49-F238E27FC236}">
                <a16:creationId xmlns:a16="http://schemas.microsoft.com/office/drawing/2014/main" xmlns="" id="{9908D709-A799-FF4C-942F-79A77CBF293D}"/>
              </a:ext>
            </a:extLst>
          </p:cNvPr>
          <p:cNvSpPr txBox="1"/>
          <p:nvPr/>
        </p:nvSpPr>
        <p:spPr>
          <a:xfrm>
            <a:off x="683568" y="3284984"/>
            <a:ext cx="7504999" cy="2585323"/>
          </a:xfrm>
          <a:prstGeom prst="rect">
            <a:avLst/>
          </a:prstGeom>
          <a:noFill/>
        </p:spPr>
        <p:txBody>
          <a:bodyPr wrap="square" rtlCol="0">
            <a:spAutoFit/>
          </a:bodyPr>
          <a:lstStyle/>
          <a:p>
            <a:pPr marL="257244" indent="-257244" algn="just">
              <a:buFont typeface="Arial" panose="020B0604020202020204" pitchFamily="34" charset="0"/>
              <a:buChar char="•"/>
            </a:pPr>
            <a:r>
              <a:rPr lang="es-GT" sz="1800" b="1" dirty="0" smtClean="0">
                <a:solidFill>
                  <a:schemeClr val="bg2">
                    <a:lumMod val="75000"/>
                  </a:schemeClr>
                </a:solidFill>
              </a:rPr>
              <a:t>Resolver </a:t>
            </a:r>
            <a:r>
              <a:rPr lang="es-GT" sz="1800" b="1" dirty="0">
                <a:solidFill>
                  <a:schemeClr val="bg2">
                    <a:lumMod val="75000"/>
                  </a:schemeClr>
                </a:solidFill>
              </a:rPr>
              <a:t>hacinamiento de cárceles y cambio en programas de trabajo dentro de cárceles.</a:t>
            </a:r>
          </a:p>
          <a:p>
            <a:pPr marL="257244" indent="-257244" algn="just">
              <a:buFont typeface="Arial" panose="020B0604020202020204" pitchFamily="34" charset="0"/>
              <a:buChar char="•"/>
            </a:pPr>
            <a:r>
              <a:rPr lang="es-GT" sz="1800" b="1" dirty="0" smtClean="0">
                <a:solidFill>
                  <a:schemeClr val="bg2">
                    <a:lumMod val="75000"/>
                  </a:schemeClr>
                </a:solidFill>
              </a:rPr>
              <a:t>Creación </a:t>
            </a:r>
            <a:r>
              <a:rPr lang="es-GT" sz="1800" b="1" dirty="0">
                <a:solidFill>
                  <a:schemeClr val="bg2">
                    <a:lumMod val="75000"/>
                  </a:schemeClr>
                </a:solidFill>
              </a:rPr>
              <a:t>de programas de trabajo obligatorio en cárceles, que ayuden a la reinserción de la persona al terminar de cumplir su pena.</a:t>
            </a:r>
          </a:p>
          <a:p>
            <a:pPr marL="257244" indent="-257244" algn="just">
              <a:buFont typeface="Arial" panose="020B0604020202020204" pitchFamily="34" charset="0"/>
              <a:buChar char="•"/>
            </a:pPr>
            <a:r>
              <a:rPr lang="es-GT" sz="1800" b="1" dirty="0" smtClean="0">
                <a:solidFill>
                  <a:schemeClr val="bg2">
                    <a:lumMod val="75000"/>
                  </a:schemeClr>
                </a:solidFill>
              </a:rPr>
              <a:t>Más </a:t>
            </a:r>
            <a:r>
              <a:rPr lang="es-GT" sz="1800" b="1" dirty="0">
                <a:solidFill>
                  <a:schemeClr val="bg2">
                    <a:lumMod val="75000"/>
                  </a:schemeClr>
                </a:solidFill>
              </a:rPr>
              <a:t>atención al sistema penitenciario, mejorar infraestructura, construcción de cárceles y reducción de prisión preventiva.</a:t>
            </a:r>
          </a:p>
          <a:p>
            <a:pPr marL="257244" indent="-257244" algn="just">
              <a:buFont typeface="Arial" panose="020B0604020202020204" pitchFamily="34" charset="0"/>
              <a:buChar char="•"/>
            </a:pPr>
            <a:r>
              <a:rPr lang="es-GT" sz="1800" b="1" dirty="0" smtClean="0">
                <a:solidFill>
                  <a:schemeClr val="bg2">
                    <a:lumMod val="75000"/>
                  </a:schemeClr>
                </a:solidFill>
              </a:rPr>
              <a:t>Reformar </a:t>
            </a:r>
            <a:r>
              <a:rPr lang="es-GT" sz="1800" b="1" dirty="0">
                <a:solidFill>
                  <a:schemeClr val="bg2">
                    <a:lumMod val="75000"/>
                  </a:schemeClr>
                </a:solidFill>
              </a:rPr>
              <a:t>el Sistema Penitenciario, crear carrera guardia </a:t>
            </a:r>
            <a:r>
              <a:rPr lang="es-GT" sz="1800" b="1" dirty="0" smtClean="0">
                <a:solidFill>
                  <a:schemeClr val="bg2">
                    <a:lumMod val="75000"/>
                  </a:schemeClr>
                </a:solidFill>
              </a:rPr>
              <a:t>penitenciario.</a:t>
            </a:r>
            <a:endParaRPr lang="es-GT" sz="1800" b="1" dirty="0">
              <a:solidFill>
                <a:schemeClr val="bg2">
                  <a:lumMod val="75000"/>
                </a:schemeClr>
              </a:solidFill>
            </a:endParaRPr>
          </a:p>
          <a:p>
            <a:pPr marL="257244" indent="-257244" algn="just">
              <a:buFont typeface="Arial" panose="020B0604020202020204" pitchFamily="34" charset="0"/>
              <a:buChar char="•"/>
            </a:pPr>
            <a:r>
              <a:rPr lang="es-GT" sz="1800" b="1" dirty="0" smtClean="0">
                <a:solidFill>
                  <a:schemeClr val="bg2">
                    <a:lumMod val="75000"/>
                  </a:schemeClr>
                </a:solidFill>
              </a:rPr>
              <a:t>Fortalecer </a:t>
            </a:r>
            <a:r>
              <a:rPr lang="es-GT" sz="1800" b="1" dirty="0">
                <a:solidFill>
                  <a:schemeClr val="bg2">
                    <a:lumMod val="75000"/>
                  </a:schemeClr>
                </a:solidFill>
              </a:rPr>
              <a:t>la institucionalidad con la profesionalización de los agentes.</a:t>
            </a:r>
          </a:p>
          <a:p>
            <a:pPr marL="257244" indent="-257244" algn="just">
              <a:buFont typeface="Arial" panose="020B0604020202020204" pitchFamily="34" charset="0"/>
              <a:buChar char="•"/>
            </a:pPr>
            <a:r>
              <a:rPr lang="es-GT" sz="1800" b="1" dirty="0" smtClean="0">
                <a:solidFill>
                  <a:schemeClr val="bg2">
                    <a:lumMod val="75000"/>
                  </a:schemeClr>
                </a:solidFill>
              </a:rPr>
              <a:t>Resocialización </a:t>
            </a:r>
            <a:r>
              <a:rPr lang="es-GT" sz="1800" b="1" dirty="0">
                <a:solidFill>
                  <a:schemeClr val="bg2">
                    <a:lumMod val="75000"/>
                  </a:schemeClr>
                </a:solidFill>
              </a:rPr>
              <a:t>oportuna y efectiva de los sentenciados.</a:t>
            </a:r>
          </a:p>
        </p:txBody>
      </p:sp>
      <p:sp>
        <p:nvSpPr>
          <p:cNvPr id="5" name="Title 1">
            <a:extLst>
              <a:ext uri="{FF2B5EF4-FFF2-40B4-BE49-F238E27FC236}">
                <a16:creationId xmlns:a16="http://schemas.microsoft.com/office/drawing/2014/main" xmlns="" id="{555DC0C3-BCDA-48C0-A49A-2FF6F4CBFF48}"/>
              </a:ext>
            </a:extLst>
          </p:cNvPr>
          <p:cNvSpPr txBox="1">
            <a:spLocks/>
          </p:cNvSpPr>
          <p:nvPr/>
        </p:nvSpPr>
        <p:spPr>
          <a:xfrm>
            <a:off x="2195736" y="1535304"/>
            <a:ext cx="5334982" cy="392100"/>
          </a:xfrm>
          <a:prstGeom prst="rect">
            <a:avLst/>
          </a:prstGeom>
        </p:spPr>
        <p:txBody>
          <a:bodyPr vert="horz" lIns="0" tIns="0" rIns="0" bIns="0" rtlCol="0" anchor="ctr">
            <a:noAutofit/>
          </a:bodyPr>
          <a:lstStyle>
            <a:lvl1pPr algn="l" defTabSz="914484" rtl="0" eaLnBrk="1" latinLnBrk="0" hangingPunct="1">
              <a:spcBef>
                <a:spcPct val="0"/>
              </a:spcBef>
              <a:buNone/>
              <a:defRPr sz="2401" b="1" kern="1200">
                <a:solidFill>
                  <a:schemeClr val="tx2"/>
                </a:solidFill>
                <a:latin typeface="+mj-lt"/>
                <a:ea typeface="+mj-ea"/>
                <a:cs typeface="+mj-cs"/>
              </a:defRPr>
            </a:lvl1pPr>
          </a:lstStyle>
          <a:p>
            <a:pPr algn="ctr"/>
            <a:r>
              <a:rPr lang="es-MX" sz="2400" dirty="0" smtClean="0">
                <a:solidFill>
                  <a:schemeClr val="bg2">
                    <a:lumMod val="75000"/>
                  </a:schemeClr>
                </a:solidFill>
                <a:latin typeface="Calibri" pitchFamily="34" charset="0"/>
                <a:ea typeface="Ebrima" panose="02000000000000000000" pitchFamily="2" charset="0"/>
                <a:cs typeface="Ebrima" panose="02000000000000000000" pitchFamily="2" charset="0"/>
              </a:rPr>
              <a:t>PROGRAMAS PRIORITARIOS  2020-2024 </a:t>
            </a:r>
            <a:endParaRPr lang="en-US" sz="2400" dirty="0">
              <a:solidFill>
                <a:schemeClr val="bg2">
                  <a:lumMod val="75000"/>
                </a:schemeClr>
              </a:solidFill>
              <a:latin typeface="Calibri" pitchFamily="34" charset="0"/>
            </a:endParaRPr>
          </a:p>
        </p:txBody>
      </p:sp>
    </p:spTree>
    <p:extLst>
      <p:ext uri="{BB962C8B-B14F-4D97-AF65-F5344CB8AC3E}">
        <p14:creationId xmlns:p14="http://schemas.microsoft.com/office/powerpoint/2010/main" val="11948025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483768" y="2636912"/>
            <a:ext cx="4032448" cy="1584176"/>
          </a:xfrm>
        </p:spPr>
        <p:txBody>
          <a:bodyPr/>
          <a:lstStyle/>
          <a:p>
            <a:r>
              <a:rPr lang="es-ES_tradnl" sz="5000" dirty="0" smtClean="0"/>
              <a:t>CONCLUSIONES</a:t>
            </a:r>
            <a:endParaRPr lang="es-ES_tradnl" sz="5000" dirty="0"/>
          </a:p>
        </p:txBody>
      </p:sp>
    </p:spTree>
    <p:extLst>
      <p:ext uri="{BB962C8B-B14F-4D97-AF65-F5344CB8AC3E}">
        <p14:creationId xmlns:p14="http://schemas.microsoft.com/office/powerpoint/2010/main" val="23420089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55DC0C3-BCDA-48C0-A49A-2FF6F4CBFF48}"/>
              </a:ext>
            </a:extLst>
          </p:cNvPr>
          <p:cNvSpPr>
            <a:spLocks noGrp="1"/>
          </p:cNvSpPr>
          <p:nvPr>
            <p:ph type="title"/>
          </p:nvPr>
        </p:nvSpPr>
        <p:spPr>
          <a:xfrm>
            <a:off x="2627784" y="980728"/>
            <a:ext cx="3821435" cy="722545"/>
          </a:xfrm>
        </p:spPr>
        <p:txBody>
          <a:bodyPr/>
          <a:lstStyle/>
          <a:p>
            <a:pPr algn="ctr"/>
            <a:r>
              <a:rPr lang="es-GT" sz="2701" dirty="0" smtClean="0">
                <a:latin typeface="Calibri" panose="020F0502020204030204" pitchFamily="34" charset="0"/>
                <a:cs typeface="Calibri" panose="020F0502020204030204" pitchFamily="34" charset="0"/>
              </a:rPr>
              <a:t>Conclusiones</a:t>
            </a:r>
            <a:endParaRPr lang="es-GT" sz="2701" dirty="0">
              <a:latin typeface="Calibri" panose="020F0502020204030204" pitchFamily="34" charset="0"/>
              <a:cs typeface="Calibri" panose="020F0502020204030204" pitchFamily="34" charset="0"/>
            </a:endParaRPr>
          </a:p>
        </p:txBody>
      </p:sp>
      <p:grpSp>
        <p:nvGrpSpPr>
          <p:cNvPr id="66" name="Group 65">
            <a:extLst>
              <a:ext uri="{FF2B5EF4-FFF2-40B4-BE49-F238E27FC236}">
                <a16:creationId xmlns:a16="http://schemas.microsoft.com/office/drawing/2014/main" xmlns="" id="{9A4A16D0-5A9C-4B45-A8BB-59850E859C99}"/>
              </a:ext>
            </a:extLst>
          </p:cNvPr>
          <p:cNvGrpSpPr/>
          <p:nvPr/>
        </p:nvGrpSpPr>
        <p:grpSpPr>
          <a:xfrm>
            <a:off x="2693402" y="3840104"/>
            <a:ext cx="171777" cy="171777"/>
            <a:chOff x="3398838" y="3616326"/>
            <a:chExt cx="346075" cy="346076"/>
          </a:xfrm>
        </p:grpSpPr>
        <p:sp>
          <p:nvSpPr>
            <p:cNvPr id="73" name="Rectangle 94">
              <a:extLst>
                <a:ext uri="{FF2B5EF4-FFF2-40B4-BE49-F238E27FC236}">
                  <a16:creationId xmlns:a16="http://schemas.microsoft.com/office/drawing/2014/main" xmlns="" id="{5E7F0A8F-8544-44A6-BCF8-0A11E6955D68}"/>
                </a:ext>
              </a:extLst>
            </p:cNvPr>
            <p:cNvSpPr>
              <a:spLocks noChangeArrowheads="1"/>
            </p:cNvSpPr>
            <p:nvPr/>
          </p:nvSpPr>
          <p:spPr bwMode="auto">
            <a:xfrm>
              <a:off x="3459163" y="3616326"/>
              <a:ext cx="90488" cy="346075"/>
            </a:xfrm>
            <a:prstGeom prst="rect">
              <a:avLst/>
            </a:prstGeom>
            <a:noFill/>
            <a:ln w="1270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98" tIns="34299" rIns="68598" bIns="34299" numCol="1" anchor="t" anchorCtr="0" compatLnSpc="1">
              <a:prstTxWarp prst="textNoShape">
                <a:avLst/>
              </a:prstTxWarp>
            </a:bodyPr>
            <a:lstStyle/>
            <a:p>
              <a:endParaRPr lang="id-ID" sz="1800"/>
            </a:p>
          </p:txBody>
        </p:sp>
        <p:sp>
          <p:nvSpPr>
            <p:cNvPr id="75" name="Rectangle 95">
              <a:extLst>
                <a:ext uri="{FF2B5EF4-FFF2-40B4-BE49-F238E27FC236}">
                  <a16:creationId xmlns:a16="http://schemas.microsoft.com/office/drawing/2014/main" xmlns="" id="{0A038215-BE4E-4123-8DCB-8AA85592A9AE}"/>
                </a:ext>
              </a:extLst>
            </p:cNvPr>
            <p:cNvSpPr>
              <a:spLocks noChangeArrowheads="1"/>
            </p:cNvSpPr>
            <p:nvPr/>
          </p:nvSpPr>
          <p:spPr bwMode="auto">
            <a:xfrm>
              <a:off x="3549651" y="3736976"/>
              <a:ext cx="90488" cy="225425"/>
            </a:xfrm>
            <a:prstGeom prst="rect">
              <a:avLst/>
            </a:prstGeom>
            <a:noFill/>
            <a:ln w="1270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98" tIns="34299" rIns="68598" bIns="34299" numCol="1" anchor="t" anchorCtr="0" compatLnSpc="1">
              <a:prstTxWarp prst="textNoShape">
                <a:avLst/>
              </a:prstTxWarp>
            </a:bodyPr>
            <a:lstStyle/>
            <a:p>
              <a:endParaRPr lang="id-ID" sz="1800"/>
            </a:p>
          </p:txBody>
        </p:sp>
        <p:sp>
          <p:nvSpPr>
            <p:cNvPr id="76" name="Line 96">
              <a:extLst>
                <a:ext uri="{FF2B5EF4-FFF2-40B4-BE49-F238E27FC236}">
                  <a16:creationId xmlns:a16="http://schemas.microsoft.com/office/drawing/2014/main" xmlns="" id="{AFF25812-199C-45A3-BA3A-F2CB1E0A6049}"/>
                </a:ext>
              </a:extLst>
            </p:cNvPr>
            <p:cNvSpPr>
              <a:spLocks noChangeShapeType="1"/>
            </p:cNvSpPr>
            <p:nvPr/>
          </p:nvSpPr>
          <p:spPr bwMode="auto">
            <a:xfrm>
              <a:off x="3579813" y="3933826"/>
              <a:ext cx="30163" cy="0"/>
            </a:xfrm>
            <a:prstGeom prst="line">
              <a:avLst/>
            </a:prstGeom>
            <a:noFill/>
            <a:ln w="1270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68598" tIns="34299" rIns="68598" bIns="34299" numCol="1" anchor="t" anchorCtr="0" compatLnSpc="1">
              <a:prstTxWarp prst="textNoShape">
                <a:avLst/>
              </a:prstTxWarp>
            </a:bodyPr>
            <a:lstStyle/>
            <a:p>
              <a:endParaRPr lang="id-ID" sz="1800"/>
            </a:p>
          </p:txBody>
        </p:sp>
        <p:sp>
          <p:nvSpPr>
            <p:cNvPr id="77" name="Line 97">
              <a:extLst>
                <a:ext uri="{FF2B5EF4-FFF2-40B4-BE49-F238E27FC236}">
                  <a16:creationId xmlns:a16="http://schemas.microsoft.com/office/drawing/2014/main" xmlns="" id="{B2A1C214-1C4A-4BE4-8B9E-2971BED013EB}"/>
                </a:ext>
              </a:extLst>
            </p:cNvPr>
            <p:cNvSpPr>
              <a:spLocks noChangeShapeType="1"/>
            </p:cNvSpPr>
            <p:nvPr/>
          </p:nvSpPr>
          <p:spPr bwMode="auto">
            <a:xfrm>
              <a:off x="3503613" y="3646489"/>
              <a:ext cx="0" cy="196850"/>
            </a:xfrm>
            <a:prstGeom prst="line">
              <a:avLst/>
            </a:prstGeom>
            <a:noFill/>
            <a:ln w="1270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68598" tIns="34299" rIns="68598" bIns="34299" numCol="1" anchor="t" anchorCtr="0" compatLnSpc="1">
              <a:prstTxWarp prst="textNoShape">
                <a:avLst/>
              </a:prstTxWarp>
            </a:bodyPr>
            <a:lstStyle/>
            <a:p>
              <a:endParaRPr lang="id-ID" sz="1800"/>
            </a:p>
          </p:txBody>
        </p:sp>
        <p:sp>
          <p:nvSpPr>
            <p:cNvPr id="78" name="Rectangle 98">
              <a:extLst>
                <a:ext uri="{FF2B5EF4-FFF2-40B4-BE49-F238E27FC236}">
                  <a16:creationId xmlns:a16="http://schemas.microsoft.com/office/drawing/2014/main" xmlns="" id="{B8529BB1-A46D-47EB-A314-F20A5521E291}"/>
                </a:ext>
              </a:extLst>
            </p:cNvPr>
            <p:cNvSpPr>
              <a:spLocks noChangeArrowheads="1"/>
            </p:cNvSpPr>
            <p:nvPr/>
          </p:nvSpPr>
          <p:spPr bwMode="auto">
            <a:xfrm>
              <a:off x="3489326" y="3873501"/>
              <a:ext cx="30163" cy="60325"/>
            </a:xfrm>
            <a:prstGeom prst="rect">
              <a:avLst/>
            </a:prstGeom>
            <a:noFill/>
            <a:ln w="1270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98" tIns="34299" rIns="68598" bIns="34299" numCol="1" anchor="t" anchorCtr="0" compatLnSpc="1">
              <a:prstTxWarp prst="textNoShape">
                <a:avLst/>
              </a:prstTxWarp>
            </a:bodyPr>
            <a:lstStyle/>
            <a:p>
              <a:endParaRPr lang="id-ID" sz="1800"/>
            </a:p>
          </p:txBody>
        </p:sp>
        <p:sp>
          <p:nvSpPr>
            <p:cNvPr id="79" name="Line 99">
              <a:extLst>
                <a:ext uri="{FF2B5EF4-FFF2-40B4-BE49-F238E27FC236}">
                  <a16:creationId xmlns:a16="http://schemas.microsoft.com/office/drawing/2014/main" xmlns="" id="{1DB15AB5-7252-484C-90F8-A6B513FB9E9C}"/>
                </a:ext>
              </a:extLst>
            </p:cNvPr>
            <p:cNvSpPr>
              <a:spLocks noChangeShapeType="1"/>
            </p:cNvSpPr>
            <p:nvPr/>
          </p:nvSpPr>
          <p:spPr bwMode="auto">
            <a:xfrm>
              <a:off x="3594101" y="3767139"/>
              <a:ext cx="0" cy="136525"/>
            </a:xfrm>
            <a:prstGeom prst="line">
              <a:avLst/>
            </a:prstGeom>
            <a:noFill/>
            <a:ln w="1270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68598" tIns="34299" rIns="68598" bIns="34299" numCol="1" anchor="t" anchorCtr="0" compatLnSpc="1">
              <a:prstTxWarp prst="textNoShape">
                <a:avLst/>
              </a:prstTxWarp>
            </a:bodyPr>
            <a:lstStyle/>
            <a:p>
              <a:endParaRPr lang="id-ID" sz="1800"/>
            </a:p>
          </p:txBody>
        </p:sp>
        <p:sp>
          <p:nvSpPr>
            <p:cNvPr id="80" name="Line 100">
              <a:extLst>
                <a:ext uri="{FF2B5EF4-FFF2-40B4-BE49-F238E27FC236}">
                  <a16:creationId xmlns:a16="http://schemas.microsoft.com/office/drawing/2014/main" xmlns="" id="{A7D03B7C-A6B5-4A62-AD5E-625D076C6AF3}"/>
                </a:ext>
              </a:extLst>
            </p:cNvPr>
            <p:cNvSpPr>
              <a:spLocks noChangeShapeType="1"/>
            </p:cNvSpPr>
            <p:nvPr/>
          </p:nvSpPr>
          <p:spPr bwMode="auto">
            <a:xfrm>
              <a:off x="3429001" y="3706814"/>
              <a:ext cx="0" cy="211138"/>
            </a:xfrm>
            <a:prstGeom prst="line">
              <a:avLst/>
            </a:prstGeom>
            <a:noFill/>
            <a:ln w="1270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68598" tIns="34299" rIns="68598" bIns="34299" numCol="1" anchor="t" anchorCtr="0" compatLnSpc="1">
              <a:prstTxWarp prst="textNoShape">
                <a:avLst/>
              </a:prstTxWarp>
            </a:bodyPr>
            <a:lstStyle/>
            <a:p>
              <a:endParaRPr lang="id-ID" sz="1800"/>
            </a:p>
          </p:txBody>
        </p:sp>
        <p:sp>
          <p:nvSpPr>
            <p:cNvPr id="83" name="Rectangle 101">
              <a:extLst>
                <a:ext uri="{FF2B5EF4-FFF2-40B4-BE49-F238E27FC236}">
                  <a16:creationId xmlns:a16="http://schemas.microsoft.com/office/drawing/2014/main" xmlns="" id="{0839DEE7-A9F5-4A8E-B729-222359398603}"/>
                </a:ext>
              </a:extLst>
            </p:cNvPr>
            <p:cNvSpPr>
              <a:spLocks noChangeArrowheads="1"/>
            </p:cNvSpPr>
            <p:nvPr/>
          </p:nvSpPr>
          <p:spPr bwMode="auto">
            <a:xfrm>
              <a:off x="3398838" y="3662364"/>
              <a:ext cx="60325" cy="300038"/>
            </a:xfrm>
            <a:prstGeom prst="rect">
              <a:avLst/>
            </a:prstGeom>
            <a:noFill/>
            <a:ln w="1270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98" tIns="34299" rIns="68598" bIns="34299" numCol="1" anchor="t" anchorCtr="0" compatLnSpc="1">
              <a:prstTxWarp prst="textNoShape">
                <a:avLst/>
              </a:prstTxWarp>
            </a:bodyPr>
            <a:lstStyle/>
            <a:p>
              <a:endParaRPr lang="id-ID" sz="1800"/>
            </a:p>
          </p:txBody>
        </p:sp>
        <p:sp>
          <p:nvSpPr>
            <p:cNvPr id="84" name="Freeform 102">
              <a:extLst>
                <a:ext uri="{FF2B5EF4-FFF2-40B4-BE49-F238E27FC236}">
                  <a16:creationId xmlns:a16="http://schemas.microsoft.com/office/drawing/2014/main" xmlns="" id="{CF97EB3E-8D3C-41B9-81B9-4A81669758B1}"/>
                </a:ext>
              </a:extLst>
            </p:cNvPr>
            <p:cNvSpPr>
              <a:spLocks/>
            </p:cNvSpPr>
            <p:nvPr/>
          </p:nvSpPr>
          <p:spPr bwMode="auto">
            <a:xfrm>
              <a:off x="3624263" y="3662364"/>
              <a:ext cx="120650" cy="300038"/>
            </a:xfrm>
            <a:custGeom>
              <a:avLst/>
              <a:gdLst>
                <a:gd name="T0" fmla="*/ 76 w 76"/>
                <a:gd name="T1" fmla="*/ 182 h 189"/>
                <a:gd name="T2" fmla="*/ 47 w 76"/>
                <a:gd name="T3" fmla="*/ 189 h 189"/>
                <a:gd name="T4" fmla="*/ 0 w 76"/>
                <a:gd name="T5" fmla="*/ 7 h 189"/>
                <a:gd name="T6" fmla="*/ 29 w 76"/>
                <a:gd name="T7" fmla="*/ 0 h 189"/>
                <a:gd name="T8" fmla="*/ 76 w 76"/>
                <a:gd name="T9" fmla="*/ 182 h 189"/>
              </a:gdLst>
              <a:ahLst/>
              <a:cxnLst>
                <a:cxn ang="0">
                  <a:pos x="T0" y="T1"/>
                </a:cxn>
                <a:cxn ang="0">
                  <a:pos x="T2" y="T3"/>
                </a:cxn>
                <a:cxn ang="0">
                  <a:pos x="T4" y="T5"/>
                </a:cxn>
                <a:cxn ang="0">
                  <a:pos x="T6" y="T7"/>
                </a:cxn>
                <a:cxn ang="0">
                  <a:pos x="T8" y="T9"/>
                </a:cxn>
              </a:cxnLst>
              <a:rect l="0" t="0" r="r" b="b"/>
              <a:pathLst>
                <a:path w="76" h="189">
                  <a:moveTo>
                    <a:pt x="76" y="182"/>
                  </a:moveTo>
                  <a:lnTo>
                    <a:pt x="47" y="189"/>
                  </a:lnTo>
                  <a:lnTo>
                    <a:pt x="0" y="7"/>
                  </a:lnTo>
                  <a:lnTo>
                    <a:pt x="29" y="0"/>
                  </a:lnTo>
                  <a:lnTo>
                    <a:pt x="76" y="182"/>
                  </a:lnTo>
                  <a:close/>
                </a:path>
              </a:pathLst>
            </a:custGeom>
            <a:noFill/>
            <a:ln w="1270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98" tIns="34299" rIns="68598" bIns="34299" numCol="1" anchor="t" anchorCtr="0" compatLnSpc="1">
              <a:prstTxWarp prst="textNoShape">
                <a:avLst/>
              </a:prstTxWarp>
            </a:bodyPr>
            <a:lstStyle/>
            <a:p>
              <a:endParaRPr lang="id-ID" sz="1800"/>
            </a:p>
          </p:txBody>
        </p:sp>
      </p:grpSp>
      <p:grpSp>
        <p:nvGrpSpPr>
          <p:cNvPr id="85" name="Group 84">
            <a:extLst>
              <a:ext uri="{FF2B5EF4-FFF2-40B4-BE49-F238E27FC236}">
                <a16:creationId xmlns:a16="http://schemas.microsoft.com/office/drawing/2014/main" xmlns="" id="{84D9FFFE-2936-491C-9BB3-87379CE1F3D9}"/>
              </a:ext>
            </a:extLst>
          </p:cNvPr>
          <p:cNvGrpSpPr/>
          <p:nvPr/>
        </p:nvGrpSpPr>
        <p:grpSpPr>
          <a:xfrm>
            <a:off x="2696949" y="1660073"/>
            <a:ext cx="164685" cy="171777"/>
            <a:chOff x="2692400" y="3616326"/>
            <a:chExt cx="331788" cy="346075"/>
          </a:xfrm>
        </p:grpSpPr>
        <p:sp>
          <p:nvSpPr>
            <p:cNvPr id="86" name="Line 288">
              <a:extLst>
                <a:ext uri="{FF2B5EF4-FFF2-40B4-BE49-F238E27FC236}">
                  <a16:creationId xmlns:a16="http://schemas.microsoft.com/office/drawing/2014/main" xmlns="" id="{BFC32F7D-CD98-4DA0-B52F-03E7D2842B25}"/>
                </a:ext>
              </a:extLst>
            </p:cNvPr>
            <p:cNvSpPr>
              <a:spLocks noChangeShapeType="1"/>
            </p:cNvSpPr>
            <p:nvPr/>
          </p:nvSpPr>
          <p:spPr bwMode="auto">
            <a:xfrm>
              <a:off x="2768600" y="3616326"/>
              <a:ext cx="0" cy="76200"/>
            </a:xfrm>
            <a:prstGeom prst="line">
              <a:avLst/>
            </a:prstGeom>
            <a:noFill/>
            <a:ln w="1270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68598" tIns="34299" rIns="68598" bIns="34299" numCol="1" anchor="t" anchorCtr="0" compatLnSpc="1">
              <a:prstTxWarp prst="textNoShape">
                <a:avLst/>
              </a:prstTxWarp>
            </a:bodyPr>
            <a:lstStyle/>
            <a:p>
              <a:endParaRPr lang="id-ID" sz="1800"/>
            </a:p>
          </p:txBody>
        </p:sp>
        <p:sp>
          <p:nvSpPr>
            <p:cNvPr id="90" name="Line 289">
              <a:extLst>
                <a:ext uri="{FF2B5EF4-FFF2-40B4-BE49-F238E27FC236}">
                  <a16:creationId xmlns:a16="http://schemas.microsoft.com/office/drawing/2014/main" xmlns="" id="{78EB434B-558A-4E12-96E7-931BFF534DE4}"/>
                </a:ext>
              </a:extLst>
            </p:cNvPr>
            <p:cNvSpPr>
              <a:spLocks noChangeShapeType="1"/>
            </p:cNvSpPr>
            <p:nvPr/>
          </p:nvSpPr>
          <p:spPr bwMode="auto">
            <a:xfrm>
              <a:off x="2857500" y="3616326"/>
              <a:ext cx="0" cy="76200"/>
            </a:xfrm>
            <a:prstGeom prst="line">
              <a:avLst/>
            </a:prstGeom>
            <a:noFill/>
            <a:ln w="1270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68598" tIns="34299" rIns="68598" bIns="34299" numCol="1" anchor="t" anchorCtr="0" compatLnSpc="1">
              <a:prstTxWarp prst="textNoShape">
                <a:avLst/>
              </a:prstTxWarp>
            </a:bodyPr>
            <a:lstStyle/>
            <a:p>
              <a:endParaRPr lang="id-ID" sz="1800"/>
            </a:p>
          </p:txBody>
        </p:sp>
        <p:sp>
          <p:nvSpPr>
            <p:cNvPr id="94" name="Line 290">
              <a:extLst>
                <a:ext uri="{FF2B5EF4-FFF2-40B4-BE49-F238E27FC236}">
                  <a16:creationId xmlns:a16="http://schemas.microsoft.com/office/drawing/2014/main" xmlns="" id="{01846CF2-F610-4021-8007-5962C5467396}"/>
                </a:ext>
              </a:extLst>
            </p:cNvPr>
            <p:cNvSpPr>
              <a:spLocks noChangeShapeType="1"/>
            </p:cNvSpPr>
            <p:nvPr/>
          </p:nvSpPr>
          <p:spPr bwMode="auto">
            <a:xfrm>
              <a:off x="2947988" y="3616326"/>
              <a:ext cx="0" cy="76200"/>
            </a:xfrm>
            <a:prstGeom prst="line">
              <a:avLst/>
            </a:prstGeom>
            <a:noFill/>
            <a:ln w="1270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68598" tIns="34299" rIns="68598" bIns="34299" numCol="1" anchor="t" anchorCtr="0" compatLnSpc="1">
              <a:prstTxWarp prst="textNoShape">
                <a:avLst/>
              </a:prstTxWarp>
            </a:bodyPr>
            <a:lstStyle/>
            <a:p>
              <a:endParaRPr lang="id-ID" sz="1800"/>
            </a:p>
          </p:txBody>
        </p:sp>
        <p:sp>
          <p:nvSpPr>
            <p:cNvPr id="95" name="Freeform 291">
              <a:extLst>
                <a:ext uri="{FF2B5EF4-FFF2-40B4-BE49-F238E27FC236}">
                  <a16:creationId xmlns:a16="http://schemas.microsoft.com/office/drawing/2014/main" xmlns="" id="{59F13115-B0EF-4B0F-A754-648778197181}"/>
                </a:ext>
              </a:extLst>
            </p:cNvPr>
            <p:cNvSpPr>
              <a:spLocks/>
            </p:cNvSpPr>
            <p:nvPr/>
          </p:nvSpPr>
          <p:spPr bwMode="auto">
            <a:xfrm>
              <a:off x="2692400" y="3646488"/>
              <a:ext cx="331788" cy="315913"/>
            </a:xfrm>
            <a:custGeom>
              <a:avLst/>
              <a:gdLst>
                <a:gd name="T0" fmla="*/ 180 w 209"/>
                <a:gd name="T1" fmla="*/ 0 h 199"/>
                <a:gd name="T2" fmla="*/ 209 w 209"/>
                <a:gd name="T3" fmla="*/ 0 h 199"/>
                <a:gd name="T4" fmla="*/ 209 w 209"/>
                <a:gd name="T5" fmla="*/ 199 h 199"/>
                <a:gd name="T6" fmla="*/ 0 w 209"/>
                <a:gd name="T7" fmla="*/ 199 h 199"/>
                <a:gd name="T8" fmla="*/ 0 w 209"/>
                <a:gd name="T9" fmla="*/ 0 h 199"/>
                <a:gd name="T10" fmla="*/ 29 w 209"/>
                <a:gd name="T11" fmla="*/ 0 h 199"/>
              </a:gdLst>
              <a:ahLst/>
              <a:cxnLst>
                <a:cxn ang="0">
                  <a:pos x="T0" y="T1"/>
                </a:cxn>
                <a:cxn ang="0">
                  <a:pos x="T2" y="T3"/>
                </a:cxn>
                <a:cxn ang="0">
                  <a:pos x="T4" y="T5"/>
                </a:cxn>
                <a:cxn ang="0">
                  <a:pos x="T6" y="T7"/>
                </a:cxn>
                <a:cxn ang="0">
                  <a:pos x="T8" y="T9"/>
                </a:cxn>
                <a:cxn ang="0">
                  <a:pos x="T10" y="T11"/>
                </a:cxn>
              </a:cxnLst>
              <a:rect l="0" t="0" r="r" b="b"/>
              <a:pathLst>
                <a:path w="209" h="199">
                  <a:moveTo>
                    <a:pt x="180" y="0"/>
                  </a:moveTo>
                  <a:lnTo>
                    <a:pt x="209" y="0"/>
                  </a:lnTo>
                  <a:lnTo>
                    <a:pt x="209" y="199"/>
                  </a:lnTo>
                  <a:lnTo>
                    <a:pt x="0" y="199"/>
                  </a:lnTo>
                  <a:lnTo>
                    <a:pt x="0" y="0"/>
                  </a:lnTo>
                  <a:lnTo>
                    <a:pt x="29" y="0"/>
                  </a:lnTo>
                </a:path>
              </a:pathLst>
            </a:custGeom>
            <a:noFill/>
            <a:ln w="1270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98" tIns="34299" rIns="68598" bIns="34299" numCol="1" anchor="t" anchorCtr="0" compatLnSpc="1">
              <a:prstTxWarp prst="textNoShape">
                <a:avLst/>
              </a:prstTxWarp>
            </a:bodyPr>
            <a:lstStyle/>
            <a:p>
              <a:endParaRPr lang="id-ID" sz="1800"/>
            </a:p>
          </p:txBody>
        </p:sp>
        <p:sp>
          <p:nvSpPr>
            <p:cNvPr id="96" name="Freeform 292">
              <a:extLst>
                <a:ext uri="{FF2B5EF4-FFF2-40B4-BE49-F238E27FC236}">
                  <a16:creationId xmlns:a16="http://schemas.microsoft.com/office/drawing/2014/main" xmlns="" id="{3B57513A-6E04-4BBC-8284-689DD195F28C}"/>
                </a:ext>
              </a:extLst>
            </p:cNvPr>
            <p:cNvSpPr>
              <a:spLocks/>
            </p:cNvSpPr>
            <p:nvPr/>
          </p:nvSpPr>
          <p:spPr bwMode="auto">
            <a:xfrm>
              <a:off x="2738438" y="3676651"/>
              <a:ext cx="239713" cy="241300"/>
            </a:xfrm>
            <a:custGeom>
              <a:avLst/>
              <a:gdLst>
                <a:gd name="T0" fmla="*/ 0 w 151"/>
                <a:gd name="T1" fmla="*/ 0 h 152"/>
                <a:gd name="T2" fmla="*/ 0 w 151"/>
                <a:gd name="T3" fmla="*/ 152 h 152"/>
                <a:gd name="T4" fmla="*/ 151 w 151"/>
                <a:gd name="T5" fmla="*/ 152 h 152"/>
                <a:gd name="T6" fmla="*/ 151 w 151"/>
                <a:gd name="T7" fmla="*/ 0 h 152"/>
              </a:gdLst>
              <a:ahLst/>
              <a:cxnLst>
                <a:cxn ang="0">
                  <a:pos x="T0" y="T1"/>
                </a:cxn>
                <a:cxn ang="0">
                  <a:pos x="T2" y="T3"/>
                </a:cxn>
                <a:cxn ang="0">
                  <a:pos x="T4" y="T5"/>
                </a:cxn>
                <a:cxn ang="0">
                  <a:pos x="T6" y="T7"/>
                </a:cxn>
              </a:cxnLst>
              <a:rect l="0" t="0" r="r" b="b"/>
              <a:pathLst>
                <a:path w="151" h="152">
                  <a:moveTo>
                    <a:pt x="0" y="0"/>
                  </a:moveTo>
                  <a:lnTo>
                    <a:pt x="0" y="152"/>
                  </a:lnTo>
                  <a:lnTo>
                    <a:pt x="151" y="152"/>
                  </a:lnTo>
                  <a:lnTo>
                    <a:pt x="151" y="0"/>
                  </a:lnTo>
                </a:path>
              </a:pathLst>
            </a:custGeom>
            <a:noFill/>
            <a:ln w="1270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98" tIns="34299" rIns="68598" bIns="34299" numCol="1" anchor="t" anchorCtr="0" compatLnSpc="1">
              <a:prstTxWarp prst="textNoShape">
                <a:avLst/>
              </a:prstTxWarp>
            </a:bodyPr>
            <a:lstStyle/>
            <a:p>
              <a:endParaRPr lang="id-ID" sz="1800"/>
            </a:p>
          </p:txBody>
        </p:sp>
        <p:sp>
          <p:nvSpPr>
            <p:cNvPr id="97" name="Line 293">
              <a:extLst>
                <a:ext uri="{FF2B5EF4-FFF2-40B4-BE49-F238E27FC236}">
                  <a16:creationId xmlns:a16="http://schemas.microsoft.com/office/drawing/2014/main" xmlns="" id="{CA049B81-680B-46CB-9B66-9C88DE2B0CE4}"/>
                </a:ext>
              </a:extLst>
            </p:cNvPr>
            <p:cNvSpPr>
              <a:spLocks noChangeShapeType="1"/>
            </p:cNvSpPr>
            <p:nvPr/>
          </p:nvSpPr>
          <p:spPr bwMode="auto">
            <a:xfrm>
              <a:off x="2798763" y="3646488"/>
              <a:ext cx="36513" cy="0"/>
            </a:xfrm>
            <a:prstGeom prst="line">
              <a:avLst/>
            </a:prstGeom>
            <a:noFill/>
            <a:ln w="1270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68598" tIns="34299" rIns="68598" bIns="34299" numCol="1" anchor="t" anchorCtr="0" compatLnSpc="1">
              <a:prstTxWarp prst="textNoShape">
                <a:avLst/>
              </a:prstTxWarp>
            </a:bodyPr>
            <a:lstStyle/>
            <a:p>
              <a:endParaRPr lang="id-ID" sz="1800"/>
            </a:p>
          </p:txBody>
        </p:sp>
        <p:sp>
          <p:nvSpPr>
            <p:cNvPr id="98" name="Line 294">
              <a:extLst>
                <a:ext uri="{FF2B5EF4-FFF2-40B4-BE49-F238E27FC236}">
                  <a16:creationId xmlns:a16="http://schemas.microsoft.com/office/drawing/2014/main" xmlns="" id="{41A23FB7-57A8-41D1-B4CB-A07B33924D96}"/>
                </a:ext>
              </a:extLst>
            </p:cNvPr>
            <p:cNvSpPr>
              <a:spLocks noChangeShapeType="1"/>
            </p:cNvSpPr>
            <p:nvPr/>
          </p:nvSpPr>
          <p:spPr bwMode="auto">
            <a:xfrm>
              <a:off x="2881313" y="3646488"/>
              <a:ext cx="36513" cy="0"/>
            </a:xfrm>
            <a:prstGeom prst="line">
              <a:avLst/>
            </a:prstGeom>
            <a:noFill/>
            <a:ln w="1270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68598" tIns="34299" rIns="68598" bIns="34299" numCol="1" anchor="t" anchorCtr="0" compatLnSpc="1">
              <a:prstTxWarp prst="textNoShape">
                <a:avLst/>
              </a:prstTxWarp>
            </a:bodyPr>
            <a:lstStyle/>
            <a:p>
              <a:endParaRPr lang="id-ID" sz="1800"/>
            </a:p>
          </p:txBody>
        </p:sp>
      </p:grpSp>
      <p:sp>
        <p:nvSpPr>
          <p:cNvPr id="22" name="7 CuadroTexto">
            <a:extLst>
              <a:ext uri="{FF2B5EF4-FFF2-40B4-BE49-F238E27FC236}">
                <a16:creationId xmlns:a16="http://schemas.microsoft.com/office/drawing/2014/main" xmlns="" id="{9908D709-A799-FF4C-942F-79A77CBF293D}"/>
              </a:ext>
            </a:extLst>
          </p:cNvPr>
          <p:cNvSpPr txBox="1"/>
          <p:nvPr/>
        </p:nvSpPr>
        <p:spPr>
          <a:xfrm>
            <a:off x="395536" y="1628800"/>
            <a:ext cx="8208911" cy="5078313"/>
          </a:xfrm>
          <a:prstGeom prst="rect">
            <a:avLst/>
          </a:prstGeom>
          <a:noFill/>
        </p:spPr>
        <p:txBody>
          <a:bodyPr wrap="square" rtlCol="0">
            <a:spAutoFit/>
          </a:bodyPr>
          <a:lstStyle/>
          <a:p>
            <a:pPr algn="just"/>
            <a:r>
              <a:rPr lang="es-GT" sz="1800" b="1" dirty="0">
                <a:solidFill>
                  <a:schemeClr val="bg2">
                    <a:lumMod val="75000"/>
                  </a:schemeClr>
                </a:solidFill>
              </a:rPr>
              <a:t>En general como eje de Seguridad de Justicia, </a:t>
            </a:r>
            <a:r>
              <a:rPr lang="es-GT" sz="1800" b="1" dirty="0" smtClean="0">
                <a:solidFill>
                  <a:schemeClr val="bg2">
                    <a:lumMod val="75000"/>
                  </a:schemeClr>
                </a:solidFill>
              </a:rPr>
              <a:t>los desafíos más </a:t>
            </a:r>
            <a:r>
              <a:rPr lang="es-GT" sz="1800" b="1" dirty="0">
                <a:solidFill>
                  <a:schemeClr val="bg2">
                    <a:lumMod val="75000"/>
                  </a:schemeClr>
                </a:solidFill>
              </a:rPr>
              <a:t>grande </a:t>
            </a:r>
            <a:r>
              <a:rPr lang="es-GT" sz="1800" b="1" dirty="0" smtClean="0">
                <a:solidFill>
                  <a:schemeClr val="bg2">
                    <a:lumMod val="75000"/>
                  </a:schemeClr>
                </a:solidFill>
              </a:rPr>
              <a:t>son:</a:t>
            </a:r>
            <a:endParaRPr lang="es-GT" sz="1800" b="1" dirty="0">
              <a:solidFill>
                <a:schemeClr val="bg2">
                  <a:lumMod val="75000"/>
                </a:schemeClr>
              </a:solidFill>
            </a:endParaRPr>
          </a:p>
          <a:p>
            <a:pPr marL="257244" indent="-257244" algn="just">
              <a:buFont typeface="Arial" panose="020B0604020202020204" pitchFamily="34" charset="0"/>
              <a:buChar char="•"/>
            </a:pPr>
            <a:r>
              <a:rPr lang="es-GT" sz="1800" b="1" dirty="0" smtClean="0">
                <a:solidFill>
                  <a:schemeClr val="bg2">
                    <a:lumMod val="75000"/>
                  </a:schemeClr>
                </a:solidFill>
              </a:rPr>
              <a:t>Falta </a:t>
            </a:r>
            <a:r>
              <a:rPr lang="es-GT" sz="1800" b="1" dirty="0">
                <a:solidFill>
                  <a:schemeClr val="bg2">
                    <a:lumMod val="75000"/>
                  </a:schemeClr>
                </a:solidFill>
              </a:rPr>
              <a:t>de datos, habiendo una encuesta de victimización </a:t>
            </a:r>
            <a:r>
              <a:rPr lang="es-GT" sz="1800" b="1" dirty="0" smtClean="0">
                <a:solidFill>
                  <a:schemeClr val="bg2">
                    <a:lumMod val="75000"/>
                  </a:schemeClr>
                </a:solidFill>
              </a:rPr>
              <a:t>periódica ésta debe ser publicada de </a:t>
            </a:r>
            <a:r>
              <a:rPr lang="es-GT" sz="1800" b="1" dirty="0">
                <a:solidFill>
                  <a:schemeClr val="bg2">
                    <a:lumMod val="75000"/>
                  </a:schemeClr>
                </a:solidFill>
              </a:rPr>
              <a:t>forma regular </a:t>
            </a:r>
            <a:r>
              <a:rPr lang="es-GT" sz="1800" b="1" dirty="0" smtClean="0">
                <a:solidFill>
                  <a:schemeClr val="bg2">
                    <a:lumMod val="75000"/>
                  </a:schemeClr>
                </a:solidFill>
              </a:rPr>
              <a:t>con el fin de conocer </a:t>
            </a:r>
            <a:r>
              <a:rPr lang="es-GT" sz="1800" b="1" dirty="0">
                <a:solidFill>
                  <a:schemeClr val="bg2">
                    <a:lumMod val="75000"/>
                  </a:schemeClr>
                </a:solidFill>
              </a:rPr>
              <a:t>los distintos </a:t>
            </a:r>
            <a:r>
              <a:rPr lang="es-GT" sz="1800" b="1" dirty="0" smtClean="0">
                <a:solidFill>
                  <a:schemeClr val="bg2">
                    <a:lumMod val="75000"/>
                  </a:schemeClr>
                </a:solidFill>
              </a:rPr>
              <a:t>delitos.</a:t>
            </a:r>
            <a:endParaRPr lang="es-GT" sz="1800" b="1" dirty="0">
              <a:solidFill>
                <a:schemeClr val="bg2">
                  <a:lumMod val="75000"/>
                </a:schemeClr>
              </a:solidFill>
            </a:endParaRPr>
          </a:p>
          <a:p>
            <a:pPr marL="257244" indent="-257244" algn="just">
              <a:buFont typeface="Arial" panose="020B0604020202020204" pitchFamily="34" charset="0"/>
              <a:buChar char="•"/>
            </a:pPr>
            <a:r>
              <a:rPr lang="es-GT" sz="1800" b="1" dirty="0" smtClean="0">
                <a:solidFill>
                  <a:schemeClr val="bg2">
                    <a:lumMod val="75000"/>
                  </a:schemeClr>
                </a:solidFill>
              </a:rPr>
              <a:t>Falta </a:t>
            </a:r>
            <a:r>
              <a:rPr lang="es-GT" sz="1800" b="1" dirty="0">
                <a:solidFill>
                  <a:schemeClr val="bg2">
                    <a:lumMod val="75000"/>
                  </a:schemeClr>
                </a:solidFill>
              </a:rPr>
              <a:t>de infraestructura, 80% de las comisarias no son del MINGOB.</a:t>
            </a:r>
          </a:p>
          <a:p>
            <a:pPr marL="257244" indent="-257244" algn="just">
              <a:buFont typeface="Arial" panose="020B0604020202020204" pitchFamily="34" charset="0"/>
              <a:buChar char="•"/>
            </a:pPr>
            <a:r>
              <a:rPr lang="es-GT" sz="1800" b="1" dirty="0" smtClean="0">
                <a:solidFill>
                  <a:schemeClr val="bg2">
                    <a:lumMod val="75000"/>
                  </a:schemeClr>
                </a:solidFill>
              </a:rPr>
              <a:t>En </a:t>
            </a:r>
            <a:r>
              <a:rPr lang="es-GT" sz="1800" b="1" dirty="0">
                <a:solidFill>
                  <a:schemeClr val="bg2">
                    <a:lumMod val="75000"/>
                  </a:schemeClr>
                </a:solidFill>
              </a:rPr>
              <a:t>el Organismo Judicial falta de cobertura física, es necesaria la ampliación física de juzgados.</a:t>
            </a:r>
          </a:p>
          <a:p>
            <a:pPr marL="257244" indent="-257244" algn="just">
              <a:buFont typeface="Arial" panose="020B0604020202020204" pitchFamily="34" charset="0"/>
              <a:buChar char="•"/>
            </a:pPr>
            <a:r>
              <a:rPr lang="es-GT" sz="1800" b="1" dirty="0" smtClean="0">
                <a:solidFill>
                  <a:schemeClr val="bg2">
                    <a:lumMod val="75000"/>
                  </a:schemeClr>
                </a:solidFill>
              </a:rPr>
              <a:t>Sistema </a:t>
            </a:r>
            <a:r>
              <a:rPr lang="es-GT" sz="1800" b="1" dirty="0">
                <a:solidFill>
                  <a:schemeClr val="bg2">
                    <a:lumMod val="75000"/>
                  </a:schemeClr>
                </a:solidFill>
              </a:rPr>
              <a:t>Penitenciario, es necesaria la ampliación de infraestructura</a:t>
            </a:r>
            <a:r>
              <a:rPr lang="es-GT" sz="1800" b="1" dirty="0" smtClean="0">
                <a:solidFill>
                  <a:schemeClr val="bg2">
                    <a:lumMod val="75000"/>
                  </a:schemeClr>
                </a:solidFill>
              </a:rPr>
              <a:t>.</a:t>
            </a:r>
          </a:p>
          <a:p>
            <a:pPr marL="257244" indent="-257244" algn="just">
              <a:buFont typeface="Arial" panose="020B0604020202020204" pitchFamily="34" charset="0"/>
              <a:buChar char="•"/>
            </a:pPr>
            <a:r>
              <a:rPr lang="es-GT" sz="1800" b="1" dirty="0" smtClean="0">
                <a:solidFill>
                  <a:schemeClr val="bg2">
                    <a:lumMod val="75000"/>
                  </a:schemeClr>
                </a:solidFill>
              </a:rPr>
              <a:t>No </a:t>
            </a:r>
            <a:r>
              <a:rPr lang="es-GT" sz="1800" b="1" dirty="0">
                <a:solidFill>
                  <a:schemeClr val="bg2">
                    <a:lumMod val="75000"/>
                  </a:schemeClr>
                </a:solidFill>
              </a:rPr>
              <a:t>hay certeza en la carrera de la Policía, investigadores, sistema judicial; en el sistema penitenciario no hay jerarquía ni carrera</a:t>
            </a:r>
            <a:r>
              <a:rPr lang="es-GT" sz="1800" b="1" dirty="0" smtClean="0">
                <a:solidFill>
                  <a:schemeClr val="bg2">
                    <a:lumMod val="75000"/>
                  </a:schemeClr>
                </a:solidFill>
              </a:rPr>
              <a:t>.</a:t>
            </a:r>
          </a:p>
          <a:p>
            <a:pPr marL="257244" indent="-257244" algn="just">
              <a:buFont typeface="Arial" panose="020B0604020202020204" pitchFamily="34" charset="0"/>
              <a:buChar char="•"/>
            </a:pPr>
            <a:r>
              <a:rPr lang="es-GT" sz="1800" b="1" dirty="0">
                <a:solidFill>
                  <a:schemeClr val="bg2">
                    <a:lumMod val="75000"/>
                  </a:schemeClr>
                </a:solidFill>
              </a:rPr>
              <a:t>Asignación de recursos a la Secretaría Ejecutiva encargada de la Coordinadora de mujeres desaparecidas, ley aprobada en el 2016.</a:t>
            </a:r>
          </a:p>
          <a:p>
            <a:pPr marL="257244" indent="-257244" algn="just">
              <a:buFont typeface="Arial" panose="020B0604020202020204" pitchFamily="34" charset="0"/>
              <a:buChar char="•"/>
            </a:pPr>
            <a:r>
              <a:rPr lang="es-GT" sz="1800" b="1" dirty="0">
                <a:solidFill>
                  <a:schemeClr val="bg2">
                    <a:lumMod val="75000"/>
                  </a:schemeClr>
                </a:solidFill>
              </a:rPr>
              <a:t>Elaboración de un Plan estratégico con metas bien definidas que ayuden a reducir la tasa de </a:t>
            </a:r>
            <a:r>
              <a:rPr lang="es-GT" sz="1800" b="1" dirty="0" smtClean="0">
                <a:solidFill>
                  <a:schemeClr val="bg2">
                    <a:lumMod val="75000"/>
                  </a:schemeClr>
                </a:solidFill>
              </a:rPr>
              <a:t>delitos que se cometen.</a:t>
            </a:r>
            <a:endParaRPr lang="es-GT" sz="1800" b="1" dirty="0">
              <a:solidFill>
                <a:schemeClr val="bg2">
                  <a:lumMod val="75000"/>
                </a:schemeClr>
              </a:solidFill>
            </a:endParaRPr>
          </a:p>
          <a:p>
            <a:pPr marL="257244" indent="-257244" algn="just">
              <a:buFont typeface="Arial" panose="020B0604020202020204" pitchFamily="34" charset="0"/>
              <a:buChar char="•"/>
            </a:pPr>
            <a:r>
              <a:rPr lang="es-GT" sz="1800" b="1" dirty="0" smtClean="0">
                <a:solidFill>
                  <a:schemeClr val="bg2">
                    <a:lumMod val="75000"/>
                  </a:schemeClr>
                </a:solidFill>
              </a:rPr>
              <a:t>Contar con un sistemas </a:t>
            </a:r>
            <a:r>
              <a:rPr lang="es-GT" sz="1800" b="1" dirty="0">
                <a:solidFill>
                  <a:schemeClr val="bg2">
                    <a:lumMod val="75000"/>
                  </a:schemeClr>
                </a:solidFill>
              </a:rPr>
              <a:t>que prevengan la corrupción, ley de contrataciones </a:t>
            </a:r>
            <a:r>
              <a:rPr lang="es-GT" sz="1800" b="1" dirty="0" smtClean="0">
                <a:solidFill>
                  <a:schemeClr val="bg2">
                    <a:lumMod val="75000"/>
                  </a:schemeClr>
                </a:solidFill>
              </a:rPr>
              <a:t>eficiente, </a:t>
            </a:r>
            <a:r>
              <a:rPr lang="es-GT" sz="1800" b="1" dirty="0">
                <a:solidFill>
                  <a:schemeClr val="bg2">
                    <a:lumMod val="75000"/>
                  </a:schemeClr>
                </a:solidFill>
              </a:rPr>
              <a:t>ley de servicios civil que evite plazas </a:t>
            </a:r>
            <a:r>
              <a:rPr lang="es-GT" sz="1800" b="1" dirty="0" smtClean="0">
                <a:solidFill>
                  <a:schemeClr val="bg2">
                    <a:lumMod val="75000"/>
                  </a:schemeClr>
                </a:solidFill>
              </a:rPr>
              <a:t>fantasma.</a:t>
            </a:r>
            <a:endParaRPr lang="es-GT" sz="1800" b="1" dirty="0">
              <a:solidFill>
                <a:schemeClr val="bg2">
                  <a:lumMod val="75000"/>
                </a:schemeClr>
              </a:solidFill>
            </a:endParaRPr>
          </a:p>
          <a:p>
            <a:pPr marL="257244" indent="-257244" algn="just">
              <a:buFont typeface="Arial" panose="020B0604020202020204" pitchFamily="34" charset="0"/>
              <a:buChar char="•"/>
            </a:pPr>
            <a:r>
              <a:rPr lang="es-GT" sz="1800" b="1" dirty="0" smtClean="0">
                <a:solidFill>
                  <a:schemeClr val="bg2">
                    <a:lumMod val="75000"/>
                  </a:schemeClr>
                </a:solidFill>
              </a:rPr>
              <a:t>Ley </a:t>
            </a:r>
            <a:r>
              <a:rPr lang="es-GT" sz="1800" b="1" dirty="0">
                <a:solidFill>
                  <a:schemeClr val="bg2">
                    <a:lumMod val="75000"/>
                  </a:schemeClr>
                </a:solidFill>
              </a:rPr>
              <a:t>de presupuesto que no permita </a:t>
            </a:r>
            <a:r>
              <a:rPr lang="es-GT" sz="1800" b="1" dirty="0" smtClean="0">
                <a:solidFill>
                  <a:schemeClr val="bg2">
                    <a:lumMod val="75000"/>
                  </a:schemeClr>
                </a:solidFill>
              </a:rPr>
              <a:t>modificar en el Congreso de la República,  </a:t>
            </a:r>
            <a:r>
              <a:rPr lang="es-GT" sz="1800" b="1" dirty="0">
                <a:solidFill>
                  <a:schemeClr val="bg2">
                    <a:lumMod val="75000"/>
                  </a:schemeClr>
                </a:solidFill>
              </a:rPr>
              <a:t>el </a:t>
            </a:r>
            <a:r>
              <a:rPr lang="es-GT" sz="1800" b="1" dirty="0" smtClean="0">
                <a:solidFill>
                  <a:schemeClr val="bg2">
                    <a:lumMod val="75000"/>
                  </a:schemeClr>
                </a:solidFill>
              </a:rPr>
              <a:t>Anteproyecto de Presupuesto </a:t>
            </a:r>
            <a:r>
              <a:rPr lang="es-GT" sz="1800" b="1" dirty="0">
                <a:solidFill>
                  <a:schemeClr val="bg2">
                    <a:lumMod val="75000"/>
                  </a:schemeClr>
                </a:solidFill>
              </a:rPr>
              <a:t>sin un </a:t>
            </a:r>
            <a:r>
              <a:rPr lang="es-GT" sz="1800" b="1" dirty="0" smtClean="0">
                <a:solidFill>
                  <a:schemeClr val="bg2">
                    <a:lumMod val="75000"/>
                  </a:schemeClr>
                </a:solidFill>
              </a:rPr>
              <a:t>procedimiento previo o conocimiento técnico.</a:t>
            </a:r>
            <a:endParaRPr lang="es-GT" sz="1800" b="1" dirty="0">
              <a:solidFill>
                <a:schemeClr val="bg2">
                  <a:lumMod val="75000"/>
                </a:schemeClr>
              </a:solidFill>
            </a:endParaRPr>
          </a:p>
        </p:txBody>
      </p:sp>
    </p:spTree>
    <p:extLst>
      <p:ext uri="{BB962C8B-B14F-4D97-AF65-F5344CB8AC3E}">
        <p14:creationId xmlns:p14="http://schemas.microsoft.com/office/powerpoint/2010/main" val="42460359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79512" y="1196752"/>
            <a:ext cx="8750991" cy="576064"/>
          </a:xfrm>
        </p:spPr>
        <p:txBody>
          <a:bodyPr/>
          <a:lstStyle/>
          <a:p>
            <a:pPr algn="ctr"/>
            <a:r>
              <a:rPr lang="es-GT" sz="3600" dirty="0" smtClean="0">
                <a:solidFill>
                  <a:schemeClr val="bg2"/>
                </a:solidFill>
              </a:rPr>
              <a:t>Conclusiones</a:t>
            </a:r>
            <a:endParaRPr lang="es-GT" sz="3600" dirty="0">
              <a:solidFill>
                <a:schemeClr val="bg2"/>
              </a:solidFill>
            </a:endParaRPr>
          </a:p>
        </p:txBody>
      </p:sp>
      <p:sp>
        <p:nvSpPr>
          <p:cNvPr id="3" name="2 Marcador de contenido"/>
          <p:cNvSpPr>
            <a:spLocks noGrp="1"/>
          </p:cNvSpPr>
          <p:nvPr>
            <p:ph idx="1"/>
          </p:nvPr>
        </p:nvSpPr>
        <p:spPr>
          <a:xfrm>
            <a:off x="467544" y="1916832"/>
            <a:ext cx="8208912" cy="4104456"/>
          </a:xfrm>
        </p:spPr>
        <p:txBody>
          <a:bodyPr/>
          <a:lstStyle/>
          <a:p>
            <a:pPr marL="0" indent="0">
              <a:buNone/>
            </a:pPr>
            <a:r>
              <a:rPr lang="es-GT" b="1" dirty="0"/>
              <a:t>EN QUE TEMATICA CONSIDERA QUE HA HABIDO MAS AVANCE EN EL EJE DE SEGURIDAD Y JUSTICIA. </a:t>
            </a:r>
            <a:endParaRPr lang="es-GT" b="1" dirty="0" smtClean="0"/>
          </a:p>
          <a:p>
            <a:endParaRPr lang="es-GT" dirty="0"/>
          </a:p>
          <a:p>
            <a:pPr lvl="0"/>
            <a:r>
              <a:rPr lang="es-GT" dirty="0"/>
              <a:t>En la mesa se coincidió que se ha notado en importante avance en el tema de investigación criminal tanto en el ministerio público como en la PNC, con el apoyo de sus departamentos de investigación DICRI Y DEIC quienes han mejorado su coordinación y han trabajado en conjunto. </a:t>
            </a:r>
          </a:p>
        </p:txBody>
      </p:sp>
    </p:spTree>
    <p:extLst>
      <p:ext uri="{BB962C8B-B14F-4D97-AF65-F5344CB8AC3E}">
        <p14:creationId xmlns:p14="http://schemas.microsoft.com/office/powerpoint/2010/main" val="10353197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GT"/>
          </a:p>
        </p:txBody>
      </p:sp>
      <p:sp>
        <p:nvSpPr>
          <p:cNvPr id="3" name="2 Marcador de contenido"/>
          <p:cNvSpPr>
            <a:spLocks noGrp="1"/>
          </p:cNvSpPr>
          <p:nvPr>
            <p:ph idx="1"/>
          </p:nvPr>
        </p:nvSpPr>
        <p:spPr/>
        <p:txBody>
          <a:bodyPr/>
          <a:lstStyle/>
          <a:p>
            <a:pPr lvl="0"/>
            <a:r>
              <a:rPr lang="es-GT" dirty="0"/>
              <a:t>Asimismo resaltaron la coordinación interinstitucional, la cual ha mejorado sustantivamente y ha incidido en la tasa de homicidios, la investigación y la parte de inteligencia criminal. </a:t>
            </a:r>
          </a:p>
          <a:p>
            <a:pPr lvl="0"/>
            <a:r>
              <a:rPr lang="es-GT" dirty="0"/>
              <a:t>Finalmente se mencionó los avances en resolución pacífica de conflictos, fortaleciendo la </a:t>
            </a:r>
            <a:r>
              <a:rPr lang="es-GT" dirty="0" err="1"/>
              <a:t>desjudicialización</a:t>
            </a:r>
            <a:r>
              <a:rPr lang="es-GT" dirty="0"/>
              <a:t>, aunado a la creación de protocolo de uso de la fuerza. </a:t>
            </a:r>
          </a:p>
          <a:p>
            <a:pPr lvl="0"/>
            <a:r>
              <a:rPr lang="es-GT" dirty="0"/>
              <a:t>Prevención y disuasión, atreves del acercamiento a la población y la implantación del modelo MOPSI </a:t>
            </a:r>
          </a:p>
          <a:p>
            <a:endParaRPr lang="es-GT" dirty="0"/>
          </a:p>
          <a:p>
            <a:endParaRPr lang="es-GT" dirty="0"/>
          </a:p>
        </p:txBody>
      </p:sp>
    </p:spTree>
    <p:extLst>
      <p:ext uri="{BB962C8B-B14F-4D97-AF65-F5344CB8AC3E}">
        <p14:creationId xmlns:p14="http://schemas.microsoft.com/office/powerpoint/2010/main" val="30354577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GT"/>
          </a:p>
        </p:txBody>
      </p:sp>
      <p:sp>
        <p:nvSpPr>
          <p:cNvPr id="3" name="2 Marcador de contenido"/>
          <p:cNvSpPr>
            <a:spLocks noGrp="1"/>
          </p:cNvSpPr>
          <p:nvPr>
            <p:ph idx="1"/>
          </p:nvPr>
        </p:nvSpPr>
        <p:spPr/>
        <p:txBody>
          <a:bodyPr/>
          <a:lstStyle/>
          <a:p>
            <a:pPr lvl="0"/>
            <a:r>
              <a:rPr lang="es-GT" dirty="0"/>
              <a:t>Faltan </a:t>
            </a:r>
            <a:r>
              <a:rPr lang="es-GT" dirty="0" smtClean="0"/>
              <a:t>profesionales, </a:t>
            </a:r>
            <a:r>
              <a:rPr lang="es-GT" dirty="0"/>
              <a:t>hay muchas tareas repetitivas, reingeniería que hay tareas que solo una entidad la pueda hacer. Resocialización de personas que están privadas de libertad que no llegan a juicio.  </a:t>
            </a:r>
            <a:endParaRPr lang="es-GT" dirty="0" smtClean="0"/>
          </a:p>
          <a:p>
            <a:pPr lvl="0"/>
            <a:endParaRPr lang="es-GT" dirty="0"/>
          </a:p>
          <a:p>
            <a:r>
              <a:rPr lang="es-GT" b="1" dirty="0"/>
              <a:t>PREVENCIÓN: </a:t>
            </a:r>
            <a:r>
              <a:rPr lang="es-GT" dirty="0"/>
              <a:t>Es necesario atender, evaluar e implementar las políticas de prevención así como armonizarlas entre las instituciones entre el eje de seguridad y otras instituciones que desarrollan políticas de desarrollo social</a:t>
            </a:r>
            <a:r>
              <a:rPr lang="es-GT" dirty="0" smtClean="0"/>
              <a:t>.</a:t>
            </a:r>
            <a:endParaRPr lang="es-GT" dirty="0"/>
          </a:p>
        </p:txBody>
      </p:sp>
    </p:spTree>
    <p:extLst>
      <p:ext uri="{BB962C8B-B14F-4D97-AF65-F5344CB8AC3E}">
        <p14:creationId xmlns:p14="http://schemas.microsoft.com/office/powerpoint/2010/main" val="12980977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GT"/>
          </a:p>
        </p:txBody>
      </p:sp>
      <p:sp>
        <p:nvSpPr>
          <p:cNvPr id="3" name="2 Marcador de contenido"/>
          <p:cNvSpPr>
            <a:spLocks noGrp="1"/>
          </p:cNvSpPr>
          <p:nvPr>
            <p:ph idx="1"/>
          </p:nvPr>
        </p:nvSpPr>
        <p:spPr/>
        <p:txBody>
          <a:bodyPr/>
          <a:lstStyle/>
          <a:p>
            <a:r>
              <a:rPr lang="es-GT" b="1" dirty="0"/>
              <a:t>Judicialización:  </a:t>
            </a:r>
            <a:r>
              <a:rPr lang="es-GT" dirty="0"/>
              <a:t>Fortalecimiento institucional, implementación de la carrera judicial, más jueces, ley de servicio civil del organismo judicial, así como evaluar y mejorar los procesos para reducir tiempos</a:t>
            </a:r>
            <a:r>
              <a:rPr lang="es-GT" dirty="0" smtClean="0"/>
              <a:t>.</a:t>
            </a:r>
          </a:p>
          <a:p>
            <a:endParaRPr lang="es-GT" dirty="0"/>
          </a:p>
          <a:p>
            <a:r>
              <a:rPr lang="es-GT" b="1" dirty="0"/>
              <a:t>Penalización y resocialización: </a:t>
            </a:r>
            <a:r>
              <a:rPr lang="es-GT" dirty="0"/>
              <a:t>En el sistema penitenciario, la falta de control, el </a:t>
            </a:r>
            <a:r>
              <a:rPr lang="es-GT" dirty="0" smtClean="0"/>
              <a:t>hacinamiento </a:t>
            </a:r>
            <a:r>
              <a:rPr lang="es-GT" dirty="0"/>
              <a:t>y el dividir la población por gravedad de los delitos y establecer jerarquías de mandos dentro de la misma.</a:t>
            </a:r>
          </a:p>
          <a:p>
            <a:endParaRPr lang="es-GT" dirty="0"/>
          </a:p>
          <a:p>
            <a:endParaRPr lang="es-GT" dirty="0"/>
          </a:p>
        </p:txBody>
      </p:sp>
    </p:spTree>
    <p:extLst>
      <p:ext uri="{BB962C8B-B14F-4D97-AF65-F5344CB8AC3E}">
        <p14:creationId xmlns:p14="http://schemas.microsoft.com/office/powerpoint/2010/main" val="26603179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55DC0C3-BCDA-48C0-A49A-2FF6F4CBFF48}"/>
              </a:ext>
            </a:extLst>
          </p:cNvPr>
          <p:cNvSpPr>
            <a:spLocks noGrp="1"/>
          </p:cNvSpPr>
          <p:nvPr>
            <p:ph type="title"/>
          </p:nvPr>
        </p:nvSpPr>
        <p:spPr>
          <a:xfrm>
            <a:off x="1969334" y="1052736"/>
            <a:ext cx="5334982" cy="392100"/>
          </a:xfrm>
        </p:spPr>
        <p:txBody>
          <a:bodyPr/>
          <a:lstStyle/>
          <a:p>
            <a:pPr algn="ctr"/>
            <a:r>
              <a:rPr lang="es-MX" sz="2400" dirty="0">
                <a:solidFill>
                  <a:schemeClr val="bg2">
                    <a:lumMod val="75000"/>
                  </a:schemeClr>
                </a:solidFill>
                <a:latin typeface="Calibri" pitchFamily="34" charset="0"/>
                <a:ea typeface="Ebrima" panose="02000000000000000000" pitchFamily="2" charset="0"/>
                <a:cs typeface="Ebrima" panose="02000000000000000000" pitchFamily="2" charset="0"/>
              </a:rPr>
              <a:t>PROGRAMAS PRIORITARIOS </a:t>
            </a:r>
            <a:r>
              <a:rPr lang="es-MX" sz="2400" dirty="0" smtClean="0">
                <a:solidFill>
                  <a:schemeClr val="bg2">
                    <a:lumMod val="75000"/>
                  </a:schemeClr>
                </a:solidFill>
                <a:latin typeface="Calibri" pitchFamily="34" charset="0"/>
                <a:ea typeface="Ebrima" panose="02000000000000000000" pitchFamily="2" charset="0"/>
                <a:cs typeface="Ebrima" panose="02000000000000000000" pitchFamily="2" charset="0"/>
              </a:rPr>
              <a:t> 2020-2024 </a:t>
            </a:r>
            <a:endParaRPr lang="en-US" sz="2400" dirty="0">
              <a:solidFill>
                <a:schemeClr val="bg2">
                  <a:lumMod val="75000"/>
                </a:schemeClr>
              </a:solidFill>
              <a:latin typeface="Calibri" pitchFamily="34" charset="0"/>
            </a:endParaRPr>
          </a:p>
        </p:txBody>
      </p:sp>
      <p:sp>
        <p:nvSpPr>
          <p:cNvPr id="5" name="4 CuadroTexto"/>
          <p:cNvSpPr txBox="1"/>
          <p:nvPr/>
        </p:nvSpPr>
        <p:spPr>
          <a:xfrm>
            <a:off x="1940919" y="1484784"/>
            <a:ext cx="5391812" cy="400110"/>
          </a:xfrm>
          <a:prstGeom prst="rect">
            <a:avLst/>
          </a:prstGeom>
          <a:noFill/>
        </p:spPr>
        <p:txBody>
          <a:bodyPr wrap="square" rtlCol="0">
            <a:spAutoFit/>
          </a:bodyPr>
          <a:lstStyle/>
          <a:p>
            <a:pPr algn="ctr"/>
            <a:r>
              <a:rPr lang="es-MX" sz="2000" b="1" dirty="0">
                <a:solidFill>
                  <a:schemeClr val="bg2"/>
                </a:solidFill>
              </a:rPr>
              <a:t>TEMÁTICA: </a:t>
            </a:r>
            <a:r>
              <a:rPr lang="es-MX" sz="2000" b="1" dirty="0" smtClean="0">
                <a:solidFill>
                  <a:schemeClr val="bg2"/>
                </a:solidFill>
              </a:rPr>
              <a:t>PREVENCIÓN Y DISUACIÓN </a:t>
            </a:r>
            <a:endParaRPr lang="es-GT" sz="2000" b="1" dirty="0">
              <a:solidFill>
                <a:schemeClr val="bg2"/>
              </a:solidFill>
            </a:endParaRPr>
          </a:p>
        </p:txBody>
      </p:sp>
      <p:sp>
        <p:nvSpPr>
          <p:cNvPr id="38" name="7 CuadroTexto">
            <a:extLst>
              <a:ext uri="{FF2B5EF4-FFF2-40B4-BE49-F238E27FC236}">
                <a16:creationId xmlns:a16="http://schemas.microsoft.com/office/drawing/2014/main" xmlns="" id="{E073098D-91F0-9B40-8F31-5828DA4C5788}"/>
              </a:ext>
            </a:extLst>
          </p:cNvPr>
          <p:cNvSpPr txBox="1"/>
          <p:nvPr/>
        </p:nvSpPr>
        <p:spPr>
          <a:xfrm>
            <a:off x="467545" y="1974548"/>
            <a:ext cx="8424936" cy="4622804"/>
          </a:xfrm>
          <a:prstGeom prst="rect">
            <a:avLst/>
          </a:prstGeom>
          <a:noFill/>
        </p:spPr>
        <p:txBody>
          <a:bodyPr wrap="square" rtlCol="0">
            <a:spAutoFit/>
          </a:bodyPr>
          <a:lstStyle/>
          <a:p>
            <a:pPr marL="257244" lvl="0" indent="-257244">
              <a:lnSpc>
                <a:spcPct val="115000"/>
              </a:lnSpc>
              <a:spcAft>
                <a:spcPts val="0"/>
              </a:spcAft>
              <a:buFont typeface="Arial" panose="020B0604020202020204" pitchFamily="34" charset="0"/>
              <a:buChar char="•"/>
            </a:pPr>
            <a:r>
              <a:rPr lang="es-GT" sz="1600" b="1" dirty="0">
                <a:solidFill>
                  <a:schemeClr val="bg2">
                    <a:lumMod val="75000"/>
                  </a:schemeClr>
                </a:solidFill>
              </a:rPr>
              <a:t>Incautaciones de drogas debido a la integración con MINGOB</a:t>
            </a:r>
          </a:p>
          <a:p>
            <a:pPr marL="257244" lvl="0" indent="-257244">
              <a:lnSpc>
                <a:spcPct val="115000"/>
              </a:lnSpc>
              <a:spcAft>
                <a:spcPts val="0"/>
              </a:spcAft>
              <a:buFont typeface="Arial" panose="020B0604020202020204" pitchFamily="34" charset="0"/>
              <a:buChar char="•"/>
            </a:pPr>
            <a:r>
              <a:rPr lang="es-GT" sz="1600" b="1" dirty="0">
                <a:solidFill>
                  <a:schemeClr val="bg2">
                    <a:lumMod val="75000"/>
                  </a:schemeClr>
                </a:solidFill>
              </a:rPr>
              <a:t>Creación de fiscalías (ampliación de la cobertura a nivel nacional, motivando la cultura de denuncia)</a:t>
            </a:r>
          </a:p>
          <a:p>
            <a:pPr marL="257244" lvl="0" indent="-257244">
              <a:lnSpc>
                <a:spcPct val="115000"/>
              </a:lnSpc>
              <a:spcAft>
                <a:spcPts val="0"/>
              </a:spcAft>
              <a:buFont typeface="Arial" panose="020B0604020202020204" pitchFamily="34" charset="0"/>
              <a:buChar char="•"/>
            </a:pPr>
            <a:r>
              <a:rPr lang="es-GT" sz="1600" b="1" dirty="0">
                <a:solidFill>
                  <a:schemeClr val="bg2">
                    <a:lumMod val="75000"/>
                  </a:schemeClr>
                </a:solidFill>
              </a:rPr>
              <a:t>Modernización del sector justicia (financiamiento y profesionalización)</a:t>
            </a:r>
          </a:p>
          <a:p>
            <a:pPr marL="257244" lvl="0" indent="-257244">
              <a:lnSpc>
                <a:spcPct val="115000"/>
              </a:lnSpc>
              <a:spcAft>
                <a:spcPts val="0"/>
              </a:spcAft>
              <a:buFont typeface="Arial" panose="020B0604020202020204" pitchFamily="34" charset="0"/>
              <a:buChar char="•"/>
            </a:pPr>
            <a:r>
              <a:rPr lang="es-GT" sz="1600" b="1" dirty="0">
                <a:solidFill>
                  <a:schemeClr val="bg2">
                    <a:lumMod val="75000"/>
                  </a:schemeClr>
                </a:solidFill>
              </a:rPr>
              <a:t>Mejoras en PNC que se reflejan en mejores indicadores delictivos</a:t>
            </a:r>
          </a:p>
          <a:p>
            <a:pPr marL="257244" lvl="0" indent="-257244">
              <a:lnSpc>
                <a:spcPct val="115000"/>
              </a:lnSpc>
              <a:spcAft>
                <a:spcPts val="0"/>
              </a:spcAft>
              <a:buFont typeface="Arial" panose="020B0604020202020204" pitchFamily="34" charset="0"/>
              <a:buChar char="•"/>
            </a:pPr>
            <a:r>
              <a:rPr lang="es-GT" sz="1600" b="1" dirty="0">
                <a:solidFill>
                  <a:schemeClr val="bg2">
                    <a:lumMod val="75000"/>
                  </a:schemeClr>
                </a:solidFill>
              </a:rPr>
              <a:t>Control de riesgos y recuperación de entornos urbanos</a:t>
            </a:r>
          </a:p>
          <a:p>
            <a:pPr marL="257244" lvl="0" indent="-257244">
              <a:lnSpc>
                <a:spcPct val="115000"/>
              </a:lnSpc>
              <a:spcAft>
                <a:spcPts val="0"/>
              </a:spcAft>
              <a:buFont typeface="Arial" panose="020B0604020202020204" pitchFamily="34" charset="0"/>
              <a:buChar char="•"/>
            </a:pPr>
            <a:r>
              <a:rPr lang="es-GT" sz="1600" b="1" dirty="0">
                <a:solidFill>
                  <a:schemeClr val="bg2">
                    <a:lumMod val="75000"/>
                  </a:schemeClr>
                </a:solidFill>
              </a:rPr>
              <a:t>Ubicación de áreas más vulnerables y concentrando los esfuerzos entre instituciones</a:t>
            </a:r>
          </a:p>
          <a:p>
            <a:pPr marL="257244" lvl="0" indent="-257244">
              <a:lnSpc>
                <a:spcPct val="115000"/>
              </a:lnSpc>
              <a:spcAft>
                <a:spcPts val="0"/>
              </a:spcAft>
              <a:buFont typeface="Arial" panose="020B0604020202020204" pitchFamily="34" charset="0"/>
              <a:buChar char="•"/>
            </a:pPr>
            <a:r>
              <a:rPr lang="es-GT" sz="1600" b="1" dirty="0">
                <a:solidFill>
                  <a:schemeClr val="bg2">
                    <a:lumMod val="75000"/>
                  </a:schemeClr>
                </a:solidFill>
              </a:rPr>
              <a:t>Políticas sociales de prevención</a:t>
            </a:r>
          </a:p>
          <a:p>
            <a:pPr marL="257244" lvl="0" indent="-257244">
              <a:lnSpc>
                <a:spcPct val="115000"/>
              </a:lnSpc>
              <a:spcAft>
                <a:spcPts val="0"/>
              </a:spcAft>
              <a:buFont typeface="Arial" panose="020B0604020202020204" pitchFamily="34" charset="0"/>
              <a:buChar char="•"/>
            </a:pPr>
            <a:r>
              <a:rPr lang="es-GT" sz="1600" b="1" dirty="0">
                <a:solidFill>
                  <a:schemeClr val="bg2">
                    <a:lumMod val="75000"/>
                  </a:schemeClr>
                </a:solidFill>
              </a:rPr>
              <a:t>Protocolo de uso de fuerza</a:t>
            </a:r>
          </a:p>
          <a:p>
            <a:pPr marL="257244" lvl="0" indent="-257244">
              <a:lnSpc>
                <a:spcPct val="115000"/>
              </a:lnSpc>
              <a:spcAft>
                <a:spcPts val="0"/>
              </a:spcAft>
              <a:buFont typeface="Arial" panose="020B0604020202020204" pitchFamily="34" charset="0"/>
              <a:buChar char="•"/>
            </a:pPr>
            <a:r>
              <a:rPr lang="es-GT" sz="1600" b="1" dirty="0">
                <a:solidFill>
                  <a:schemeClr val="bg2">
                    <a:lumMod val="75000"/>
                  </a:schemeClr>
                </a:solidFill>
              </a:rPr>
              <a:t>Salida del ejército en apoyo a la seguridad ciudadana</a:t>
            </a:r>
          </a:p>
          <a:p>
            <a:pPr marL="257244" lvl="0" indent="-257244">
              <a:lnSpc>
                <a:spcPct val="115000"/>
              </a:lnSpc>
              <a:spcAft>
                <a:spcPts val="0"/>
              </a:spcAft>
              <a:buFont typeface="Arial" panose="020B0604020202020204" pitchFamily="34" charset="0"/>
              <a:buChar char="•"/>
            </a:pPr>
            <a:r>
              <a:rPr lang="es-GT" sz="1600" b="1" dirty="0">
                <a:solidFill>
                  <a:schemeClr val="bg2">
                    <a:lumMod val="75000"/>
                  </a:schemeClr>
                </a:solidFill>
              </a:rPr>
              <a:t>Operativos de desarticulación de redes reflejado en el indicador de delitos contra el patrimonio</a:t>
            </a:r>
          </a:p>
          <a:p>
            <a:pPr marL="257244" lvl="0" indent="-257244">
              <a:lnSpc>
                <a:spcPct val="115000"/>
              </a:lnSpc>
              <a:spcAft>
                <a:spcPts val="0"/>
              </a:spcAft>
              <a:buFont typeface="Arial" panose="020B0604020202020204" pitchFamily="34" charset="0"/>
              <a:buChar char="•"/>
            </a:pPr>
            <a:r>
              <a:rPr lang="es-GT" sz="1600" b="1" dirty="0">
                <a:solidFill>
                  <a:schemeClr val="bg2">
                    <a:lumMod val="75000"/>
                  </a:schemeClr>
                </a:solidFill>
              </a:rPr>
              <a:t>Resultados en temas de reducción de tasa de homicidios y de los hechos delictivos contra el </a:t>
            </a:r>
            <a:r>
              <a:rPr lang="es-GT" sz="1600" b="1" dirty="0" smtClean="0">
                <a:solidFill>
                  <a:schemeClr val="bg2">
                    <a:lumMod val="75000"/>
                  </a:schemeClr>
                </a:solidFill>
              </a:rPr>
              <a:t>patrimonio</a:t>
            </a:r>
            <a:endParaRPr lang="es-GT" sz="1600" b="1" dirty="0">
              <a:solidFill>
                <a:schemeClr val="bg2">
                  <a:lumMod val="75000"/>
                </a:schemeClr>
              </a:solidFill>
            </a:endParaRPr>
          </a:p>
          <a:p>
            <a:pPr marL="257244" lvl="0" indent="-257244">
              <a:lnSpc>
                <a:spcPct val="115000"/>
              </a:lnSpc>
              <a:spcAft>
                <a:spcPts val="0"/>
              </a:spcAft>
              <a:buFont typeface="Arial" panose="020B0604020202020204" pitchFamily="34" charset="0"/>
              <a:buChar char="•"/>
            </a:pPr>
            <a:r>
              <a:rPr lang="es-GT" sz="1600" b="1" dirty="0">
                <a:solidFill>
                  <a:schemeClr val="bg2">
                    <a:lumMod val="75000"/>
                  </a:schemeClr>
                </a:solidFill>
              </a:rPr>
              <a:t>Socialización de la importancia de </a:t>
            </a:r>
            <a:r>
              <a:rPr lang="es-GT" sz="1600" b="1" dirty="0" smtClean="0">
                <a:solidFill>
                  <a:schemeClr val="bg2">
                    <a:lumMod val="75000"/>
                  </a:schemeClr>
                </a:solidFill>
              </a:rPr>
              <a:t>denuncia</a:t>
            </a:r>
          </a:p>
          <a:p>
            <a:pPr marL="257244" lvl="0" indent="-257244">
              <a:lnSpc>
                <a:spcPct val="115000"/>
              </a:lnSpc>
              <a:spcAft>
                <a:spcPts val="0"/>
              </a:spcAft>
              <a:buFont typeface="Arial" panose="020B0604020202020204" pitchFamily="34" charset="0"/>
              <a:buChar char="•"/>
            </a:pPr>
            <a:r>
              <a:rPr lang="es-GT" sz="1600" b="1" dirty="0" smtClean="0">
                <a:solidFill>
                  <a:schemeClr val="bg2">
                    <a:lumMod val="75000"/>
                  </a:schemeClr>
                </a:solidFill>
              </a:rPr>
              <a:t>Reducción </a:t>
            </a:r>
            <a:r>
              <a:rPr lang="es-GT" sz="1600" b="1" dirty="0">
                <a:solidFill>
                  <a:schemeClr val="bg2">
                    <a:lumMod val="75000"/>
                  </a:schemeClr>
                </a:solidFill>
              </a:rPr>
              <a:t>de conflictos </a:t>
            </a:r>
          </a:p>
        </p:txBody>
      </p:sp>
    </p:spTree>
    <p:extLst>
      <p:ext uri="{BB962C8B-B14F-4D97-AF65-F5344CB8AC3E}">
        <p14:creationId xmlns:p14="http://schemas.microsoft.com/office/powerpoint/2010/main" val="321165240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GT"/>
          </a:p>
        </p:txBody>
      </p:sp>
      <p:sp>
        <p:nvSpPr>
          <p:cNvPr id="3" name="2 Marcador de contenido"/>
          <p:cNvSpPr>
            <a:spLocks noGrp="1"/>
          </p:cNvSpPr>
          <p:nvPr>
            <p:ph idx="1"/>
          </p:nvPr>
        </p:nvSpPr>
        <p:spPr/>
        <p:txBody>
          <a:bodyPr/>
          <a:lstStyle/>
          <a:p>
            <a:pPr marL="0" indent="0">
              <a:buNone/>
            </a:pPr>
            <a:r>
              <a:rPr lang="es-GT" b="1" dirty="0" smtClean="0"/>
              <a:t>QUE </a:t>
            </a:r>
            <a:r>
              <a:rPr lang="es-GT" b="1" dirty="0"/>
              <a:t>PROGRAMAS CONSIDERA IMPORTANTES PARA EL PERIDODO </a:t>
            </a:r>
            <a:r>
              <a:rPr lang="es-GT" b="1" dirty="0" smtClean="0"/>
              <a:t>2020-2024 , QUE ESTÉN VINCULADOS A LAS METAS Y ODS </a:t>
            </a:r>
            <a:r>
              <a:rPr lang="es-GT" dirty="0"/>
              <a:t> </a:t>
            </a:r>
          </a:p>
          <a:p>
            <a:r>
              <a:rPr lang="es-GT" dirty="0"/>
              <a:t>L</a:t>
            </a:r>
            <a:r>
              <a:rPr lang="es-GT" dirty="0" smtClean="0"/>
              <a:t>ograr </a:t>
            </a:r>
            <a:r>
              <a:rPr lang="es-GT" dirty="0"/>
              <a:t>carrera profesional, infraestructura y la </a:t>
            </a:r>
            <a:r>
              <a:rPr lang="es-GT" dirty="0" smtClean="0"/>
              <a:t>comunicación sobre avances</a:t>
            </a:r>
            <a:endParaRPr lang="es-GT" dirty="0"/>
          </a:p>
          <a:p>
            <a:r>
              <a:rPr lang="es-GT" dirty="0"/>
              <a:t>Lucha </a:t>
            </a:r>
            <a:r>
              <a:rPr lang="es-GT" dirty="0" smtClean="0"/>
              <a:t>contra la corrupción y sistemas </a:t>
            </a:r>
            <a:r>
              <a:rPr lang="es-GT" dirty="0"/>
              <a:t>que la prevengan</a:t>
            </a:r>
          </a:p>
          <a:p>
            <a:r>
              <a:rPr lang="es-GT" dirty="0"/>
              <a:t>Ley de contrataciones, que privilegie eficiencia y transparencia</a:t>
            </a:r>
          </a:p>
          <a:p>
            <a:r>
              <a:rPr lang="es-GT" dirty="0"/>
              <a:t>Ley de servicio civil</a:t>
            </a:r>
          </a:p>
          <a:p>
            <a:r>
              <a:rPr lang="es-GT" dirty="0"/>
              <a:t>Ley de presupuesto que permita que no sea modificado, si no es atreves de un procedimiento. </a:t>
            </a:r>
          </a:p>
          <a:p>
            <a:endParaRPr lang="es-GT" dirty="0"/>
          </a:p>
        </p:txBody>
      </p:sp>
    </p:spTree>
    <p:extLst>
      <p:ext uri="{BB962C8B-B14F-4D97-AF65-F5344CB8AC3E}">
        <p14:creationId xmlns:p14="http://schemas.microsoft.com/office/powerpoint/2010/main" val="86827978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GT"/>
          </a:p>
        </p:txBody>
      </p:sp>
      <p:sp>
        <p:nvSpPr>
          <p:cNvPr id="3" name="2 Marcador de contenido"/>
          <p:cNvSpPr>
            <a:spLocks noGrp="1"/>
          </p:cNvSpPr>
          <p:nvPr>
            <p:ph idx="1"/>
          </p:nvPr>
        </p:nvSpPr>
        <p:spPr/>
        <p:txBody>
          <a:bodyPr/>
          <a:lstStyle/>
          <a:p>
            <a:r>
              <a:rPr lang="es-GT" dirty="0"/>
              <a:t>Recuperar la asignación presupuestaria para los programas de atención a mujeres </a:t>
            </a:r>
            <a:r>
              <a:rPr lang="es-GT" dirty="0" smtClean="0"/>
              <a:t>víctimas </a:t>
            </a:r>
            <a:r>
              <a:rPr lang="es-GT" dirty="0"/>
              <a:t>de violencia en el Ministerio de </a:t>
            </a:r>
            <a:r>
              <a:rPr lang="es-GT" dirty="0" smtClean="0"/>
              <a:t>Gobernación</a:t>
            </a:r>
            <a:endParaRPr lang="es-GT" dirty="0"/>
          </a:p>
        </p:txBody>
      </p:sp>
    </p:spTree>
    <p:extLst>
      <p:ext uri="{BB962C8B-B14F-4D97-AF65-F5344CB8AC3E}">
        <p14:creationId xmlns:p14="http://schemas.microsoft.com/office/powerpoint/2010/main" val="34732329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55DC0C3-BCDA-48C0-A49A-2FF6F4CBFF48}"/>
              </a:ext>
            </a:extLst>
          </p:cNvPr>
          <p:cNvSpPr>
            <a:spLocks noGrp="1"/>
          </p:cNvSpPr>
          <p:nvPr>
            <p:ph type="title"/>
          </p:nvPr>
        </p:nvSpPr>
        <p:spPr>
          <a:xfrm>
            <a:off x="2714419" y="2277768"/>
            <a:ext cx="3821435" cy="1007215"/>
          </a:xfrm>
        </p:spPr>
        <p:txBody>
          <a:bodyPr/>
          <a:lstStyle/>
          <a:p>
            <a:pPr algn="ctr"/>
            <a:r>
              <a:rPr lang="en-US" sz="2701" dirty="0">
                <a:latin typeface="Calibri" panose="020F0502020204030204" pitchFamily="34" charset="0"/>
                <a:cs typeface="Calibri" panose="020F0502020204030204" pitchFamily="34" charset="0"/>
              </a:rPr>
              <a:t>GRACIAS POR SU ATENCIÓN</a:t>
            </a:r>
          </a:p>
        </p:txBody>
      </p:sp>
      <p:grpSp>
        <p:nvGrpSpPr>
          <p:cNvPr id="66" name="Group 65">
            <a:extLst>
              <a:ext uri="{FF2B5EF4-FFF2-40B4-BE49-F238E27FC236}">
                <a16:creationId xmlns="" xmlns:a16="http://schemas.microsoft.com/office/drawing/2014/main" id="{9A4A16D0-5A9C-4B45-A8BB-59850E859C99}"/>
              </a:ext>
            </a:extLst>
          </p:cNvPr>
          <p:cNvGrpSpPr/>
          <p:nvPr/>
        </p:nvGrpSpPr>
        <p:grpSpPr>
          <a:xfrm>
            <a:off x="2693402" y="3840104"/>
            <a:ext cx="171777" cy="171777"/>
            <a:chOff x="3398838" y="3616326"/>
            <a:chExt cx="346075" cy="346076"/>
          </a:xfrm>
        </p:grpSpPr>
        <p:sp>
          <p:nvSpPr>
            <p:cNvPr id="73" name="Rectangle 94">
              <a:extLst>
                <a:ext uri="{FF2B5EF4-FFF2-40B4-BE49-F238E27FC236}">
                  <a16:creationId xmlns="" xmlns:a16="http://schemas.microsoft.com/office/drawing/2014/main" id="{5E7F0A8F-8544-44A6-BCF8-0A11E6955D68}"/>
                </a:ext>
              </a:extLst>
            </p:cNvPr>
            <p:cNvSpPr>
              <a:spLocks noChangeArrowheads="1"/>
            </p:cNvSpPr>
            <p:nvPr/>
          </p:nvSpPr>
          <p:spPr bwMode="auto">
            <a:xfrm>
              <a:off x="3459163" y="3616326"/>
              <a:ext cx="90488" cy="346075"/>
            </a:xfrm>
            <a:prstGeom prst="rect">
              <a:avLst/>
            </a:prstGeom>
            <a:noFill/>
            <a:ln w="1270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98" tIns="34299" rIns="68598" bIns="34299" numCol="1" anchor="t" anchorCtr="0" compatLnSpc="1">
              <a:prstTxWarp prst="textNoShape">
                <a:avLst/>
              </a:prstTxWarp>
            </a:bodyPr>
            <a:lstStyle/>
            <a:p>
              <a:endParaRPr lang="id-ID" sz="1800"/>
            </a:p>
          </p:txBody>
        </p:sp>
        <p:sp>
          <p:nvSpPr>
            <p:cNvPr id="75" name="Rectangle 95">
              <a:extLst>
                <a:ext uri="{FF2B5EF4-FFF2-40B4-BE49-F238E27FC236}">
                  <a16:creationId xmlns="" xmlns:a16="http://schemas.microsoft.com/office/drawing/2014/main" id="{0A038215-BE4E-4123-8DCB-8AA85592A9AE}"/>
                </a:ext>
              </a:extLst>
            </p:cNvPr>
            <p:cNvSpPr>
              <a:spLocks noChangeArrowheads="1"/>
            </p:cNvSpPr>
            <p:nvPr/>
          </p:nvSpPr>
          <p:spPr bwMode="auto">
            <a:xfrm>
              <a:off x="3549651" y="3736976"/>
              <a:ext cx="90488" cy="225425"/>
            </a:xfrm>
            <a:prstGeom prst="rect">
              <a:avLst/>
            </a:prstGeom>
            <a:noFill/>
            <a:ln w="1270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98" tIns="34299" rIns="68598" bIns="34299" numCol="1" anchor="t" anchorCtr="0" compatLnSpc="1">
              <a:prstTxWarp prst="textNoShape">
                <a:avLst/>
              </a:prstTxWarp>
            </a:bodyPr>
            <a:lstStyle/>
            <a:p>
              <a:endParaRPr lang="id-ID" sz="1800"/>
            </a:p>
          </p:txBody>
        </p:sp>
        <p:sp>
          <p:nvSpPr>
            <p:cNvPr id="76" name="Line 96">
              <a:extLst>
                <a:ext uri="{FF2B5EF4-FFF2-40B4-BE49-F238E27FC236}">
                  <a16:creationId xmlns="" xmlns:a16="http://schemas.microsoft.com/office/drawing/2014/main" id="{AFF25812-199C-45A3-BA3A-F2CB1E0A6049}"/>
                </a:ext>
              </a:extLst>
            </p:cNvPr>
            <p:cNvSpPr>
              <a:spLocks noChangeShapeType="1"/>
            </p:cNvSpPr>
            <p:nvPr/>
          </p:nvSpPr>
          <p:spPr bwMode="auto">
            <a:xfrm>
              <a:off x="3579813" y="3933826"/>
              <a:ext cx="30163" cy="0"/>
            </a:xfrm>
            <a:prstGeom prst="line">
              <a:avLst/>
            </a:prstGeom>
            <a:noFill/>
            <a:ln w="1270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68598" tIns="34299" rIns="68598" bIns="34299" numCol="1" anchor="t" anchorCtr="0" compatLnSpc="1">
              <a:prstTxWarp prst="textNoShape">
                <a:avLst/>
              </a:prstTxWarp>
            </a:bodyPr>
            <a:lstStyle/>
            <a:p>
              <a:endParaRPr lang="id-ID" sz="1800"/>
            </a:p>
          </p:txBody>
        </p:sp>
        <p:sp>
          <p:nvSpPr>
            <p:cNvPr id="77" name="Line 97">
              <a:extLst>
                <a:ext uri="{FF2B5EF4-FFF2-40B4-BE49-F238E27FC236}">
                  <a16:creationId xmlns="" xmlns:a16="http://schemas.microsoft.com/office/drawing/2014/main" id="{B2A1C214-1C4A-4BE4-8B9E-2971BED013EB}"/>
                </a:ext>
              </a:extLst>
            </p:cNvPr>
            <p:cNvSpPr>
              <a:spLocks noChangeShapeType="1"/>
            </p:cNvSpPr>
            <p:nvPr/>
          </p:nvSpPr>
          <p:spPr bwMode="auto">
            <a:xfrm>
              <a:off x="3503613" y="3646489"/>
              <a:ext cx="0" cy="196850"/>
            </a:xfrm>
            <a:prstGeom prst="line">
              <a:avLst/>
            </a:prstGeom>
            <a:noFill/>
            <a:ln w="1270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68598" tIns="34299" rIns="68598" bIns="34299" numCol="1" anchor="t" anchorCtr="0" compatLnSpc="1">
              <a:prstTxWarp prst="textNoShape">
                <a:avLst/>
              </a:prstTxWarp>
            </a:bodyPr>
            <a:lstStyle/>
            <a:p>
              <a:endParaRPr lang="id-ID" sz="1800"/>
            </a:p>
          </p:txBody>
        </p:sp>
        <p:sp>
          <p:nvSpPr>
            <p:cNvPr id="78" name="Rectangle 98">
              <a:extLst>
                <a:ext uri="{FF2B5EF4-FFF2-40B4-BE49-F238E27FC236}">
                  <a16:creationId xmlns="" xmlns:a16="http://schemas.microsoft.com/office/drawing/2014/main" id="{B8529BB1-A46D-47EB-A314-F20A5521E291}"/>
                </a:ext>
              </a:extLst>
            </p:cNvPr>
            <p:cNvSpPr>
              <a:spLocks noChangeArrowheads="1"/>
            </p:cNvSpPr>
            <p:nvPr/>
          </p:nvSpPr>
          <p:spPr bwMode="auto">
            <a:xfrm>
              <a:off x="3489326" y="3873501"/>
              <a:ext cx="30163" cy="60325"/>
            </a:xfrm>
            <a:prstGeom prst="rect">
              <a:avLst/>
            </a:prstGeom>
            <a:noFill/>
            <a:ln w="1270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98" tIns="34299" rIns="68598" bIns="34299" numCol="1" anchor="t" anchorCtr="0" compatLnSpc="1">
              <a:prstTxWarp prst="textNoShape">
                <a:avLst/>
              </a:prstTxWarp>
            </a:bodyPr>
            <a:lstStyle/>
            <a:p>
              <a:endParaRPr lang="id-ID" sz="1800"/>
            </a:p>
          </p:txBody>
        </p:sp>
        <p:sp>
          <p:nvSpPr>
            <p:cNvPr id="79" name="Line 99">
              <a:extLst>
                <a:ext uri="{FF2B5EF4-FFF2-40B4-BE49-F238E27FC236}">
                  <a16:creationId xmlns="" xmlns:a16="http://schemas.microsoft.com/office/drawing/2014/main" id="{1DB15AB5-7252-484C-90F8-A6B513FB9E9C}"/>
                </a:ext>
              </a:extLst>
            </p:cNvPr>
            <p:cNvSpPr>
              <a:spLocks noChangeShapeType="1"/>
            </p:cNvSpPr>
            <p:nvPr/>
          </p:nvSpPr>
          <p:spPr bwMode="auto">
            <a:xfrm>
              <a:off x="3594101" y="3767139"/>
              <a:ext cx="0" cy="136525"/>
            </a:xfrm>
            <a:prstGeom prst="line">
              <a:avLst/>
            </a:prstGeom>
            <a:noFill/>
            <a:ln w="1270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68598" tIns="34299" rIns="68598" bIns="34299" numCol="1" anchor="t" anchorCtr="0" compatLnSpc="1">
              <a:prstTxWarp prst="textNoShape">
                <a:avLst/>
              </a:prstTxWarp>
            </a:bodyPr>
            <a:lstStyle/>
            <a:p>
              <a:endParaRPr lang="id-ID" sz="1800"/>
            </a:p>
          </p:txBody>
        </p:sp>
        <p:sp>
          <p:nvSpPr>
            <p:cNvPr id="80" name="Line 100">
              <a:extLst>
                <a:ext uri="{FF2B5EF4-FFF2-40B4-BE49-F238E27FC236}">
                  <a16:creationId xmlns="" xmlns:a16="http://schemas.microsoft.com/office/drawing/2014/main" id="{A7D03B7C-A6B5-4A62-AD5E-625D076C6AF3}"/>
                </a:ext>
              </a:extLst>
            </p:cNvPr>
            <p:cNvSpPr>
              <a:spLocks noChangeShapeType="1"/>
            </p:cNvSpPr>
            <p:nvPr/>
          </p:nvSpPr>
          <p:spPr bwMode="auto">
            <a:xfrm>
              <a:off x="3429001" y="3706814"/>
              <a:ext cx="0" cy="211138"/>
            </a:xfrm>
            <a:prstGeom prst="line">
              <a:avLst/>
            </a:prstGeom>
            <a:noFill/>
            <a:ln w="1270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68598" tIns="34299" rIns="68598" bIns="34299" numCol="1" anchor="t" anchorCtr="0" compatLnSpc="1">
              <a:prstTxWarp prst="textNoShape">
                <a:avLst/>
              </a:prstTxWarp>
            </a:bodyPr>
            <a:lstStyle/>
            <a:p>
              <a:endParaRPr lang="id-ID" sz="1800"/>
            </a:p>
          </p:txBody>
        </p:sp>
        <p:sp>
          <p:nvSpPr>
            <p:cNvPr id="83" name="Rectangle 101">
              <a:extLst>
                <a:ext uri="{FF2B5EF4-FFF2-40B4-BE49-F238E27FC236}">
                  <a16:creationId xmlns="" xmlns:a16="http://schemas.microsoft.com/office/drawing/2014/main" id="{0839DEE7-A9F5-4A8E-B729-222359398603}"/>
                </a:ext>
              </a:extLst>
            </p:cNvPr>
            <p:cNvSpPr>
              <a:spLocks noChangeArrowheads="1"/>
            </p:cNvSpPr>
            <p:nvPr/>
          </p:nvSpPr>
          <p:spPr bwMode="auto">
            <a:xfrm>
              <a:off x="3398838" y="3662364"/>
              <a:ext cx="60325" cy="300038"/>
            </a:xfrm>
            <a:prstGeom prst="rect">
              <a:avLst/>
            </a:prstGeom>
            <a:noFill/>
            <a:ln w="1270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98" tIns="34299" rIns="68598" bIns="34299" numCol="1" anchor="t" anchorCtr="0" compatLnSpc="1">
              <a:prstTxWarp prst="textNoShape">
                <a:avLst/>
              </a:prstTxWarp>
            </a:bodyPr>
            <a:lstStyle/>
            <a:p>
              <a:endParaRPr lang="id-ID" sz="1800"/>
            </a:p>
          </p:txBody>
        </p:sp>
        <p:sp>
          <p:nvSpPr>
            <p:cNvPr id="84" name="Freeform 102">
              <a:extLst>
                <a:ext uri="{FF2B5EF4-FFF2-40B4-BE49-F238E27FC236}">
                  <a16:creationId xmlns="" xmlns:a16="http://schemas.microsoft.com/office/drawing/2014/main" id="{CF97EB3E-8D3C-41B9-81B9-4A81669758B1}"/>
                </a:ext>
              </a:extLst>
            </p:cNvPr>
            <p:cNvSpPr>
              <a:spLocks/>
            </p:cNvSpPr>
            <p:nvPr/>
          </p:nvSpPr>
          <p:spPr bwMode="auto">
            <a:xfrm>
              <a:off x="3624263" y="3662364"/>
              <a:ext cx="120650" cy="300038"/>
            </a:xfrm>
            <a:custGeom>
              <a:avLst/>
              <a:gdLst>
                <a:gd name="T0" fmla="*/ 76 w 76"/>
                <a:gd name="T1" fmla="*/ 182 h 189"/>
                <a:gd name="T2" fmla="*/ 47 w 76"/>
                <a:gd name="T3" fmla="*/ 189 h 189"/>
                <a:gd name="T4" fmla="*/ 0 w 76"/>
                <a:gd name="T5" fmla="*/ 7 h 189"/>
                <a:gd name="T6" fmla="*/ 29 w 76"/>
                <a:gd name="T7" fmla="*/ 0 h 189"/>
                <a:gd name="T8" fmla="*/ 76 w 76"/>
                <a:gd name="T9" fmla="*/ 182 h 189"/>
              </a:gdLst>
              <a:ahLst/>
              <a:cxnLst>
                <a:cxn ang="0">
                  <a:pos x="T0" y="T1"/>
                </a:cxn>
                <a:cxn ang="0">
                  <a:pos x="T2" y="T3"/>
                </a:cxn>
                <a:cxn ang="0">
                  <a:pos x="T4" y="T5"/>
                </a:cxn>
                <a:cxn ang="0">
                  <a:pos x="T6" y="T7"/>
                </a:cxn>
                <a:cxn ang="0">
                  <a:pos x="T8" y="T9"/>
                </a:cxn>
              </a:cxnLst>
              <a:rect l="0" t="0" r="r" b="b"/>
              <a:pathLst>
                <a:path w="76" h="189">
                  <a:moveTo>
                    <a:pt x="76" y="182"/>
                  </a:moveTo>
                  <a:lnTo>
                    <a:pt x="47" y="189"/>
                  </a:lnTo>
                  <a:lnTo>
                    <a:pt x="0" y="7"/>
                  </a:lnTo>
                  <a:lnTo>
                    <a:pt x="29" y="0"/>
                  </a:lnTo>
                  <a:lnTo>
                    <a:pt x="76" y="182"/>
                  </a:lnTo>
                  <a:close/>
                </a:path>
              </a:pathLst>
            </a:custGeom>
            <a:noFill/>
            <a:ln w="1270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98" tIns="34299" rIns="68598" bIns="34299" numCol="1" anchor="t" anchorCtr="0" compatLnSpc="1">
              <a:prstTxWarp prst="textNoShape">
                <a:avLst/>
              </a:prstTxWarp>
            </a:bodyPr>
            <a:lstStyle/>
            <a:p>
              <a:endParaRPr lang="id-ID" sz="1800"/>
            </a:p>
          </p:txBody>
        </p:sp>
      </p:grpSp>
      <p:grpSp>
        <p:nvGrpSpPr>
          <p:cNvPr id="85" name="Group 84">
            <a:extLst>
              <a:ext uri="{FF2B5EF4-FFF2-40B4-BE49-F238E27FC236}">
                <a16:creationId xmlns="" xmlns:a16="http://schemas.microsoft.com/office/drawing/2014/main" id="{84D9FFFE-2936-491C-9BB3-87379CE1F3D9}"/>
              </a:ext>
            </a:extLst>
          </p:cNvPr>
          <p:cNvGrpSpPr/>
          <p:nvPr/>
        </p:nvGrpSpPr>
        <p:grpSpPr>
          <a:xfrm>
            <a:off x="2696949" y="1660073"/>
            <a:ext cx="164685" cy="171777"/>
            <a:chOff x="2692400" y="3616326"/>
            <a:chExt cx="331788" cy="346075"/>
          </a:xfrm>
        </p:grpSpPr>
        <p:sp>
          <p:nvSpPr>
            <p:cNvPr id="86" name="Line 288">
              <a:extLst>
                <a:ext uri="{FF2B5EF4-FFF2-40B4-BE49-F238E27FC236}">
                  <a16:creationId xmlns="" xmlns:a16="http://schemas.microsoft.com/office/drawing/2014/main" id="{BFC32F7D-CD98-4DA0-B52F-03E7D2842B25}"/>
                </a:ext>
              </a:extLst>
            </p:cNvPr>
            <p:cNvSpPr>
              <a:spLocks noChangeShapeType="1"/>
            </p:cNvSpPr>
            <p:nvPr/>
          </p:nvSpPr>
          <p:spPr bwMode="auto">
            <a:xfrm>
              <a:off x="2768600" y="3616326"/>
              <a:ext cx="0" cy="76200"/>
            </a:xfrm>
            <a:prstGeom prst="line">
              <a:avLst/>
            </a:prstGeom>
            <a:noFill/>
            <a:ln w="1270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68598" tIns="34299" rIns="68598" bIns="34299" numCol="1" anchor="t" anchorCtr="0" compatLnSpc="1">
              <a:prstTxWarp prst="textNoShape">
                <a:avLst/>
              </a:prstTxWarp>
            </a:bodyPr>
            <a:lstStyle/>
            <a:p>
              <a:endParaRPr lang="id-ID" sz="1800"/>
            </a:p>
          </p:txBody>
        </p:sp>
        <p:sp>
          <p:nvSpPr>
            <p:cNvPr id="90" name="Line 289">
              <a:extLst>
                <a:ext uri="{FF2B5EF4-FFF2-40B4-BE49-F238E27FC236}">
                  <a16:creationId xmlns="" xmlns:a16="http://schemas.microsoft.com/office/drawing/2014/main" id="{78EB434B-558A-4E12-96E7-931BFF534DE4}"/>
                </a:ext>
              </a:extLst>
            </p:cNvPr>
            <p:cNvSpPr>
              <a:spLocks noChangeShapeType="1"/>
            </p:cNvSpPr>
            <p:nvPr/>
          </p:nvSpPr>
          <p:spPr bwMode="auto">
            <a:xfrm>
              <a:off x="2857500" y="3616326"/>
              <a:ext cx="0" cy="76200"/>
            </a:xfrm>
            <a:prstGeom prst="line">
              <a:avLst/>
            </a:prstGeom>
            <a:noFill/>
            <a:ln w="1270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68598" tIns="34299" rIns="68598" bIns="34299" numCol="1" anchor="t" anchorCtr="0" compatLnSpc="1">
              <a:prstTxWarp prst="textNoShape">
                <a:avLst/>
              </a:prstTxWarp>
            </a:bodyPr>
            <a:lstStyle/>
            <a:p>
              <a:endParaRPr lang="id-ID" sz="1800"/>
            </a:p>
          </p:txBody>
        </p:sp>
        <p:sp>
          <p:nvSpPr>
            <p:cNvPr id="94" name="Line 290">
              <a:extLst>
                <a:ext uri="{FF2B5EF4-FFF2-40B4-BE49-F238E27FC236}">
                  <a16:creationId xmlns="" xmlns:a16="http://schemas.microsoft.com/office/drawing/2014/main" id="{01846CF2-F610-4021-8007-5962C5467396}"/>
                </a:ext>
              </a:extLst>
            </p:cNvPr>
            <p:cNvSpPr>
              <a:spLocks noChangeShapeType="1"/>
            </p:cNvSpPr>
            <p:nvPr/>
          </p:nvSpPr>
          <p:spPr bwMode="auto">
            <a:xfrm>
              <a:off x="2947988" y="3616326"/>
              <a:ext cx="0" cy="76200"/>
            </a:xfrm>
            <a:prstGeom prst="line">
              <a:avLst/>
            </a:prstGeom>
            <a:noFill/>
            <a:ln w="1270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68598" tIns="34299" rIns="68598" bIns="34299" numCol="1" anchor="t" anchorCtr="0" compatLnSpc="1">
              <a:prstTxWarp prst="textNoShape">
                <a:avLst/>
              </a:prstTxWarp>
            </a:bodyPr>
            <a:lstStyle/>
            <a:p>
              <a:endParaRPr lang="id-ID" sz="1800"/>
            </a:p>
          </p:txBody>
        </p:sp>
        <p:sp>
          <p:nvSpPr>
            <p:cNvPr id="95" name="Freeform 291">
              <a:extLst>
                <a:ext uri="{FF2B5EF4-FFF2-40B4-BE49-F238E27FC236}">
                  <a16:creationId xmlns="" xmlns:a16="http://schemas.microsoft.com/office/drawing/2014/main" id="{59F13115-B0EF-4B0F-A754-648778197181}"/>
                </a:ext>
              </a:extLst>
            </p:cNvPr>
            <p:cNvSpPr>
              <a:spLocks/>
            </p:cNvSpPr>
            <p:nvPr/>
          </p:nvSpPr>
          <p:spPr bwMode="auto">
            <a:xfrm>
              <a:off x="2692400" y="3646488"/>
              <a:ext cx="331788" cy="315913"/>
            </a:xfrm>
            <a:custGeom>
              <a:avLst/>
              <a:gdLst>
                <a:gd name="T0" fmla="*/ 180 w 209"/>
                <a:gd name="T1" fmla="*/ 0 h 199"/>
                <a:gd name="T2" fmla="*/ 209 w 209"/>
                <a:gd name="T3" fmla="*/ 0 h 199"/>
                <a:gd name="T4" fmla="*/ 209 w 209"/>
                <a:gd name="T5" fmla="*/ 199 h 199"/>
                <a:gd name="T6" fmla="*/ 0 w 209"/>
                <a:gd name="T7" fmla="*/ 199 h 199"/>
                <a:gd name="T8" fmla="*/ 0 w 209"/>
                <a:gd name="T9" fmla="*/ 0 h 199"/>
                <a:gd name="T10" fmla="*/ 29 w 209"/>
                <a:gd name="T11" fmla="*/ 0 h 199"/>
              </a:gdLst>
              <a:ahLst/>
              <a:cxnLst>
                <a:cxn ang="0">
                  <a:pos x="T0" y="T1"/>
                </a:cxn>
                <a:cxn ang="0">
                  <a:pos x="T2" y="T3"/>
                </a:cxn>
                <a:cxn ang="0">
                  <a:pos x="T4" y="T5"/>
                </a:cxn>
                <a:cxn ang="0">
                  <a:pos x="T6" y="T7"/>
                </a:cxn>
                <a:cxn ang="0">
                  <a:pos x="T8" y="T9"/>
                </a:cxn>
                <a:cxn ang="0">
                  <a:pos x="T10" y="T11"/>
                </a:cxn>
              </a:cxnLst>
              <a:rect l="0" t="0" r="r" b="b"/>
              <a:pathLst>
                <a:path w="209" h="199">
                  <a:moveTo>
                    <a:pt x="180" y="0"/>
                  </a:moveTo>
                  <a:lnTo>
                    <a:pt x="209" y="0"/>
                  </a:lnTo>
                  <a:lnTo>
                    <a:pt x="209" y="199"/>
                  </a:lnTo>
                  <a:lnTo>
                    <a:pt x="0" y="199"/>
                  </a:lnTo>
                  <a:lnTo>
                    <a:pt x="0" y="0"/>
                  </a:lnTo>
                  <a:lnTo>
                    <a:pt x="29" y="0"/>
                  </a:lnTo>
                </a:path>
              </a:pathLst>
            </a:custGeom>
            <a:noFill/>
            <a:ln w="1270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98" tIns="34299" rIns="68598" bIns="34299" numCol="1" anchor="t" anchorCtr="0" compatLnSpc="1">
              <a:prstTxWarp prst="textNoShape">
                <a:avLst/>
              </a:prstTxWarp>
            </a:bodyPr>
            <a:lstStyle/>
            <a:p>
              <a:endParaRPr lang="id-ID" sz="1800"/>
            </a:p>
          </p:txBody>
        </p:sp>
        <p:sp>
          <p:nvSpPr>
            <p:cNvPr id="96" name="Freeform 292">
              <a:extLst>
                <a:ext uri="{FF2B5EF4-FFF2-40B4-BE49-F238E27FC236}">
                  <a16:creationId xmlns="" xmlns:a16="http://schemas.microsoft.com/office/drawing/2014/main" id="{3B57513A-6E04-4BBC-8284-689DD195F28C}"/>
                </a:ext>
              </a:extLst>
            </p:cNvPr>
            <p:cNvSpPr>
              <a:spLocks/>
            </p:cNvSpPr>
            <p:nvPr/>
          </p:nvSpPr>
          <p:spPr bwMode="auto">
            <a:xfrm>
              <a:off x="2738438" y="3676651"/>
              <a:ext cx="239713" cy="241300"/>
            </a:xfrm>
            <a:custGeom>
              <a:avLst/>
              <a:gdLst>
                <a:gd name="T0" fmla="*/ 0 w 151"/>
                <a:gd name="T1" fmla="*/ 0 h 152"/>
                <a:gd name="T2" fmla="*/ 0 w 151"/>
                <a:gd name="T3" fmla="*/ 152 h 152"/>
                <a:gd name="T4" fmla="*/ 151 w 151"/>
                <a:gd name="T5" fmla="*/ 152 h 152"/>
                <a:gd name="T6" fmla="*/ 151 w 151"/>
                <a:gd name="T7" fmla="*/ 0 h 152"/>
              </a:gdLst>
              <a:ahLst/>
              <a:cxnLst>
                <a:cxn ang="0">
                  <a:pos x="T0" y="T1"/>
                </a:cxn>
                <a:cxn ang="0">
                  <a:pos x="T2" y="T3"/>
                </a:cxn>
                <a:cxn ang="0">
                  <a:pos x="T4" y="T5"/>
                </a:cxn>
                <a:cxn ang="0">
                  <a:pos x="T6" y="T7"/>
                </a:cxn>
              </a:cxnLst>
              <a:rect l="0" t="0" r="r" b="b"/>
              <a:pathLst>
                <a:path w="151" h="152">
                  <a:moveTo>
                    <a:pt x="0" y="0"/>
                  </a:moveTo>
                  <a:lnTo>
                    <a:pt x="0" y="152"/>
                  </a:lnTo>
                  <a:lnTo>
                    <a:pt x="151" y="152"/>
                  </a:lnTo>
                  <a:lnTo>
                    <a:pt x="151" y="0"/>
                  </a:lnTo>
                </a:path>
              </a:pathLst>
            </a:custGeom>
            <a:noFill/>
            <a:ln w="1270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98" tIns="34299" rIns="68598" bIns="34299" numCol="1" anchor="t" anchorCtr="0" compatLnSpc="1">
              <a:prstTxWarp prst="textNoShape">
                <a:avLst/>
              </a:prstTxWarp>
            </a:bodyPr>
            <a:lstStyle/>
            <a:p>
              <a:endParaRPr lang="id-ID" sz="1800"/>
            </a:p>
          </p:txBody>
        </p:sp>
        <p:sp>
          <p:nvSpPr>
            <p:cNvPr id="97" name="Line 293">
              <a:extLst>
                <a:ext uri="{FF2B5EF4-FFF2-40B4-BE49-F238E27FC236}">
                  <a16:creationId xmlns="" xmlns:a16="http://schemas.microsoft.com/office/drawing/2014/main" id="{CA049B81-680B-46CB-9B66-9C88DE2B0CE4}"/>
                </a:ext>
              </a:extLst>
            </p:cNvPr>
            <p:cNvSpPr>
              <a:spLocks noChangeShapeType="1"/>
            </p:cNvSpPr>
            <p:nvPr/>
          </p:nvSpPr>
          <p:spPr bwMode="auto">
            <a:xfrm>
              <a:off x="2798763" y="3646488"/>
              <a:ext cx="36513" cy="0"/>
            </a:xfrm>
            <a:prstGeom prst="line">
              <a:avLst/>
            </a:prstGeom>
            <a:noFill/>
            <a:ln w="1270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68598" tIns="34299" rIns="68598" bIns="34299" numCol="1" anchor="t" anchorCtr="0" compatLnSpc="1">
              <a:prstTxWarp prst="textNoShape">
                <a:avLst/>
              </a:prstTxWarp>
            </a:bodyPr>
            <a:lstStyle/>
            <a:p>
              <a:endParaRPr lang="id-ID" sz="1800"/>
            </a:p>
          </p:txBody>
        </p:sp>
        <p:sp>
          <p:nvSpPr>
            <p:cNvPr id="98" name="Line 294">
              <a:extLst>
                <a:ext uri="{FF2B5EF4-FFF2-40B4-BE49-F238E27FC236}">
                  <a16:creationId xmlns="" xmlns:a16="http://schemas.microsoft.com/office/drawing/2014/main" id="{41A23FB7-57A8-41D1-B4CB-A07B33924D96}"/>
                </a:ext>
              </a:extLst>
            </p:cNvPr>
            <p:cNvSpPr>
              <a:spLocks noChangeShapeType="1"/>
            </p:cNvSpPr>
            <p:nvPr/>
          </p:nvSpPr>
          <p:spPr bwMode="auto">
            <a:xfrm>
              <a:off x="2881313" y="3646488"/>
              <a:ext cx="36513" cy="0"/>
            </a:xfrm>
            <a:prstGeom prst="line">
              <a:avLst/>
            </a:prstGeom>
            <a:noFill/>
            <a:ln w="1270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68598" tIns="34299" rIns="68598" bIns="34299" numCol="1" anchor="t" anchorCtr="0" compatLnSpc="1">
              <a:prstTxWarp prst="textNoShape">
                <a:avLst/>
              </a:prstTxWarp>
            </a:bodyPr>
            <a:lstStyle/>
            <a:p>
              <a:endParaRPr lang="id-ID" sz="1800"/>
            </a:p>
          </p:txBody>
        </p:sp>
      </p:grpSp>
      <p:sp>
        <p:nvSpPr>
          <p:cNvPr id="35" name="Title 1">
            <a:extLst>
              <a:ext uri="{FF2B5EF4-FFF2-40B4-BE49-F238E27FC236}">
                <a16:creationId xmlns="" xmlns:a16="http://schemas.microsoft.com/office/drawing/2014/main" id="{555DC0C3-BCDA-48C0-A49A-2FF6F4CBFF48}"/>
              </a:ext>
            </a:extLst>
          </p:cNvPr>
          <p:cNvSpPr txBox="1">
            <a:spLocks/>
          </p:cNvSpPr>
          <p:nvPr/>
        </p:nvSpPr>
        <p:spPr>
          <a:xfrm>
            <a:off x="1115616" y="4113691"/>
            <a:ext cx="7488832" cy="637618"/>
          </a:xfrm>
          <a:prstGeom prst="rect">
            <a:avLst/>
          </a:prstGeom>
        </p:spPr>
        <p:txBody>
          <a:bodyPr vert="horz" lIns="0" tIns="0" rIns="0" bIns="0" rtlCol="0" anchor="ctr">
            <a:noAutofit/>
          </a:bodyPr>
          <a:lstStyle>
            <a:lvl1pPr algn="l" defTabSz="1218987" rtl="0" eaLnBrk="1" latinLnBrk="0" hangingPunct="1">
              <a:spcBef>
                <a:spcPct val="0"/>
              </a:spcBef>
              <a:buNone/>
              <a:defRPr sz="3200" b="1" kern="1200">
                <a:solidFill>
                  <a:schemeClr val="tx2"/>
                </a:solidFill>
                <a:latin typeface="+mj-lt"/>
                <a:ea typeface="+mj-ea"/>
                <a:cs typeface="+mj-cs"/>
              </a:defRPr>
            </a:lvl1pPr>
          </a:lstStyle>
          <a:p>
            <a:pPr algn="ctr"/>
            <a:r>
              <a:rPr lang="en-US" sz="2701" dirty="0">
                <a:latin typeface="Calibri" panose="020F0502020204030204" pitchFamily="34" charset="0"/>
                <a:cs typeface="Calibri" panose="020F0502020204030204" pitchFamily="34" charset="0"/>
              </a:rPr>
              <a:t>PRESUPUESTO ABIERTO RUTA PAÍS 2020-2024</a:t>
            </a:r>
          </a:p>
        </p:txBody>
      </p:sp>
    </p:spTree>
    <p:extLst>
      <p:ext uri="{BB962C8B-B14F-4D97-AF65-F5344CB8AC3E}">
        <p14:creationId xmlns:p14="http://schemas.microsoft.com/office/powerpoint/2010/main" val="6379853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55DC0C3-BCDA-48C0-A49A-2FF6F4CBFF48}"/>
              </a:ext>
            </a:extLst>
          </p:cNvPr>
          <p:cNvSpPr>
            <a:spLocks noGrp="1"/>
          </p:cNvSpPr>
          <p:nvPr>
            <p:ph type="title"/>
          </p:nvPr>
        </p:nvSpPr>
        <p:spPr>
          <a:xfrm>
            <a:off x="1790955" y="908720"/>
            <a:ext cx="5495978" cy="746342"/>
          </a:xfrm>
        </p:spPr>
        <p:txBody>
          <a:bodyPr/>
          <a:lstStyle/>
          <a:p>
            <a:pPr algn="ctr"/>
            <a:r>
              <a:rPr lang="es-MX" sz="2400" dirty="0">
                <a:solidFill>
                  <a:schemeClr val="bg2">
                    <a:lumMod val="75000"/>
                  </a:schemeClr>
                </a:solidFill>
                <a:latin typeface="Calibri" panose="020F0502020204030204" pitchFamily="34" charset="0"/>
                <a:ea typeface="Ebrima" panose="02000000000000000000" pitchFamily="2" charset="0"/>
                <a:cs typeface="Calibri" panose="020F0502020204030204" pitchFamily="34" charset="0"/>
              </a:rPr>
              <a:t>PROGRAMAS PRIORITARIOS </a:t>
            </a:r>
            <a:r>
              <a:rPr lang="es-MX" sz="2400" dirty="0" smtClean="0">
                <a:solidFill>
                  <a:schemeClr val="bg2">
                    <a:lumMod val="75000"/>
                  </a:schemeClr>
                </a:solidFill>
                <a:latin typeface="Calibri" panose="020F0502020204030204" pitchFamily="34" charset="0"/>
                <a:ea typeface="Ebrima" panose="02000000000000000000" pitchFamily="2" charset="0"/>
                <a:cs typeface="Calibri" panose="020F0502020204030204" pitchFamily="34" charset="0"/>
              </a:rPr>
              <a:t>2020-2024 </a:t>
            </a:r>
            <a:endParaRPr lang="en-US" sz="2400" dirty="0">
              <a:solidFill>
                <a:schemeClr val="bg2">
                  <a:lumMod val="75000"/>
                </a:schemeClr>
              </a:solidFill>
              <a:latin typeface="Calibri" panose="020F0502020204030204" pitchFamily="34" charset="0"/>
              <a:cs typeface="Calibri" panose="020F0502020204030204" pitchFamily="34" charset="0"/>
            </a:endParaRPr>
          </a:p>
        </p:txBody>
      </p:sp>
      <p:sp>
        <p:nvSpPr>
          <p:cNvPr id="5" name="4 CuadroTexto"/>
          <p:cNvSpPr txBox="1"/>
          <p:nvPr/>
        </p:nvSpPr>
        <p:spPr>
          <a:xfrm>
            <a:off x="1900413" y="1484784"/>
            <a:ext cx="5391812" cy="707886"/>
          </a:xfrm>
          <a:prstGeom prst="rect">
            <a:avLst/>
          </a:prstGeom>
          <a:noFill/>
        </p:spPr>
        <p:txBody>
          <a:bodyPr wrap="square" rtlCol="0">
            <a:spAutoFit/>
          </a:bodyPr>
          <a:lstStyle/>
          <a:p>
            <a:pPr algn="ctr"/>
            <a:r>
              <a:rPr lang="es-MX" sz="2000" b="1" dirty="0">
                <a:solidFill>
                  <a:schemeClr val="bg2"/>
                </a:solidFill>
              </a:rPr>
              <a:t>TEMÁTICA: </a:t>
            </a:r>
            <a:r>
              <a:rPr lang="es-MX" sz="2000" b="1" dirty="0" smtClean="0">
                <a:solidFill>
                  <a:schemeClr val="bg2"/>
                </a:solidFill>
              </a:rPr>
              <a:t>RESOLUCIÓN PACÍFICA DE CONFLICTOS</a:t>
            </a:r>
            <a:endParaRPr lang="es-GT" sz="2000" b="1" dirty="0">
              <a:solidFill>
                <a:schemeClr val="bg2"/>
              </a:solidFill>
            </a:endParaRPr>
          </a:p>
        </p:txBody>
      </p:sp>
      <p:sp>
        <p:nvSpPr>
          <p:cNvPr id="4" name="7 CuadroTexto">
            <a:extLst>
              <a:ext uri="{FF2B5EF4-FFF2-40B4-BE49-F238E27FC236}">
                <a16:creationId xmlns:a16="http://schemas.microsoft.com/office/drawing/2014/main" xmlns="" id="{AD8D8318-D4AB-CF44-8C64-8B2791F13B55}"/>
              </a:ext>
            </a:extLst>
          </p:cNvPr>
          <p:cNvSpPr txBox="1"/>
          <p:nvPr/>
        </p:nvSpPr>
        <p:spPr>
          <a:xfrm>
            <a:off x="676193" y="2420888"/>
            <a:ext cx="7712231" cy="2031325"/>
          </a:xfrm>
          <a:prstGeom prst="rect">
            <a:avLst/>
          </a:prstGeom>
          <a:noFill/>
        </p:spPr>
        <p:txBody>
          <a:bodyPr wrap="square" rtlCol="0">
            <a:spAutoFit/>
          </a:bodyPr>
          <a:lstStyle/>
          <a:p>
            <a:pPr marL="257244" indent="-257244" algn="just">
              <a:buFont typeface="Arial" panose="020B0604020202020204" pitchFamily="34" charset="0"/>
              <a:buChar char="•"/>
            </a:pPr>
            <a:r>
              <a:rPr lang="es-GT" sz="1800" b="1" dirty="0" smtClean="0">
                <a:solidFill>
                  <a:schemeClr val="bg2">
                    <a:lumMod val="75000"/>
                  </a:schemeClr>
                </a:solidFill>
              </a:rPr>
              <a:t>Prevención </a:t>
            </a:r>
            <a:r>
              <a:rPr lang="es-GT" sz="1800" b="1" dirty="0">
                <a:solidFill>
                  <a:schemeClr val="bg2">
                    <a:lumMod val="75000"/>
                  </a:schemeClr>
                </a:solidFill>
              </a:rPr>
              <a:t>de la violencia</a:t>
            </a:r>
          </a:p>
          <a:p>
            <a:pPr marL="257244" indent="-257244" algn="just">
              <a:buFont typeface="Arial" panose="020B0604020202020204" pitchFamily="34" charset="0"/>
              <a:buChar char="•"/>
            </a:pPr>
            <a:r>
              <a:rPr lang="es-GT" sz="1800" b="1" dirty="0" smtClean="0">
                <a:solidFill>
                  <a:schemeClr val="bg2">
                    <a:lumMod val="75000"/>
                  </a:schemeClr>
                </a:solidFill>
              </a:rPr>
              <a:t>Los </a:t>
            </a:r>
            <a:r>
              <a:rPr lang="es-GT" sz="1800" b="1" dirty="0">
                <a:solidFill>
                  <a:schemeClr val="bg2">
                    <a:lumMod val="75000"/>
                  </a:schemeClr>
                </a:solidFill>
              </a:rPr>
              <a:t>centros de mediación han aumentado sus indicadores para fortalecer la </a:t>
            </a:r>
            <a:r>
              <a:rPr lang="es-GT" sz="1800" b="1" dirty="0" err="1" smtClean="0">
                <a:solidFill>
                  <a:schemeClr val="bg2">
                    <a:lumMod val="75000"/>
                  </a:schemeClr>
                </a:solidFill>
              </a:rPr>
              <a:t>desjudicialización</a:t>
            </a:r>
            <a:r>
              <a:rPr lang="es-GT" sz="1800" b="1" dirty="0">
                <a:solidFill>
                  <a:schemeClr val="bg2">
                    <a:lumMod val="75000"/>
                  </a:schemeClr>
                </a:solidFill>
              </a:rPr>
              <a:t>.</a:t>
            </a:r>
          </a:p>
          <a:p>
            <a:pPr marL="257244" indent="-257244" algn="just">
              <a:buFont typeface="Arial" panose="020B0604020202020204" pitchFamily="34" charset="0"/>
              <a:buChar char="•"/>
            </a:pPr>
            <a:r>
              <a:rPr lang="es-GT" sz="1800" b="1" dirty="0" smtClean="0">
                <a:solidFill>
                  <a:schemeClr val="bg2">
                    <a:lumMod val="75000"/>
                  </a:schemeClr>
                </a:solidFill>
              </a:rPr>
              <a:t>Instrucción </a:t>
            </a:r>
            <a:r>
              <a:rPr lang="es-GT" sz="1800" b="1" dirty="0">
                <a:solidFill>
                  <a:schemeClr val="bg2">
                    <a:lumMod val="75000"/>
                  </a:schemeClr>
                </a:solidFill>
              </a:rPr>
              <a:t>en la permanente formación de jueces y magistrados vinculados en la creación y mediación de los centros de mecanismos de </a:t>
            </a:r>
            <a:r>
              <a:rPr lang="es-GT" sz="1800" b="1" dirty="0" smtClean="0">
                <a:solidFill>
                  <a:schemeClr val="bg2">
                    <a:lumMod val="75000"/>
                  </a:schemeClr>
                </a:solidFill>
              </a:rPr>
              <a:t>diálogo </a:t>
            </a:r>
            <a:r>
              <a:rPr lang="es-GT" sz="1800" b="1" dirty="0">
                <a:solidFill>
                  <a:schemeClr val="bg2">
                    <a:lumMod val="75000"/>
                  </a:schemeClr>
                </a:solidFill>
              </a:rPr>
              <a:t>para la resolución pacífica de conflictos</a:t>
            </a:r>
          </a:p>
          <a:p>
            <a:pPr marL="257244" indent="-257244" algn="just">
              <a:buFont typeface="Arial" panose="020B0604020202020204" pitchFamily="34" charset="0"/>
              <a:buChar char="•"/>
            </a:pPr>
            <a:r>
              <a:rPr lang="es-GT" sz="1800" b="1" dirty="0" smtClean="0">
                <a:solidFill>
                  <a:schemeClr val="bg2">
                    <a:lumMod val="75000"/>
                  </a:schemeClr>
                </a:solidFill>
              </a:rPr>
              <a:t>Protocolo </a:t>
            </a:r>
            <a:r>
              <a:rPr lang="es-GT" sz="1800" b="1" dirty="0">
                <a:solidFill>
                  <a:schemeClr val="bg2">
                    <a:lumMod val="75000"/>
                  </a:schemeClr>
                </a:solidFill>
              </a:rPr>
              <a:t>PNC en el uso de la fuerza</a:t>
            </a:r>
          </a:p>
        </p:txBody>
      </p:sp>
    </p:spTree>
    <p:extLst>
      <p:ext uri="{BB962C8B-B14F-4D97-AF65-F5344CB8AC3E}">
        <p14:creationId xmlns:p14="http://schemas.microsoft.com/office/powerpoint/2010/main" val="40847119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4 CuadroTexto"/>
          <p:cNvSpPr txBox="1"/>
          <p:nvPr/>
        </p:nvSpPr>
        <p:spPr>
          <a:xfrm>
            <a:off x="1907704" y="1556792"/>
            <a:ext cx="5089952" cy="400110"/>
          </a:xfrm>
          <a:prstGeom prst="rect">
            <a:avLst/>
          </a:prstGeom>
          <a:noFill/>
        </p:spPr>
        <p:txBody>
          <a:bodyPr wrap="square" rtlCol="0">
            <a:spAutoFit/>
          </a:bodyPr>
          <a:lstStyle/>
          <a:p>
            <a:pPr algn="ctr"/>
            <a:r>
              <a:rPr lang="es-MX" sz="2000" b="1" dirty="0">
                <a:solidFill>
                  <a:schemeClr val="bg2"/>
                </a:solidFill>
              </a:rPr>
              <a:t>TEMÁTICA: </a:t>
            </a:r>
            <a:r>
              <a:rPr lang="es-MX" sz="2000" b="1" dirty="0" smtClean="0">
                <a:solidFill>
                  <a:schemeClr val="bg2"/>
                </a:solidFill>
              </a:rPr>
              <a:t>COERCIÓN</a:t>
            </a:r>
            <a:endParaRPr lang="es-GT" sz="2000" b="1" dirty="0">
              <a:solidFill>
                <a:schemeClr val="bg2"/>
              </a:solidFill>
            </a:endParaRPr>
          </a:p>
        </p:txBody>
      </p:sp>
      <p:sp>
        <p:nvSpPr>
          <p:cNvPr id="41" name="7 CuadroTexto">
            <a:extLst>
              <a:ext uri="{FF2B5EF4-FFF2-40B4-BE49-F238E27FC236}">
                <a16:creationId xmlns:a16="http://schemas.microsoft.com/office/drawing/2014/main" xmlns="" id="{AD8D8318-D4AB-CF44-8C64-8B2791F13B55}"/>
              </a:ext>
            </a:extLst>
          </p:cNvPr>
          <p:cNvSpPr txBox="1"/>
          <p:nvPr/>
        </p:nvSpPr>
        <p:spPr>
          <a:xfrm>
            <a:off x="700180" y="2442611"/>
            <a:ext cx="7504999" cy="1754326"/>
          </a:xfrm>
          <a:prstGeom prst="rect">
            <a:avLst/>
          </a:prstGeom>
          <a:noFill/>
        </p:spPr>
        <p:txBody>
          <a:bodyPr wrap="square" rtlCol="0">
            <a:spAutoFit/>
          </a:bodyPr>
          <a:lstStyle/>
          <a:p>
            <a:pPr marL="257244" indent="-257244" algn="just">
              <a:buFont typeface="Arial" panose="020B0604020202020204" pitchFamily="34" charset="0"/>
              <a:buChar char="•"/>
            </a:pPr>
            <a:r>
              <a:rPr lang="es-GT" sz="1800" b="1" dirty="0">
                <a:solidFill>
                  <a:schemeClr val="bg2">
                    <a:lumMod val="75000"/>
                  </a:schemeClr>
                </a:solidFill>
              </a:rPr>
              <a:t>Fortalecimiento institucional en instalaciones</a:t>
            </a:r>
          </a:p>
          <a:p>
            <a:pPr marL="257244" indent="-257244" algn="just">
              <a:buFont typeface="Arial" panose="020B0604020202020204" pitchFamily="34" charset="0"/>
              <a:buChar char="•"/>
            </a:pPr>
            <a:r>
              <a:rPr lang="es-GT" sz="1800" b="1" dirty="0">
                <a:solidFill>
                  <a:schemeClr val="bg2">
                    <a:lumMod val="75000"/>
                  </a:schemeClr>
                </a:solidFill>
              </a:rPr>
              <a:t>Armonización de protocolos interinstitucionales</a:t>
            </a:r>
          </a:p>
          <a:p>
            <a:pPr marL="257244" indent="-257244" algn="just">
              <a:buFont typeface="Arial" panose="020B0604020202020204" pitchFamily="34" charset="0"/>
              <a:buChar char="•"/>
            </a:pPr>
            <a:r>
              <a:rPr lang="es-GT" sz="1800" b="1" dirty="0" smtClean="0">
                <a:solidFill>
                  <a:schemeClr val="bg2">
                    <a:lumMod val="75000"/>
                  </a:schemeClr>
                </a:solidFill>
              </a:rPr>
              <a:t>Más </a:t>
            </a:r>
            <a:r>
              <a:rPr lang="es-GT" sz="1800" b="1" dirty="0">
                <a:solidFill>
                  <a:schemeClr val="bg2">
                    <a:lumMod val="75000"/>
                  </a:schemeClr>
                </a:solidFill>
              </a:rPr>
              <a:t>policías </a:t>
            </a:r>
            <a:r>
              <a:rPr lang="es-GT" sz="1800" b="1" dirty="0" smtClean="0">
                <a:solidFill>
                  <a:schemeClr val="bg2">
                    <a:lumMod val="75000"/>
                  </a:schemeClr>
                </a:solidFill>
              </a:rPr>
              <a:t>e investigación criminal </a:t>
            </a:r>
          </a:p>
          <a:p>
            <a:pPr marL="257244" indent="-257244" algn="just">
              <a:buFont typeface="Arial" panose="020B0604020202020204" pitchFamily="34" charset="0"/>
              <a:buChar char="•"/>
            </a:pPr>
            <a:r>
              <a:rPr lang="es-GT" sz="1800" b="1" dirty="0" smtClean="0">
                <a:solidFill>
                  <a:schemeClr val="bg2">
                    <a:lumMod val="75000"/>
                  </a:schemeClr>
                </a:solidFill>
              </a:rPr>
              <a:t>Fortalecimiento en </a:t>
            </a:r>
            <a:r>
              <a:rPr lang="es-GT" sz="1800" b="1" dirty="0">
                <a:solidFill>
                  <a:schemeClr val="bg2">
                    <a:lumMod val="75000"/>
                  </a:schemeClr>
                </a:solidFill>
              </a:rPr>
              <a:t>la coordinación interinstitucional</a:t>
            </a:r>
          </a:p>
          <a:p>
            <a:pPr marL="257244" indent="-257244" algn="just">
              <a:buFont typeface="Arial" panose="020B0604020202020204" pitchFamily="34" charset="0"/>
              <a:buChar char="•"/>
            </a:pPr>
            <a:r>
              <a:rPr lang="es-GT" sz="1800" b="1" dirty="0" smtClean="0">
                <a:solidFill>
                  <a:schemeClr val="bg2">
                    <a:lumMod val="75000"/>
                  </a:schemeClr>
                </a:solidFill>
              </a:rPr>
              <a:t>Fortalecimiento a </a:t>
            </a:r>
            <a:r>
              <a:rPr lang="es-GT" sz="1800" b="1" dirty="0">
                <a:solidFill>
                  <a:schemeClr val="bg2">
                    <a:lumMod val="75000"/>
                  </a:schemeClr>
                </a:solidFill>
              </a:rPr>
              <a:t>la investigación, implementando métodos especiales de investigación</a:t>
            </a:r>
          </a:p>
        </p:txBody>
      </p:sp>
      <p:sp>
        <p:nvSpPr>
          <p:cNvPr id="6" name="Title 1">
            <a:extLst>
              <a:ext uri="{FF2B5EF4-FFF2-40B4-BE49-F238E27FC236}">
                <a16:creationId xmlns:a16="http://schemas.microsoft.com/office/drawing/2014/main" xmlns="" id="{555DC0C3-BCDA-48C0-A49A-2FF6F4CBFF48}"/>
              </a:ext>
            </a:extLst>
          </p:cNvPr>
          <p:cNvSpPr txBox="1">
            <a:spLocks/>
          </p:cNvSpPr>
          <p:nvPr/>
        </p:nvSpPr>
        <p:spPr>
          <a:xfrm>
            <a:off x="1768576" y="1092684"/>
            <a:ext cx="5334982" cy="392100"/>
          </a:xfrm>
          <a:prstGeom prst="rect">
            <a:avLst/>
          </a:prstGeom>
        </p:spPr>
        <p:txBody>
          <a:bodyPr vert="horz" lIns="0" tIns="0" rIns="0" bIns="0" rtlCol="0" anchor="ctr">
            <a:noAutofit/>
          </a:bodyPr>
          <a:lstStyle>
            <a:lvl1pPr algn="l" defTabSz="914484" rtl="0" eaLnBrk="1" latinLnBrk="0" hangingPunct="1">
              <a:spcBef>
                <a:spcPct val="0"/>
              </a:spcBef>
              <a:buNone/>
              <a:defRPr sz="2401" b="1" kern="1200">
                <a:solidFill>
                  <a:schemeClr val="tx2"/>
                </a:solidFill>
                <a:latin typeface="+mj-lt"/>
                <a:ea typeface="+mj-ea"/>
                <a:cs typeface="+mj-cs"/>
              </a:defRPr>
            </a:lvl1pPr>
          </a:lstStyle>
          <a:p>
            <a:pPr algn="ctr"/>
            <a:r>
              <a:rPr lang="es-MX" sz="2400" dirty="0" smtClean="0">
                <a:solidFill>
                  <a:schemeClr val="bg2">
                    <a:lumMod val="75000"/>
                  </a:schemeClr>
                </a:solidFill>
                <a:latin typeface="Calibri" pitchFamily="34" charset="0"/>
                <a:ea typeface="Ebrima" panose="02000000000000000000" pitchFamily="2" charset="0"/>
                <a:cs typeface="Ebrima" panose="02000000000000000000" pitchFamily="2" charset="0"/>
              </a:rPr>
              <a:t>PROGRAMAS PRIORITARIOS  2020-2024 </a:t>
            </a:r>
            <a:endParaRPr lang="en-US" sz="2400" dirty="0">
              <a:solidFill>
                <a:schemeClr val="bg2">
                  <a:lumMod val="75000"/>
                </a:schemeClr>
              </a:solidFill>
              <a:latin typeface="Calibri" pitchFamily="34" charset="0"/>
            </a:endParaRPr>
          </a:p>
        </p:txBody>
      </p:sp>
    </p:spTree>
    <p:extLst>
      <p:ext uri="{BB962C8B-B14F-4D97-AF65-F5344CB8AC3E}">
        <p14:creationId xmlns:p14="http://schemas.microsoft.com/office/powerpoint/2010/main" val="411610497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4 CuadroTexto"/>
          <p:cNvSpPr txBox="1"/>
          <p:nvPr/>
        </p:nvSpPr>
        <p:spPr>
          <a:xfrm>
            <a:off x="1772476" y="1412776"/>
            <a:ext cx="5391812" cy="400110"/>
          </a:xfrm>
          <a:prstGeom prst="rect">
            <a:avLst/>
          </a:prstGeom>
          <a:noFill/>
        </p:spPr>
        <p:txBody>
          <a:bodyPr wrap="square" rtlCol="0">
            <a:spAutoFit/>
          </a:bodyPr>
          <a:lstStyle/>
          <a:p>
            <a:pPr algn="ctr"/>
            <a:r>
              <a:rPr lang="es-MX" sz="2000" b="1" dirty="0">
                <a:solidFill>
                  <a:schemeClr val="bg2"/>
                </a:solidFill>
              </a:rPr>
              <a:t>TEMÁTICA: </a:t>
            </a:r>
            <a:r>
              <a:rPr lang="es-MX" sz="2000" b="1" dirty="0" smtClean="0">
                <a:solidFill>
                  <a:schemeClr val="bg2"/>
                </a:solidFill>
              </a:rPr>
              <a:t>INVESTIGACIÓN E INSTRUCCIÓN</a:t>
            </a:r>
            <a:endParaRPr lang="es-GT" sz="2000" b="1" dirty="0">
              <a:solidFill>
                <a:schemeClr val="bg2"/>
              </a:solidFill>
            </a:endParaRPr>
          </a:p>
        </p:txBody>
      </p:sp>
      <p:sp>
        <p:nvSpPr>
          <p:cNvPr id="39" name="Title 1">
            <a:extLst>
              <a:ext uri="{FF2B5EF4-FFF2-40B4-BE49-F238E27FC236}">
                <a16:creationId xmlns:a16="http://schemas.microsoft.com/office/drawing/2014/main" xmlns="" id="{7F33A5E3-BAE3-9C44-A4FE-11B6AA971C81}"/>
              </a:ext>
            </a:extLst>
          </p:cNvPr>
          <p:cNvSpPr>
            <a:spLocks noGrp="1"/>
          </p:cNvSpPr>
          <p:nvPr>
            <p:ph type="title"/>
          </p:nvPr>
        </p:nvSpPr>
        <p:spPr>
          <a:xfrm>
            <a:off x="1583711" y="836712"/>
            <a:ext cx="5704711" cy="746342"/>
          </a:xfrm>
        </p:spPr>
        <p:txBody>
          <a:bodyPr/>
          <a:lstStyle/>
          <a:p>
            <a:pPr algn="ctr"/>
            <a:r>
              <a:rPr lang="es-MX" sz="2400" dirty="0">
                <a:solidFill>
                  <a:schemeClr val="bg2">
                    <a:lumMod val="75000"/>
                  </a:schemeClr>
                </a:solidFill>
                <a:latin typeface="Calibri" panose="020F0502020204030204" pitchFamily="34" charset="0"/>
                <a:ea typeface="Ebrima" panose="02000000000000000000" pitchFamily="2" charset="0"/>
                <a:cs typeface="Calibri" panose="020F0502020204030204" pitchFamily="34" charset="0"/>
              </a:rPr>
              <a:t>PROGRAMAS PRIORITARIOS </a:t>
            </a:r>
            <a:r>
              <a:rPr lang="es-MX" sz="2400" dirty="0" smtClean="0">
                <a:solidFill>
                  <a:schemeClr val="bg2">
                    <a:lumMod val="75000"/>
                  </a:schemeClr>
                </a:solidFill>
                <a:latin typeface="Calibri" panose="020F0502020204030204" pitchFamily="34" charset="0"/>
                <a:ea typeface="Ebrima" panose="02000000000000000000" pitchFamily="2" charset="0"/>
                <a:cs typeface="Calibri" panose="020F0502020204030204" pitchFamily="34" charset="0"/>
              </a:rPr>
              <a:t>  </a:t>
            </a:r>
            <a:r>
              <a:rPr lang="es-MX" sz="2400" dirty="0">
                <a:solidFill>
                  <a:schemeClr val="bg2">
                    <a:lumMod val="75000"/>
                  </a:schemeClr>
                </a:solidFill>
                <a:latin typeface="Calibri" panose="020F0502020204030204" pitchFamily="34" charset="0"/>
                <a:ea typeface="Ebrima" panose="02000000000000000000" pitchFamily="2" charset="0"/>
                <a:cs typeface="Calibri" panose="020F0502020204030204" pitchFamily="34" charset="0"/>
              </a:rPr>
              <a:t>2020-2024 </a:t>
            </a:r>
            <a:endParaRPr lang="en-US" sz="2400" dirty="0">
              <a:solidFill>
                <a:schemeClr val="bg2">
                  <a:lumMod val="75000"/>
                </a:schemeClr>
              </a:solidFill>
              <a:latin typeface="Calibri" panose="020F0502020204030204" pitchFamily="34" charset="0"/>
              <a:cs typeface="Calibri" panose="020F0502020204030204" pitchFamily="34" charset="0"/>
            </a:endParaRPr>
          </a:p>
        </p:txBody>
      </p:sp>
      <p:sp>
        <p:nvSpPr>
          <p:cNvPr id="40" name="7 CuadroTexto">
            <a:extLst>
              <a:ext uri="{FF2B5EF4-FFF2-40B4-BE49-F238E27FC236}">
                <a16:creationId xmlns:a16="http://schemas.microsoft.com/office/drawing/2014/main" xmlns="" id="{0104E68D-14D0-B84F-9D3C-84C725518B36}"/>
              </a:ext>
            </a:extLst>
          </p:cNvPr>
          <p:cNvSpPr txBox="1"/>
          <p:nvPr/>
        </p:nvSpPr>
        <p:spPr>
          <a:xfrm>
            <a:off x="683568" y="1916832"/>
            <a:ext cx="7992888" cy="3754874"/>
          </a:xfrm>
          <a:prstGeom prst="rect">
            <a:avLst/>
          </a:prstGeom>
          <a:noFill/>
        </p:spPr>
        <p:txBody>
          <a:bodyPr wrap="square" rtlCol="0">
            <a:spAutoFit/>
          </a:bodyPr>
          <a:lstStyle/>
          <a:p>
            <a:pPr marL="257244" indent="-257244" algn="just">
              <a:buFont typeface="Arial" panose="020B0604020202020204" pitchFamily="34" charset="0"/>
              <a:buChar char="•"/>
            </a:pPr>
            <a:r>
              <a:rPr lang="es-GT" sz="1700" b="1" dirty="0">
                <a:solidFill>
                  <a:schemeClr val="bg2">
                    <a:lumMod val="75000"/>
                  </a:schemeClr>
                </a:solidFill>
              </a:rPr>
              <a:t>Investigación e instrucción de las instituciones encargadas del eje de seguridad y justicia operativizando con enfoque a los objetivos del plan Katún y los </a:t>
            </a:r>
            <a:r>
              <a:rPr lang="es-GT" sz="1700" b="1" dirty="0" smtClean="0">
                <a:solidFill>
                  <a:schemeClr val="bg2">
                    <a:lumMod val="75000"/>
                  </a:schemeClr>
                </a:solidFill>
              </a:rPr>
              <a:t>ODS.</a:t>
            </a:r>
            <a:endParaRPr lang="es-GT" sz="1700" b="1" dirty="0">
              <a:solidFill>
                <a:schemeClr val="bg2">
                  <a:lumMod val="75000"/>
                </a:schemeClr>
              </a:solidFill>
            </a:endParaRPr>
          </a:p>
          <a:p>
            <a:pPr marL="257244" indent="-257244" algn="just">
              <a:buFont typeface="Arial" panose="020B0604020202020204" pitchFamily="34" charset="0"/>
              <a:buChar char="•"/>
            </a:pPr>
            <a:r>
              <a:rPr lang="es-GT" sz="1700" b="1" dirty="0">
                <a:solidFill>
                  <a:schemeClr val="bg2">
                    <a:lumMod val="75000"/>
                  </a:schemeClr>
                </a:solidFill>
              </a:rPr>
              <a:t>Ampliación de fiscalías aunque deben mejorarse los </a:t>
            </a:r>
            <a:r>
              <a:rPr lang="es-GT" sz="1700" b="1" dirty="0" smtClean="0">
                <a:solidFill>
                  <a:schemeClr val="bg2">
                    <a:lumMod val="75000"/>
                  </a:schemeClr>
                </a:solidFill>
              </a:rPr>
              <a:t>criterios.</a:t>
            </a:r>
            <a:endParaRPr lang="es-GT" sz="1700" b="1" dirty="0">
              <a:solidFill>
                <a:schemeClr val="bg2">
                  <a:lumMod val="75000"/>
                </a:schemeClr>
              </a:solidFill>
            </a:endParaRPr>
          </a:p>
          <a:p>
            <a:pPr marL="257244" indent="-257244" algn="just">
              <a:buFont typeface="Arial" panose="020B0604020202020204" pitchFamily="34" charset="0"/>
              <a:buChar char="•"/>
            </a:pPr>
            <a:r>
              <a:rPr lang="es-GT" sz="1700" b="1" dirty="0">
                <a:solidFill>
                  <a:schemeClr val="bg2">
                    <a:lumMod val="75000"/>
                  </a:schemeClr>
                </a:solidFill>
              </a:rPr>
              <a:t>Fortalecimiento de la investigación criminal y prevención del </a:t>
            </a:r>
            <a:r>
              <a:rPr lang="es-GT" sz="1700" b="1" dirty="0" smtClean="0">
                <a:solidFill>
                  <a:schemeClr val="bg2">
                    <a:lumMod val="75000"/>
                  </a:schemeClr>
                </a:solidFill>
              </a:rPr>
              <a:t>delito.</a:t>
            </a:r>
            <a:endParaRPr lang="es-GT" sz="1700" b="1" dirty="0">
              <a:solidFill>
                <a:schemeClr val="bg2">
                  <a:lumMod val="75000"/>
                </a:schemeClr>
              </a:solidFill>
            </a:endParaRPr>
          </a:p>
          <a:p>
            <a:pPr marL="257244" indent="-257244" algn="just">
              <a:buFont typeface="Arial" panose="020B0604020202020204" pitchFamily="34" charset="0"/>
              <a:buChar char="•"/>
            </a:pPr>
            <a:r>
              <a:rPr lang="es-GT" sz="1700" b="1" dirty="0">
                <a:solidFill>
                  <a:schemeClr val="bg2">
                    <a:lumMod val="75000"/>
                  </a:schemeClr>
                </a:solidFill>
              </a:rPr>
              <a:t>Profesionalización del </a:t>
            </a:r>
            <a:r>
              <a:rPr lang="es-GT" sz="1700" b="1" dirty="0" smtClean="0">
                <a:solidFill>
                  <a:schemeClr val="bg2">
                    <a:lumMod val="75000"/>
                  </a:schemeClr>
                </a:solidFill>
              </a:rPr>
              <a:t>personal.</a:t>
            </a:r>
            <a:endParaRPr lang="es-GT" sz="1700" b="1" dirty="0">
              <a:solidFill>
                <a:schemeClr val="bg2">
                  <a:lumMod val="75000"/>
                </a:schemeClr>
              </a:solidFill>
            </a:endParaRPr>
          </a:p>
          <a:p>
            <a:pPr marL="257244" indent="-257244" algn="just">
              <a:buFont typeface="Arial" panose="020B0604020202020204" pitchFamily="34" charset="0"/>
              <a:buChar char="•"/>
            </a:pPr>
            <a:r>
              <a:rPr lang="es-GT" sz="1700" b="1" dirty="0">
                <a:solidFill>
                  <a:schemeClr val="bg2">
                    <a:lumMod val="75000"/>
                  </a:schemeClr>
                </a:solidFill>
              </a:rPr>
              <a:t>Reducción de expedientes sin resolución, presencia de instituciones del sector justicia a nivel municipal y </a:t>
            </a:r>
            <a:r>
              <a:rPr lang="es-GT" sz="1700" b="1" dirty="0" smtClean="0">
                <a:solidFill>
                  <a:schemeClr val="bg2">
                    <a:lumMod val="75000"/>
                  </a:schemeClr>
                </a:solidFill>
              </a:rPr>
              <a:t>especialización.</a:t>
            </a:r>
            <a:endParaRPr lang="es-GT" sz="1700" b="1" dirty="0">
              <a:solidFill>
                <a:schemeClr val="bg2">
                  <a:lumMod val="75000"/>
                </a:schemeClr>
              </a:solidFill>
            </a:endParaRPr>
          </a:p>
          <a:p>
            <a:pPr marL="257244" indent="-257244" algn="just">
              <a:buFont typeface="Arial" panose="020B0604020202020204" pitchFamily="34" charset="0"/>
              <a:buChar char="•"/>
            </a:pPr>
            <a:r>
              <a:rPr lang="es-GT" sz="1700" b="1" dirty="0">
                <a:solidFill>
                  <a:schemeClr val="bg2">
                    <a:lumMod val="75000"/>
                  </a:schemeClr>
                </a:solidFill>
              </a:rPr>
              <a:t>Mejora en la coordinación entre MP y MINGOB para llevar a cabo las investigaciones.</a:t>
            </a:r>
          </a:p>
          <a:p>
            <a:pPr marL="257244" indent="-257244" algn="just">
              <a:buFont typeface="Arial" panose="020B0604020202020204" pitchFamily="34" charset="0"/>
              <a:buChar char="•"/>
            </a:pPr>
            <a:r>
              <a:rPr lang="es-GT" sz="1700" b="1" dirty="0">
                <a:solidFill>
                  <a:schemeClr val="bg2">
                    <a:lumMod val="75000"/>
                  </a:schemeClr>
                </a:solidFill>
              </a:rPr>
              <a:t>Mejora en la coordinación institucional </a:t>
            </a:r>
            <a:r>
              <a:rPr lang="es-GT" sz="1700" b="1" dirty="0" smtClean="0">
                <a:solidFill>
                  <a:schemeClr val="bg2">
                    <a:lumMod val="75000"/>
                  </a:schemeClr>
                </a:solidFill>
              </a:rPr>
              <a:t>MINGOB, PNC y MP,  lo cual </a:t>
            </a:r>
            <a:r>
              <a:rPr lang="es-GT" sz="1700" b="1" dirty="0">
                <a:solidFill>
                  <a:schemeClr val="bg2">
                    <a:lumMod val="75000"/>
                  </a:schemeClr>
                </a:solidFill>
              </a:rPr>
              <a:t>ha incidido en la tasa de </a:t>
            </a:r>
            <a:r>
              <a:rPr lang="es-GT" sz="1700" b="1" dirty="0" smtClean="0">
                <a:solidFill>
                  <a:schemeClr val="bg2">
                    <a:lumMod val="75000"/>
                  </a:schemeClr>
                </a:solidFill>
              </a:rPr>
              <a:t>homicidio</a:t>
            </a:r>
            <a:r>
              <a:rPr lang="es-GT" sz="1700" b="1" dirty="0">
                <a:solidFill>
                  <a:schemeClr val="bg2">
                    <a:lumMod val="75000"/>
                  </a:schemeClr>
                </a:solidFill>
              </a:rPr>
              <a:t> </a:t>
            </a:r>
            <a:r>
              <a:rPr lang="es-GT" sz="1700" b="1" dirty="0" smtClean="0">
                <a:solidFill>
                  <a:schemeClr val="bg2">
                    <a:lumMod val="75000"/>
                  </a:schemeClr>
                </a:solidFill>
              </a:rPr>
              <a:t>y en las </a:t>
            </a:r>
            <a:r>
              <a:rPr lang="es-GT" sz="1700" b="1" dirty="0">
                <a:solidFill>
                  <a:schemeClr val="bg2">
                    <a:lumMod val="75000"/>
                  </a:schemeClr>
                </a:solidFill>
              </a:rPr>
              <a:t>tareas de investigación criminal </a:t>
            </a:r>
          </a:p>
          <a:p>
            <a:pPr marL="257244" indent="-257244" algn="just">
              <a:buFont typeface="Arial" panose="020B0604020202020204" pitchFamily="34" charset="0"/>
              <a:buChar char="•"/>
            </a:pPr>
            <a:r>
              <a:rPr lang="es-GT" sz="1700" b="1" dirty="0" smtClean="0">
                <a:solidFill>
                  <a:schemeClr val="bg2">
                    <a:lumMod val="75000"/>
                  </a:schemeClr>
                </a:solidFill>
              </a:rPr>
              <a:t>DICRI fortalecida.</a:t>
            </a:r>
            <a:endParaRPr lang="es-GT" sz="1700" b="1" dirty="0">
              <a:solidFill>
                <a:schemeClr val="bg2">
                  <a:lumMod val="75000"/>
                </a:schemeClr>
              </a:solidFill>
            </a:endParaRPr>
          </a:p>
          <a:p>
            <a:pPr marL="257244" indent="-257244" algn="just">
              <a:buFont typeface="Arial" panose="020B0604020202020204" pitchFamily="34" charset="0"/>
              <a:buChar char="•"/>
            </a:pPr>
            <a:r>
              <a:rPr lang="es-GT" sz="1700" b="1" dirty="0">
                <a:solidFill>
                  <a:schemeClr val="bg2">
                    <a:lumMod val="75000"/>
                  </a:schemeClr>
                </a:solidFill>
              </a:rPr>
              <a:t>Instrucción y capacitación de policía comunitaria, acercamiento más con la población para prevención del </a:t>
            </a:r>
            <a:r>
              <a:rPr lang="es-GT" sz="1700" b="1" dirty="0" smtClean="0">
                <a:solidFill>
                  <a:schemeClr val="bg2">
                    <a:lumMod val="75000"/>
                  </a:schemeClr>
                </a:solidFill>
              </a:rPr>
              <a:t>delito.</a:t>
            </a:r>
            <a:endParaRPr lang="es-GT" sz="1700" b="1" dirty="0">
              <a:solidFill>
                <a:schemeClr val="bg2">
                  <a:lumMod val="75000"/>
                </a:schemeClr>
              </a:solidFill>
            </a:endParaRPr>
          </a:p>
        </p:txBody>
      </p:sp>
    </p:spTree>
    <p:extLst>
      <p:ext uri="{BB962C8B-B14F-4D97-AF65-F5344CB8AC3E}">
        <p14:creationId xmlns:p14="http://schemas.microsoft.com/office/powerpoint/2010/main" val="37586800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 name="4 CuadroTexto">
            <a:extLst>
              <a:ext uri="{FF2B5EF4-FFF2-40B4-BE49-F238E27FC236}">
                <a16:creationId xmlns:a16="http://schemas.microsoft.com/office/drawing/2014/main" xmlns="" id="{06142FE6-37B9-964B-B30F-2353FFCBBDCB}"/>
              </a:ext>
            </a:extLst>
          </p:cNvPr>
          <p:cNvSpPr txBox="1"/>
          <p:nvPr/>
        </p:nvSpPr>
        <p:spPr>
          <a:xfrm>
            <a:off x="1995791" y="1516722"/>
            <a:ext cx="5391812" cy="400110"/>
          </a:xfrm>
          <a:prstGeom prst="rect">
            <a:avLst/>
          </a:prstGeom>
          <a:noFill/>
        </p:spPr>
        <p:txBody>
          <a:bodyPr wrap="square" rtlCol="0">
            <a:spAutoFit/>
          </a:bodyPr>
          <a:lstStyle/>
          <a:p>
            <a:pPr algn="ctr"/>
            <a:r>
              <a:rPr lang="es-MX" sz="2000" b="1" dirty="0">
                <a:solidFill>
                  <a:schemeClr val="bg2"/>
                </a:solidFill>
              </a:rPr>
              <a:t>TEMÁTICA: </a:t>
            </a:r>
            <a:r>
              <a:rPr lang="es-MX" sz="2000" b="1" dirty="0" smtClean="0">
                <a:solidFill>
                  <a:schemeClr val="bg2"/>
                </a:solidFill>
              </a:rPr>
              <a:t>JUDICIALIZACIÓN</a:t>
            </a:r>
            <a:endParaRPr lang="es-GT" sz="2000" b="1" dirty="0">
              <a:solidFill>
                <a:schemeClr val="bg2"/>
              </a:solidFill>
            </a:endParaRPr>
          </a:p>
        </p:txBody>
      </p:sp>
      <p:sp>
        <p:nvSpPr>
          <p:cNvPr id="41" name="7 CuadroTexto">
            <a:extLst>
              <a:ext uri="{FF2B5EF4-FFF2-40B4-BE49-F238E27FC236}">
                <a16:creationId xmlns:a16="http://schemas.microsoft.com/office/drawing/2014/main" xmlns="" id="{9908D709-A799-FF4C-942F-79A77CBF293D}"/>
              </a:ext>
            </a:extLst>
          </p:cNvPr>
          <p:cNvSpPr txBox="1"/>
          <p:nvPr/>
        </p:nvSpPr>
        <p:spPr>
          <a:xfrm>
            <a:off x="659346" y="2420888"/>
            <a:ext cx="7504999" cy="646331"/>
          </a:xfrm>
          <a:prstGeom prst="rect">
            <a:avLst/>
          </a:prstGeom>
          <a:noFill/>
        </p:spPr>
        <p:txBody>
          <a:bodyPr wrap="square" rtlCol="0">
            <a:spAutoFit/>
          </a:bodyPr>
          <a:lstStyle/>
          <a:p>
            <a:pPr marL="257244" indent="-257244" algn="just">
              <a:buFont typeface="Arial" panose="020B0604020202020204" pitchFamily="34" charset="0"/>
              <a:buChar char="•"/>
            </a:pPr>
            <a:r>
              <a:rPr lang="es-GT" sz="1800" b="1" dirty="0" smtClean="0">
                <a:solidFill>
                  <a:schemeClr val="bg2">
                    <a:lumMod val="75000"/>
                  </a:schemeClr>
                </a:solidFill>
              </a:rPr>
              <a:t>Aumento </a:t>
            </a:r>
            <a:r>
              <a:rPr lang="es-GT" sz="1800" b="1" dirty="0">
                <a:solidFill>
                  <a:schemeClr val="bg2">
                    <a:lumMod val="75000"/>
                  </a:schemeClr>
                </a:solidFill>
              </a:rPr>
              <a:t>del índice de eficiencia en el sistema de justicia criminal, particularmente en el MP.</a:t>
            </a:r>
            <a:endParaRPr lang="es-GT" sz="1800" dirty="0">
              <a:solidFill>
                <a:schemeClr val="bg2">
                  <a:lumMod val="75000"/>
                </a:schemeClr>
              </a:solidFill>
            </a:endParaRPr>
          </a:p>
        </p:txBody>
      </p:sp>
      <p:sp>
        <p:nvSpPr>
          <p:cNvPr id="5" name="Title 1">
            <a:extLst>
              <a:ext uri="{FF2B5EF4-FFF2-40B4-BE49-F238E27FC236}">
                <a16:creationId xmlns:a16="http://schemas.microsoft.com/office/drawing/2014/main" xmlns="" id="{555DC0C3-BCDA-48C0-A49A-2FF6F4CBFF48}"/>
              </a:ext>
            </a:extLst>
          </p:cNvPr>
          <p:cNvSpPr txBox="1">
            <a:spLocks/>
          </p:cNvSpPr>
          <p:nvPr/>
        </p:nvSpPr>
        <p:spPr>
          <a:xfrm>
            <a:off x="2195736" y="1092684"/>
            <a:ext cx="5334982" cy="392100"/>
          </a:xfrm>
          <a:prstGeom prst="rect">
            <a:avLst/>
          </a:prstGeom>
        </p:spPr>
        <p:txBody>
          <a:bodyPr vert="horz" lIns="0" tIns="0" rIns="0" bIns="0" rtlCol="0" anchor="ctr">
            <a:noAutofit/>
          </a:bodyPr>
          <a:lstStyle>
            <a:lvl1pPr algn="l" defTabSz="914484" rtl="0" eaLnBrk="1" latinLnBrk="0" hangingPunct="1">
              <a:spcBef>
                <a:spcPct val="0"/>
              </a:spcBef>
              <a:buNone/>
              <a:defRPr sz="2401" b="1" kern="1200">
                <a:solidFill>
                  <a:schemeClr val="tx2"/>
                </a:solidFill>
                <a:latin typeface="+mj-lt"/>
                <a:ea typeface="+mj-ea"/>
                <a:cs typeface="+mj-cs"/>
              </a:defRPr>
            </a:lvl1pPr>
          </a:lstStyle>
          <a:p>
            <a:pPr algn="ctr"/>
            <a:r>
              <a:rPr lang="es-MX" sz="2400" dirty="0" smtClean="0">
                <a:solidFill>
                  <a:schemeClr val="bg2">
                    <a:lumMod val="75000"/>
                  </a:schemeClr>
                </a:solidFill>
                <a:latin typeface="Calibri" pitchFamily="34" charset="0"/>
                <a:ea typeface="Ebrima" panose="02000000000000000000" pitchFamily="2" charset="0"/>
                <a:cs typeface="Ebrima" panose="02000000000000000000" pitchFamily="2" charset="0"/>
              </a:rPr>
              <a:t>PROGRAMAS PRIORITARIOS  2020-2024 </a:t>
            </a:r>
            <a:endParaRPr lang="en-US" sz="2400" dirty="0">
              <a:solidFill>
                <a:schemeClr val="bg2">
                  <a:lumMod val="75000"/>
                </a:schemeClr>
              </a:solidFill>
              <a:latin typeface="Calibri" pitchFamily="34" charset="0"/>
            </a:endParaRPr>
          </a:p>
        </p:txBody>
      </p:sp>
    </p:spTree>
    <p:extLst>
      <p:ext uri="{BB962C8B-B14F-4D97-AF65-F5344CB8AC3E}">
        <p14:creationId xmlns:p14="http://schemas.microsoft.com/office/powerpoint/2010/main" val="22195349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4 CuadroTexto">
            <a:extLst>
              <a:ext uri="{FF2B5EF4-FFF2-40B4-BE49-F238E27FC236}">
                <a16:creationId xmlns:a16="http://schemas.microsoft.com/office/drawing/2014/main" xmlns="" id="{06142FE6-37B9-964B-B30F-2353FFCBBDCB}"/>
              </a:ext>
            </a:extLst>
          </p:cNvPr>
          <p:cNvSpPr txBox="1"/>
          <p:nvPr/>
        </p:nvSpPr>
        <p:spPr>
          <a:xfrm>
            <a:off x="2123728" y="1732746"/>
            <a:ext cx="5391812" cy="400110"/>
          </a:xfrm>
          <a:prstGeom prst="rect">
            <a:avLst/>
          </a:prstGeom>
          <a:noFill/>
        </p:spPr>
        <p:txBody>
          <a:bodyPr wrap="square" rtlCol="0">
            <a:spAutoFit/>
          </a:bodyPr>
          <a:lstStyle/>
          <a:p>
            <a:pPr algn="ctr"/>
            <a:r>
              <a:rPr lang="es-MX" sz="2000" b="1" dirty="0">
                <a:solidFill>
                  <a:schemeClr val="bg2"/>
                </a:solidFill>
              </a:rPr>
              <a:t>TEMÁTICA: </a:t>
            </a:r>
            <a:r>
              <a:rPr lang="es-MX" sz="2000" b="1" dirty="0" smtClean="0">
                <a:solidFill>
                  <a:schemeClr val="bg2"/>
                </a:solidFill>
              </a:rPr>
              <a:t>PENALIZACIÓN Y RESOCIALIZACIÓN</a:t>
            </a:r>
            <a:endParaRPr lang="es-GT" sz="2000" b="1" dirty="0">
              <a:solidFill>
                <a:schemeClr val="bg2"/>
              </a:solidFill>
            </a:endParaRPr>
          </a:p>
        </p:txBody>
      </p:sp>
      <p:sp>
        <p:nvSpPr>
          <p:cNvPr id="41" name="7 CuadroTexto">
            <a:extLst>
              <a:ext uri="{FF2B5EF4-FFF2-40B4-BE49-F238E27FC236}">
                <a16:creationId xmlns:a16="http://schemas.microsoft.com/office/drawing/2014/main" xmlns="" id="{9908D709-A799-FF4C-942F-79A77CBF293D}"/>
              </a:ext>
            </a:extLst>
          </p:cNvPr>
          <p:cNvSpPr txBox="1"/>
          <p:nvPr/>
        </p:nvSpPr>
        <p:spPr>
          <a:xfrm>
            <a:off x="683568" y="2708920"/>
            <a:ext cx="7504999" cy="369332"/>
          </a:xfrm>
          <a:prstGeom prst="rect">
            <a:avLst/>
          </a:prstGeom>
          <a:noFill/>
        </p:spPr>
        <p:txBody>
          <a:bodyPr wrap="square" rtlCol="0">
            <a:spAutoFit/>
          </a:bodyPr>
          <a:lstStyle/>
          <a:p>
            <a:pPr marL="257244" indent="-257244">
              <a:buFont typeface="Arial" panose="020B0604020202020204" pitchFamily="34" charset="0"/>
              <a:buChar char="•"/>
            </a:pPr>
            <a:r>
              <a:rPr lang="es-GT" sz="1800" b="1" dirty="0" smtClean="0">
                <a:solidFill>
                  <a:schemeClr val="bg2">
                    <a:lumMod val="75000"/>
                  </a:schemeClr>
                </a:solidFill>
              </a:rPr>
              <a:t>Modelo </a:t>
            </a:r>
            <a:r>
              <a:rPr lang="es-GT" sz="1800" b="1" dirty="0">
                <a:solidFill>
                  <a:schemeClr val="bg2">
                    <a:lumMod val="75000"/>
                  </a:schemeClr>
                </a:solidFill>
              </a:rPr>
              <a:t>de reinserción del adolescente</a:t>
            </a:r>
            <a:endParaRPr lang="es-GT" sz="1800" dirty="0">
              <a:solidFill>
                <a:schemeClr val="bg2">
                  <a:lumMod val="75000"/>
                </a:schemeClr>
              </a:solidFill>
            </a:endParaRPr>
          </a:p>
        </p:txBody>
      </p:sp>
      <p:sp>
        <p:nvSpPr>
          <p:cNvPr id="5" name="Title 1">
            <a:extLst>
              <a:ext uri="{FF2B5EF4-FFF2-40B4-BE49-F238E27FC236}">
                <a16:creationId xmlns:a16="http://schemas.microsoft.com/office/drawing/2014/main" xmlns="" id="{555DC0C3-BCDA-48C0-A49A-2FF6F4CBFF48}"/>
              </a:ext>
            </a:extLst>
          </p:cNvPr>
          <p:cNvSpPr txBox="1">
            <a:spLocks/>
          </p:cNvSpPr>
          <p:nvPr/>
        </p:nvSpPr>
        <p:spPr>
          <a:xfrm>
            <a:off x="2195736" y="1308708"/>
            <a:ext cx="5334982" cy="392100"/>
          </a:xfrm>
          <a:prstGeom prst="rect">
            <a:avLst/>
          </a:prstGeom>
        </p:spPr>
        <p:txBody>
          <a:bodyPr vert="horz" lIns="0" tIns="0" rIns="0" bIns="0" rtlCol="0" anchor="ctr">
            <a:noAutofit/>
          </a:bodyPr>
          <a:lstStyle>
            <a:lvl1pPr algn="l" defTabSz="914484" rtl="0" eaLnBrk="1" latinLnBrk="0" hangingPunct="1">
              <a:spcBef>
                <a:spcPct val="0"/>
              </a:spcBef>
              <a:buNone/>
              <a:defRPr sz="2401" b="1" kern="1200">
                <a:solidFill>
                  <a:schemeClr val="tx2"/>
                </a:solidFill>
                <a:latin typeface="+mj-lt"/>
                <a:ea typeface="+mj-ea"/>
                <a:cs typeface="+mj-cs"/>
              </a:defRPr>
            </a:lvl1pPr>
          </a:lstStyle>
          <a:p>
            <a:pPr algn="ctr"/>
            <a:r>
              <a:rPr lang="es-MX" sz="2400" dirty="0" smtClean="0">
                <a:solidFill>
                  <a:schemeClr val="bg2">
                    <a:lumMod val="75000"/>
                  </a:schemeClr>
                </a:solidFill>
                <a:latin typeface="Calibri" pitchFamily="34" charset="0"/>
                <a:ea typeface="Ebrima" panose="02000000000000000000" pitchFamily="2" charset="0"/>
                <a:cs typeface="Ebrima" panose="02000000000000000000" pitchFamily="2" charset="0"/>
              </a:rPr>
              <a:t>PROGRAMAS PRIORITARIOS  2020-2024 </a:t>
            </a:r>
            <a:endParaRPr lang="en-US" sz="2400" dirty="0">
              <a:solidFill>
                <a:schemeClr val="bg2">
                  <a:lumMod val="75000"/>
                </a:schemeClr>
              </a:solidFill>
              <a:latin typeface="Calibri" pitchFamily="34" charset="0"/>
            </a:endParaRPr>
          </a:p>
        </p:txBody>
      </p:sp>
      <p:sp>
        <p:nvSpPr>
          <p:cNvPr id="2" name="1 Título"/>
          <p:cNvSpPr>
            <a:spLocks noGrp="1"/>
          </p:cNvSpPr>
          <p:nvPr>
            <p:ph type="title"/>
          </p:nvPr>
        </p:nvSpPr>
        <p:spPr/>
        <p:txBody>
          <a:bodyPr/>
          <a:lstStyle/>
          <a:p>
            <a:endParaRPr lang="es-GT"/>
          </a:p>
        </p:txBody>
      </p:sp>
    </p:spTree>
    <p:extLst>
      <p:ext uri="{BB962C8B-B14F-4D97-AF65-F5344CB8AC3E}">
        <p14:creationId xmlns:p14="http://schemas.microsoft.com/office/powerpoint/2010/main" val="39859117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741" y="1052736"/>
            <a:ext cx="8229600" cy="1143000"/>
          </a:xfrm>
        </p:spPr>
        <p:txBody>
          <a:bodyPr>
            <a:normAutofit/>
          </a:bodyPr>
          <a:lstStyle/>
          <a:p>
            <a:r>
              <a:rPr lang="es-GT" b="1" dirty="0" smtClean="0">
                <a:solidFill>
                  <a:schemeClr val="accent1">
                    <a:lumMod val="75000"/>
                  </a:schemeClr>
                </a:solidFill>
                <a:latin typeface="Arial Black" charset="0"/>
                <a:ea typeface="Arial Black" charset="0"/>
                <a:cs typeface="Arial Black" charset="0"/>
              </a:rPr>
              <a:t>Pregunta Orientadora No. </a:t>
            </a:r>
            <a:r>
              <a:rPr lang="es-GT" b="1" dirty="0">
                <a:solidFill>
                  <a:schemeClr val="accent1">
                    <a:lumMod val="75000"/>
                  </a:schemeClr>
                </a:solidFill>
                <a:latin typeface="Arial Black" charset="0"/>
                <a:ea typeface="Arial Black" charset="0"/>
                <a:cs typeface="Arial Black" charset="0"/>
              </a:rPr>
              <a:t>2</a:t>
            </a:r>
          </a:p>
        </p:txBody>
      </p:sp>
      <p:sp>
        <p:nvSpPr>
          <p:cNvPr id="3" name="2 Marcador de contenido"/>
          <p:cNvSpPr>
            <a:spLocks noGrp="1"/>
          </p:cNvSpPr>
          <p:nvPr>
            <p:ph idx="1"/>
          </p:nvPr>
        </p:nvSpPr>
        <p:spPr>
          <a:xfrm>
            <a:off x="457200" y="2996952"/>
            <a:ext cx="8229600" cy="2044824"/>
          </a:xfrm>
        </p:spPr>
        <p:txBody>
          <a:bodyPr>
            <a:normAutofit/>
          </a:bodyPr>
          <a:lstStyle/>
          <a:p>
            <a:pPr marL="0" lvl="0" indent="0" algn="ctr">
              <a:buNone/>
            </a:pPr>
            <a:r>
              <a:rPr lang="es-GT" sz="3600" dirty="0"/>
              <a:t>¿Qué necesidades considera prioritarias en cada una de los pilares?</a:t>
            </a:r>
          </a:p>
        </p:txBody>
      </p:sp>
    </p:spTree>
    <p:extLst>
      <p:ext uri="{BB962C8B-B14F-4D97-AF65-F5344CB8AC3E}">
        <p14:creationId xmlns:p14="http://schemas.microsoft.com/office/powerpoint/2010/main" val="69304033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19">
      <a:dk1>
        <a:sysClr val="windowText" lastClr="000000"/>
      </a:dk1>
      <a:lt1>
        <a:sysClr val="window" lastClr="FFFFFF"/>
      </a:lt1>
      <a:dk2>
        <a:srgbClr val="1F497D"/>
      </a:dk2>
      <a:lt2>
        <a:srgbClr val="3F6EC2"/>
      </a:lt2>
      <a:accent1>
        <a:srgbClr val="6DC6CD"/>
      </a:accent1>
      <a:accent2>
        <a:srgbClr val="52BF8A"/>
      </a:accent2>
      <a:accent3>
        <a:srgbClr val="638CA5"/>
      </a:accent3>
      <a:accent4>
        <a:srgbClr val="E9BB27"/>
      </a:accent4>
      <a:accent5>
        <a:srgbClr val="F46800"/>
      </a:accent5>
      <a:accent6>
        <a:srgbClr val="E45F56"/>
      </a:accent6>
      <a:hlink>
        <a:srgbClr val="0000FF"/>
      </a:hlink>
      <a:folHlink>
        <a:srgbClr val="800080"/>
      </a:folHlink>
    </a:clrScheme>
    <a:fontScheme name="Custom 2">
      <a:majorFont>
        <a:latin typeface="Calibri Light"/>
        <a:ea typeface="Helvetica Light"/>
        <a:cs typeface="Helvetica Light"/>
      </a:majorFont>
      <a:minorFont>
        <a:latin typeface="Calibri"/>
        <a:ea typeface="Helvetica Light"/>
        <a:cs typeface="Helvetica Light"/>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8451</TotalTime>
  <Words>2169</Words>
  <Application>Microsoft Office PowerPoint</Application>
  <PresentationFormat>Presentación en pantalla (4:3)</PresentationFormat>
  <Paragraphs>224</Paragraphs>
  <Slides>32</Slides>
  <Notes>22</Notes>
  <HiddenSlides>0</HiddenSlides>
  <MMClips>0</MMClips>
  <ScaleCrop>false</ScaleCrop>
  <HeadingPairs>
    <vt:vector size="4" baseType="variant">
      <vt:variant>
        <vt:lpstr>Tema</vt:lpstr>
      </vt:variant>
      <vt:variant>
        <vt:i4>1</vt:i4>
      </vt:variant>
      <vt:variant>
        <vt:lpstr>Títulos de diapositiva</vt:lpstr>
      </vt:variant>
      <vt:variant>
        <vt:i4>32</vt:i4>
      </vt:variant>
    </vt:vector>
  </HeadingPairs>
  <TitlesOfParts>
    <vt:vector size="33" baseType="lpstr">
      <vt:lpstr>Office Theme</vt:lpstr>
      <vt:lpstr>Presentación de PowerPoint</vt:lpstr>
      <vt:lpstr>Pregunta Orientadora No. 1</vt:lpstr>
      <vt:lpstr>PROGRAMAS PRIORITARIOS  2020-2024 </vt:lpstr>
      <vt:lpstr>PROGRAMAS PRIORITARIOS 2020-2024 </vt:lpstr>
      <vt:lpstr>Presentación de PowerPoint</vt:lpstr>
      <vt:lpstr>PROGRAMAS PRIORITARIOS   2020-2024 </vt:lpstr>
      <vt:lpstr>Presentación de PowerPoint</vt:lpstr>
      <vt:lpstr>Presentación de PowerPoint</vt:lpstr>
      <vt:lpstr>Pregunta Orientadora No. 2</vt:lpstr>
      <vt:lpstr>PROGRAMAS PRIORITARIOS  2020-2024 </vt:lpstr>
      <vt:lpstr>PROGRAMAS PRIORITARIOS 2020-2024 </vt:lpstr>
      <vt:lpstr>Presentación de PowerPoint</vt:lpstr>
      <vt:lpstr>PROGRAMAS PRIORITARIOS   2020-2024 </vt:lpstr>
      <vt:lpstr>PROGRAMAS PRIORITARIOS   2020-2024 </vt:lpstr>
      <vt:lpstr>Presentación de PowerPoint</vt:lpstr>
      <vt:lpstr>Presentación de PowerPoint</vt:lpstr>
      <vt:lpstr>Pregunta Orientadora No. 3</vt:lpstr>
      <vt:lpstr>PROGRAMAS PRIORITARIOS  2020-2024 </vt:lpstr>
      <vt:lpstr>PROGRAMAS PRIORITARIOS 2020-2024 </vt:lpstr>
      <vt:lpstr>Presentación de PowerPoint</vt:lpstr>
      <vt:lpstr>PROGRAMAS PRIORITARIOS   2020-2024 </vt:lpstr>
      <vt:lpstr>Presentación de PowerPoint</vt:lpstr>
      <vt:lpstr>Presentación de PowerPoint</vt:lpstr>
      <vt:lpstr>CONCLUSIONES</vt:lpstr>
      <vt:lpstr>Conclusiones</vt:lpstr>
      <vt:lpstr>Conclusiones</vt:lpstr>
      <vt:lpstr>Presentación de PowerPoint</vt:lpstr>
      <vt:lpstr>Presentación de PowerPoint</vt:lpstr>
      <vt:lpstr>Presentación de PowerPoint</vt:lpstr>
      <vt:lpstr>Presentación de PowerPoint</vt:lpstr>
      <vt:lpstr>Presentación de PowerPoint</vt:lpstr>
      <vt:lpstr>GRACIAS POR SU ATENCIÓN</vt:lpstr>
    </vt:vector>
  </TitlesOfParts>
  <Manager>You Exec (https://youexec.com?sr=kpipd)</Manager>
  <Company>You Exec (https://youexec.com?sr=kpipd)</Company>
  <LinksUpToDate>false</LinksUpToDate>
  <SharedDoc>false</SharedDoc>
  <HyperlinkBase>https://youexec.com?sr=kpipd</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You Exec (https://youexec.com?sr=kpipd)</dc:title>
  <dc:subject>You Exec (https://youexec.com?sr=kpipd)</dc:subject>
  <dc:creator>You Exec (https://youexec.com?sr=kpipd)</dc:creator>
  <cp:keywords>You Exec (https:/youexec.com?sr=kpipd)</cp:keywords>
  <dc:description>You Exec (https://youexec.com?sr=kpipd)</dc:description>
  <cp:lastModifiedBy>Vivian Esther Lemus Rodriguez</cp:lastModifiedBy>
  <cp:revision>341</cp:revision>
  <cp:lastPrinted>2019-05-03T21:03:22Z</cp:lastPrinted>
  <dcterms:created xsi:type="dcterms:W3CDTF">2013-09-12T13:05:01Z</dcterms:created>
  <dcterms:modified xsi:type="dcterms:W3CDTF">2019-06-20T17:41:28Z</dcterms:modified>
  <cp:category>You Exec (https://youexec.com?sr=kpipd)</cp:category>
</cp:coreProperties>
</file>