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31" r:id="rId2"/>
    <p:sldId id="332" r:id="rId3"/>
    <p:sldId id="307" r:id="rId4"/>
    <p:sldId id="330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6" r:id="rId21"/>
    <p:sldId id="323" r:id="rId22"/>
    <p:sldId id="324" r:id="rId23"/>
    <p:sldId id="325" r:id="rId24"/>
    <p:sldId id="327" r:id="rId25"/>
    <p:sldId id="328" r:id="rId26"/>
    <p:sldId id="329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52" r:id="rId43"/>
    <p:sldId id="348" r:id="rId44"/>
    <p:sldId id="349" r:id="rId45"/>
    <p:sldId id="350" r:id="rId46"/>
    <p:sldId id="351" r:id="rId47"/>
    <p:sldId id="353" r:id="rId48"/>
    <p:sldId id="354" r:id="rId49"/>
    <p:sldId id="356" r:id="rId5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158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notesMaster" Target="notesMasters/notesMaster1.xml" /><Relationship Id="rId3" Type="http://schemas.openxmlformats.org/officeDocument/2006/relationships/slide" Target="slides/slide2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F82F4-0407-4310-94F6-359C14ED2C0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6D353D-C604-457B-A9A9-EE523E396520}">
      <dgm:prSet phldrT="[Texto]" custT="1"/>
      <dgm:spPr/>
      <dgm:t>
        <a:bodyPr/>
        <a:lstStyle/>
        <a:p>
          <a:r>
            <a:rPr lang="es-GT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Planificación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29427AF-2727-4772-B804-45CB5613A30B}" type="parTrans" cxnId="{8AA356F9-2F4B-4EC9-B738-FA6484F9D166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6B1FA89-ED0E-43D7-B220-184E85319AB4}" type="sibTrans" cxnId="{8AA356F9-2F4B-4EC9-B738-FA6484F9D166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B31924-A2A9-4DE7-8AFD-A770529B2A24}">
      <dgm:prSet phldrT="[Texto]" custT="1"/>
      <dgm:spPr/>
      <dgm:t>
        <a:bodyPr/>
        <a:lstStyle/>
        <a:p>
          <a:r>
            <a:rPr lang="es-GT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Formulación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AC8F60-62E5-49AA-B1A7-DA38BA2330C8}" type="parTrans" cxnId="{2BC677FC-6749-4013-8E51-EA86E74EAF1F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8BD9AA-55FA-498A-A363-8211D2B8B046}" type="sibTrans" cxnId="{2BC677FC-6749-4013-8E51-EA86E74EAF1F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F275744-7780-49BD-854F-4A2F364B5675}">
      <dgm:prSet phldrT="[Texto]" custT="1"/>
      <dgm:spPr/>
      <dgm:t>
        <a:bodyPr/>
        <a:lstStyle/>
        <a:p>
          <a:r>
            <a:rPr lang="es-GT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Presentación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84CFC76-DBF3-416D-B8C9-084A2DFE9545}" type="parTrans" cxnId="{DDF60039-9671-4E21-A82E-40E975D117D2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CF33013-A0D7-44DA-BAD7-2F04BE1E59C8}" type="sibTrans" cxnId="{DDF60039-9671-4E21-A82E-40E975D117D2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EA682E-C376-42FD-AB1F-D8CAF04F4A69}">
      <dgm:prSet phldrT="[Texto]" custT="1"/>
      <dgm:spPr/>
      <dgm:t>
        <a:bodyPr/>
        <a:lstStyle/>
        <a:p>
          <a:r>
            <a:rPr lang="es-GT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Aprobación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F2772D-AE3B-485E-A0B2-040889C75363}" type="parTrans" cxnId="{FC66B452-164B-44D6-9E3B-758FBE57263D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FD0AEA4-6542-42BE-988F-09E56EA92473}" type="sibTrans" cxnId="{FC66B452-164B-44D6-9E3B-758FBE57263D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C287B4-9306-4FF0-BD62-C480E14F6B2E}">
      <dgm:prSet phldrT="[Texto]" custT="1"/>
      <dgm:spPr/>
      <dgm:t>
        <a:bodyPr/>
        <a:lstStyle/>
        <a:p>
          <a:r>
            <a:rPr lang="es-G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Ejecución</a:t>
          </a:r>
        </a:p>
        <a:p>
          <a:r>
            <a:rPr lang="es-G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01 ene – 31 dic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18B69F-93E1-4455-A1EB-51274F7138BA}" type="parTrans" cxnId="{CE94C937-72A0-47BA-85DD-E3E5F494F383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321634-81B2-4482-9BE0-496940C8EE00}" type="sibTrans" cxnId="{CE94C937-72A0-47BA-85DD-E3E5F494F383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B36F0D-BAB8-4912-B2F3-A8C021920D6E}">
      <dgm:prSet phldrT="[Texto]" custT="1"/>
      <dgm:spPr/>
      <dgm:t>
        <a:bodyPr/>
        <a:lstStyle/>
        <a:p>
          <a:r>
            <a:rPr lang="es-GT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Seguimiento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323C27-4B5A-4D09-AB72-DE9FCECE6319}" type="parTrans" cxnId="{B6BA821D-CC69-4F27-90A1-48B49051D537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D311C7-09BD-498C-889A-34EE59256E54}" type="sibTrans" cxnId="{B6BA821D-CC69-4F27-90A1-48B49051D537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679583-5FC7-4F94-A601-C48B51030CFB}">
      <dgm:prSet phldrT="[Texto]" custT="1"/>
      <dgm:spPr/>
      <dgm:t>
        <a:bodyPr/>
        <a:lstStyle/>
        <a:p>
          <a:r>
            <a:rPr lang="es-GT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Evaluación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2E964A-6C25-491B-9487-DD61224654AF}" type="parTrans" cxnId="{C1E94D47-B211-486F-A3B4-83ED1C27A07D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A6712C-F76E-40ED-AABB-A8256F123DBB}" type="sibTrans" cxnId="{C1E94D47-B211-486F-A3B4-83ED1C27A07D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2F0E363-E3EE-42B3-88EF-188F101C76CB}">
      <dgm:prSet phldrT="[Texto]" custT="1"/>
      <dgm:spPr/>
      <dgm:t>
        <a:bodyPr/>
        <a:lstStyle/>
        <a:p>
          <a:r>
            <a:rPr lang="es-GT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Liquidación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831879-0FEC-438D-836F-DF1EAF6DA159}" type="parTrans" cxnId="{E7674B33-9327-422E-B74A-28C6C265686B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B818CE-8B98-4B37-A2A2-3155A2F741BA}" type="sibTrans" cxnId="{E7674B33-9327-422E-B74A-28C6C265686B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1ED958-7B0B-4801-9BD4-C3F4A4208900}">
      <dgm:prSet phldrT="[Texto]" custT="1"/>
      <dgm:spPr/>
      <dgm:t>
        <a:bodyPr/>
        <a:lstStyle/>
        <a:p>
          <a:r>
            <a:rPr lang="es-GT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Rendición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D7F7ED-3CD0-437D-8A97-1336DE9E85CD}" type="parTrans" cxnId="{55890B57-A21B-4509-87D7-1CFCD986D5F6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65E09A-015D-44BA-A2D2-1902EE9617BB}" type="sibTrans" cxnId="{55890B57-A21B-4509-87D7-1CFCD986D5F6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71138C-726E-4955-B058-2C75F970A488}" type="pres">
      <dgm:prSet presAssocID="{176F82F4-0407-4310-94F6-359C14ED2C07}" presName="Name0" presStyleCnt="0">
        <dgm:presLayoutVars>
          <dgm:dir/>
          <dgm:resizeHandles val="exact"/>
        </dgm:presLayoutVars>
      </dgm:prSet>
      <dgm:spPr/>
    </dgm:pt>
    <dgm:pt modelId="{233FDB12-B130-4362-B066-F0C98C957589}" type="pres">
      <dgm:prSet presAssocID="{176F82F4-0407-4310-94F6-359C14ED2C07}" presName="cycle" presStyleCnt="0"/>
      <dgm:spPr/>
    </dgm:pt>
    <dgm:pt modelId="{CD119F7F-3311-4B51-8479-CF5CA7025D2D}" type="pres">
      <dgm:prSet presAssocID="{106D353D-C604-457B-A9A9-EE523E396520}" presName="nodeFirstNode" presStyleLbl="node1" presStyleIdx="0" presStyleCnt="9">
        <dgm:presLayoutVars>
          <dgm:bulletEnabled val="1"/>
        </dgm:presLayoutVars>
      </dgm:prSet>
      <dgm:spPr/>
    </dgm:pt>
    <dgm:pt modelId="{86AEAB69-1DD2-4D74-9544-4650DC6FE269}" type="pres">
      <dgm:prSet presAssocID="{B6B1FA89-ED0E-43D7-B220-184E85319AB4}" presName="sibTransFirstNode" presStyleLbl="bgShp" presStyleIdx="0" presStyleCnt="1"/>
      <dgm:spPr/>
    </dgm:pt>
    <dgm:pt modelId="{A84F3DA3-F713-487B-8E14-D3BF7436D5C8}" type="pres">
      <dgm:prSet presAssocID="{EEB31924-A2A9-4DE7-8AFD-A770529B2A24}" presName="nodeFollowingNodes" presStyleLbl="node1" presStyleIdx="1" presStyleCnt="9" custRadScaleRad="92770" custRadScaleInc="10717">
        <dgm:presLayoutVars>
          <dgm:bulletEnabled val="1"/>
        </dgm:presLayoutVars>
      </dgm:prSet>
      <dgm:spPr/>
    </dgm:pt>
    <dgm:pt modelId="{10908570-F7DF-40EF-9F05-74DA34539652}" type="pres">
      <dgm:prSet presAssocID="{6F275744-7780-49BD-854F-4A2F364B5675}" presName="nodeFollowingNodes" presStyleLbl="node1" presStyleIdx="2" presStyleCnt="9">
        <dgm:presLayoutVars>
          <dgm:bulletEnabled val="1"/>
        </dgm:presLayoutVars>
      </dgm:prSet>
      <dgm:spPr/>
    </dgm:pt>
    <dgm:pt modelId="{64313A5A-8CCB-4AB9-A323-AC8159DF3D90}" type="pres">
      <dgm:prSet presAssocID="{98EA682E-C376-42FD-AB1F-D8CAF04F4A69}" presName="nodeFollowingNodes" presStyleLbl="node1" presStyleIdx="3" presStyleCnt="9" custRadScaleRad="92567" custRadScaleInc="-25883">
        <dgm:presLayoutVars>
          <dgm:bulletEnabled val="1"/>
        </dgm:presLayoutVars>
      </dgm:prSet>
      <dgm:spPr/>
    </dgm:pt>
    <dgm:pt modelId="{5F6B1361-5B36-4EB8-B90A-0BEE0B227273}" type="pres">
      <dgm:prSet presAssocID="{12C287B4-9306-4FF0-BD62-C480E14F6B2E}" presName="nodeFollowingNodes" presStyleLbl="node1" presStyleIdx="4" presStyleCnt="9" custRadScaleRad="105119" custRadScaleInc="-51936">
        <dgm:presLayoutVars>
          <dgm:bulletEnabled val="1"/>
        </dgm:presLayoutVars>
      </dgm:prSet>
      <dgm:spPr/>
    </dgm:pt>
    <dgm:pt modelId="{5D8CE72B-56E2-4446-9755-97A57EA9EAF1}" type="pres">
      <dgm:prSet presAssocID="{4AB36F0D-BAB8-4912-B2F3-A8C021920D6E}" presName="nodeFollowingNodes" presStyleLbl="node1" presStyleIdx="5" presStyleCnt="9" custRadScaleRad="97988" custRadScaleInc="35194">
        <dgm:presLayoutVars>
          <dgm:bulletEnabled val="1"/>
        </dgm:presLayoutVars>
      </dgm:prSet>
      <dgm:spPr/>
    </dgm:pt>
    <dgm:pt modelId="{3CCBFFBC-9D46-4E0C-BD86-C96A2BEBA80E}" type="pres">
      <dgm:prSet presAssocID="{86679583-5FC7-4F94-A601-C48B51030CFB}" presName="nodeFollowingNodes" presStyleLbl="node1" presStyleIdx="6" presStyleCnt="9" custRadScaleRad="92567" custRadScaleInc="25883">
        <dgm:presLayoutVars>
          <dgm:bulletEnabled val="1"/>
        </dgm:presLayoutVars>
      </dgm:prSet>
      <dgm:spPr/>
    </dgm:pt>
    <dgm:pt modelId="{F4734121-01AF-4A69-BE35-44A0E3D888D0}" type="pres">
      <dgm:prSet presAssocID="{F2F0E363-E3EE-42B3-88EF-188F101C76CB}" presName="nodeFollowingNodes" presStyleLbl="node1" presStyleIdx="7" presStyleCnt="9">
        <dgm:presLayoutVars>
          <dgm:bulletEnabled val="1"/>
        </dgm:presLayoutVars>
      </dgm:prSet>
      <dgm:spPr/>
    </dgm:pt>
    <dgm:pt modelId="{35319FDF-185F-4482-BAED-F1F493447C6A}" type="pres">
      <dgm:prSet presAssocID="{881ED958-7B0B-4801-9BD4-C3F4A4208900}" presName="nodeFollowingNodes" presStyleLbl="node1" presStyleIdx="8" presStyleCnt="9" custRadScaleRad="92770" custRadScaleInc="-10717">
        <dgm:presLayoutVars>
          <dgm:bulletEnabled val="1"/>
        </dgm:presLayoutVars>
      </dgm:prSet>
      <dgm:spPr/>
    </dgm:pt>
  </dgm:ptLst>
  <dgm:cxnLst>
    <dgm:cxn modelId="{B6BA821D-CC69-4F27-90A1-48B49051D537}" srcId="{176F82F4-0407-4310-94F6-359C14ED2C07}" destId="{4AB36F0D-BAB8-4912-B2F3-A8C021920D6E}" srcOrd="5" destOrd="0" parTransId="{0F323C27-4B5A-4D09-AB72-DE9FCECE6319}" sibTransId="{83D311C7-09BD-498C-889A-34EE59256E54}"/>
    <dgm:cxn modelId="{E028332F-D35F-4DE9-8751-54C0E527FB85}" type="presOf" srcId="{4AB36F0D-BAB8-4912-B2F3-A8C021920D6E}" destId="{5D8CE72B-56E2-4446-9755-97A57EA9EAF1}" srcOrd="0" destOrd="0" presId="urn:microsoft.com/office/officeart/2005/8/layout/cycle3"/>
    <dgm:cxn modelId="{E7674B33-9327-422E-B74A-28C6C265686B}" srcId="{176F82F4-0407-4310-94F6-359C14ED2C07}" destId="{F2F0E363-E3EE-42B3-88EF-188F101C76CB}" srcOrd="7" destOrd="0" parTransId="{9E831879-0FEC-438D-836F-DF1EAF6DA159}" sibTransId="{04B818CE-8B98-4B37-A2A2-3155A2F741BA}"/>
    <dgm:cxn modelId="{CE94C937-72A0-47BA-85DD-E3E5F494F383}" srcId="{176F82F4-0407-4310-94F6-359C14ED2C07}" destId="{12C287B4-9306-4FF0-BD62-C480E14F6B2E}" srcOrd="4" destOrd="0" parTransId="{2E18B69F-93E1-4455-A1EB-51274F7138BA}" sibTransId="{D0321634-81B2-4482-9BE0-496940C8EE00}"/>
    <dgm:cxn modelId="{DDF60039-9671-4E21-A82E-40E975D117D2}" srcId="{176F82F4-0407-4310-94F6-359C14ED2C07}" destId="{6F275744-7780-49BD-854F-4A2F364B5675}" srcOrd="2" destOrd="0" parTransId="{D84CFC76-DBF3-416D-B8C9-084A2DFE9545}" sibTransId="{0CF33013-A0D7-44DA-BAD7-2F04BE1E59C8}"/>
    <dgm:cxn modelId="{72DD8362-118D-431E-AEBD-A14A1DDFED70}" type="presOf" srcId="{12C287B4-9306-4FF0-BD62-C480E14F6B2E}" destId="{5F6B1361-5B36-4EB8-B90A-0BEE0B227273}" srcOrd="0" destOrd="0" presId="urn:microsoft.com/office/officeart/2005/8/layout/cycle3"/>
    <dgm:cxn modelId="{C1E94D47-B211-486F-A3B4-83ED1C27A07D}" srcId="{176F82F4-0407-4310-94F6-359C14ED2C07}" destId="{86679583-5FC7-4F94-A601-C48B51030CFB}" srcOrd="6" destOrd="0" parTransId="{ED2E964A-6C25-491B-9487-DD61224654AF}" sibTransId="{7DA6712C-F76E-40ED-AABB-A8256F123DBB}"/>
    <dgm:cxn modelId="{FC66B452-164B-44D6-9E3B-758FBE57263D}" srcId="{176F82F4-0407-4310-94F6-359C14ED2C07}" destId="{98EA682E-C376-42FD-AB1F-D8CAF04F4A69}" srcOrd="3" destOrd="0" parTransId="{C2F2772D-AE3B-485E-A0B2-040889C75363}" sibTransId="{2FD0AEA4-6542-42BE-988F-09E56EA92473}"/>
    <dgm:cxn modelId="{9FCA6E73-2735-4102-BFCB-E22E669E2576}" type="presOf" srcId="{86679583-5FC7-4F94-A601-C48B51030CFB}" destId="{3CCBFFBC-9D46-4E0C-BD86-C96A2BEBA80E}" srcOrd="0" destOrd="0" presId="urn:microsoft.com/office/officeart/2005/8/layout/cycle3"/>
    <dgm:cxn modelId="{55890B57-A21B-4509-87D7-1CFCD986D5F6}" srcId="{176F82F4-0407-4310-94F6-359C14ED2C07}" destId="{881ED958-7B0B-4801-9BD4-C3F4A4208900}" srcOrd="8" destOrd="0" parTransId="{63D7F7ED-3CD0-437D-8A97-1336DE9E85CD}" sibTransId="{0965E09A-015D-44BA-A2D2-1902EE9617BB}"/>
    <dgm:cxn modelId="{4AE44280-4341-4979-9447-579FD35E1FFB}" type="presOf" srcId="{B6B1FA89-ED0E-43D7-B220-184E85319AB4}" destId="{86AEAB69-1DD2-4D74-9544-4650DC6FE269}" srcOrd="0" destOrd="0" presId="urn:microsoft.com/office/officeart/2005/8/layout/cycle3"/>
    <dgm:cxn modelId="{3B8612AE-0884-449F-A0B4-1F093F87179D}" type="presOf" srcId="{EEB31924-A2A9-4DE7-8AFD-A770529B2A24}" destId="{A84F3DA3-F713-487B-8E14-D3BF7436D5C8}" srcOrd="0" destOrd="0" presId="urn:microsoft.com/office/officeart/2005/8/layout/cycle3"/>
    <dgm:cxn modelId="{7E1D1AB0-F54C-4537-9260-305D449FE8D1}" type="presOf" srcId="{176F82F4-0407-4310-94F6-359C14ED2C07}" destId="{C071138C-726E-4955-B058-2C75F970A488}" srcOrd="0" destOrd="0" presId="urn:microsoft.com/office/officeart/2005/8/layout/cycle3"/>
    <dgm:cxn modelId="{0E424DB4-7EA7-4389-808F-5020F06FAB66}" type="presOf" srcId="{6F275744-7780-49BD-854F-4A2F364B5675}" destId="{10908570-F7DF-40EF-9F05-74DA34539652}" srcOrd="0" destOrd="0" presId="urn:microsoft.com/office/officeart/2005/8/layout/cycle3"/>
    <dgm:cxn modelId="{AD599CE3-EC69-4D02-91C4-B22D14B0CBDF}" type="presOf" srcId="{F2F0E363-E3EE-42B3-88EF-188F101C76CB}" destId="{F4734121-01AF-4A69-BE35-44A0E3D888D0}" srcOrd="0" destOrd="0" presId="urn:microsoft.com/office/officeart/2005/8/layout/cycle3"/>
    <dgm:cxn modelId="{08ECDCE5-C704-4CAF-86F6-C5CAA0FDD26A}" type="presOf" srcId="{98EA682E-C376-42FD-AB1F-D8CAF04F4A69}" destId="{64313A5A-8CCB-4AB9-A323-AC8159DF3D90}" srcOrd="0" destOrd="0" presId="urn:microsoft.com/office/officeart/2005/8/layout/cycle3"/>
    <dgm:cxn modelId="{78A861E8-5422-4B7E-A058-7D21DCF67BB6}" type="presOf" srcId="{106D353D-C604-457B-A9A9-EE523E396520}" destId="{CD119F7F-3311-4B51-8479-CF5CA7025D2D}" srcOrd="0" destOrd="0" presId="urn:microsoft.com/office/officeart/2005/8/layout/cycle3"/>
    <dgm:cxn modelId="{35245EEF-FAE8-46D1-BFD2-37CBA5AA7EA2}" type="presOf" srcId="{881ED958-7B0B-4801-9BD4-C3F4A4208900}" destId="{35319FDF-185F-4482-BAED-F1F493447C6A}" srcOrd="0" destOrd="0" presId="urn:microsoft.com/office/officeart/2005/8/layout/cycle3"/>
    <dgm:cxn modelId="{8AA356F9-2F4B-4EC9-B738-FA6484F9D166}" srcId="{176F82F4-0407-4310-94F6-359C14ED2C07}" destId="{106D353D-C604-457B-A9A9-EE523E396520}" srcOrd="0" destOrd="0" parTransId="{029427AF-2727-4772-B804-45CB5613A30B}" sibTransId="{B6B1FA89-ED0E-43D7-B220-184E85319AB4}"/>
    <dgm:cxn modelId="{2BC677FC-6749-4013-8E51-EA86E74EAF1F}" srcId="{176F82F4-0407-4310-94F6-359C14ED2C07}" destId="{EEB31924-A2A9-4DE7-8AFD-A770529B2A24}" srcOrd="1" destOrd="0" parTransId="{CAAC8F60-62E5-49AA-B1A7-DA38BA2330C8}" sibTransId="{0E8BD9AA-55FA-498A-A363-8211D2B8B046}"/>
    <dgm:cxn modelId="{B4663B7A-2257-4BCE-8D5F-FF72B5A4533D}" type="presParOf" srcId="{C071138C-726E-4955-B058-2C75F970A488}" destId="{233FDB12-B130-4362-B066-F0C98C957589}" srcOrd="0" destOrd="0" presId="urn:microsoft.com/office/officeart/2005/8/layout/cycle3"/>
    <dgm:cxn modelId="{F2A087C6-74C1-40BF-B784-CF16DB8CB54C}" type="presParOf" srcId="{233FDB12-B130-4362-B066-F0C98C957589}" destId="{CD119F7F-3311-4B51-8479-CF5CA7025D2D}" srcOrd="0" destOrd="0" presId="urn:microsoft.com/office/officeart/2005/8/layout/cycle3"/>
    <dgm:cxn modelId="{2933B0ED-1CE1-4648-ACA2-59CB4D7278CC}" type="presParOf" srcId="{233FDB12-B130-4362-B066-F0C98C957589}" destId="{86AEAB69-1DD2-4D74-9544-4650DC6FE269}" srcOrd="1" destOrd="0" presId="urn:microsoft.com/office/officeart/2005/8/layout/cycle3"/>
    <dgm:cxn modelId="{476E14ED-B505-4520-B010-D5A167C8B9AD}" type="presParOf" srcId="{233FDB12-B130-4362-B066-F0C98C957589}" destId="{A84F3DA3-F713-487B-8E14-D3BF7436D5C8}" srcOrd="2" destOrd="0" presId="urn:microsoft.com/office/officeart/2005/8/layout/cycle3"/>
    <dgm:cxn modelId="{E3599457-9930-4AAA-8443-EEF0C0A98208}" type="presParOf" srcId="{233FDB12-B130-4362-B066-F0C98C957589}" destId="{10908570-F7DF-40EF-9F05-74DA34539652}" srcOrd="3" destOrd="0" presId="urn:microsoft.com/office/officeart/2005/8/layout/cycle3"/>
    <dgm:cxn modelId="{DE7DFF9B-4A7B-4142-84C3-3218752ECD0F}" type="presParOf" srcId="{233FDB12-B130-4362-B066-F0C98C957589}" destId="{64313A5A-8CCB-4AB9-A323-AC8159DF3D90}" srcOrd="4" destOrd="0" presId="urn:microsoft.com/office/officeart/2005/8/layout/cycle3"/>
    <dgm:cxn modelId="{6D5BDC83-B030-4EDC-9E5E-7C150A9D8ADF}" type="presParOf" srcId="{233FDB12-B130-4362-B066-F0C98C957589}" destId="{5F6B1361-5B36-4EB8-B90A-0BEE0B227273}" srcOrd="5" destOrd="0" presId="urn:microsoft.com/office/officeart/2005/8/layout/cycle3"/>
    <dgm:cxn modelId="{87AC0833-D2AC-4F73-96AE-BE6A9767C023}" type="presParOf" srcId="{233FDB12-B130-4362-B066-F0C98C957589}" destId="{5D8CE72B-56E2-4446-9755-97A57EA9EAF1}" srcOrd="6" destOrd="0" presId="urn:microsoft.com/office/officeart/2005/8/layout/cycle3"/>
    <dgm:cxn modelId="{98CE9822-45DF-446D-9D59-53658DC6271E}" type="presParOf" srcId="{233FDB12-B130-4362-B066-F0C98C957589}" destId="{3CCBFFBC-9D46-4E0C-BD86-C96A2BEBA80E}" srcOrd="7" destOrd="0" presId="urn:microsoft.com/office/officeart/2005/8/layout/cycle3"/>
    <dgm:cxn modelId="{15D8B13A-5E5D-494E-AC47-6924642AA27A}" type="presParOf" srcId="{233FDB12-B130-4362-B066-F0C98C957589}" destId="{F4734121-01AF-4A69-BE35-44A0E3D888D0}" srcOrd="8" destOrd="0" presId="urn:microsoft.com/office/officeart/2005/8/layout/cycle3"/>
    <dgm:cxn modelId="{D143DAD1-5569-4359-88DE-AE5907F7F12A}" type="presParOf" srcId="{233FDB12-B130-4362-B066-F0C98C957589}" destId="{35319FDF-185F-4482-BAED-F1F493447C6A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3C3CB-F3AE-46A9-9685-A739B77DFB9C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5B7C64CC-CEC8-42D3-8A49-59A0D300E29D}">
      <dgm:prSet phldrT="[Texto]"/>
      <dgm:spPr/>
      <dgm:t>
        <a:bodyPr/>
        <a:lstStyle/>
        <a:p>
          <a:r>
            <a:rPr lang="es-GT" dirty="0">
              <a:latin typeface="Arial" pitchFamily="34" charset="0"/>
              <a:cs typeface="Arial" pitchFamily="34" charset="0"/>
            </a:rPr>
            <a:t>Planificación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93157319-6E6A-4FF4-8DB9-CE13F3EC74F3}" type="parTrans" cxnId="{E5B4C3CF-374A-44BA-9587-EF420D1A04F6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E0CCAE92-0E60-414D-B61E-E00480689484}" type="sibTrans" cxnId="{E5B4C3CF-374A-44BA-9587-EF420D1A04F6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CA0BE7CB-D71A-425D-8A84-8D477F3C0FF9}">
      <dgm:prSet phldrT="[Texto]"/>
      <dgm:spPr/>
      <dgm:t>
        <a:bodyPr/>
        <a:lstStyle/>
        <a:p>
          <a:pPr algn="just"/>
          <a:r>
            <a:rPr lang="es-GT">
              <a:latin typeface="Arial" pitchFamily="34" charset="0"/>
              <a:cs typeface="Arial" pitchFamily="34" charset="0"/>
            </a:rPr>
            <a:t>Identificación de las Políticas y objetivos, para la elaboración de los Productos y Subproductos, que serán incluidos en el presupuesto.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DF5C5F27-6892-4481-85E9-DE7B269367F3}" type="parTrans" cxnId="{941B1A1D-87FC-40FB-9D1F-EC7768E91673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9F398C5C-4C7F-494A-87C4-A582A615578E}" type="sibTrans" cxnId="{941B1A1D-87FC-40FB-9D1F-EC7768E91673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F2176D09-7190-4C9D-BF57-A09C88560A12}">
      <dgm:prSet phldrT="[Texto]"/>
      <dgm:spPr/>
      <dgm:t>
        <a:bodyPr/>
        <a:lstStyle/>
        <a:p>
          <a:r>
            <a:rPr lang="es-GT">
              <a:latin typeface="Arial" pitchFamily="34" charset="0"/>
              <a:cs typeface="Arial" pitchFamily="34" charset="0"/>
            </a:rPr>
            <a:t>Formulación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898B6022-C036-4850-9868-0639B8CFDB72}" type="parTrans" cxnId="{4D0092D4-4C2D-47B4-8F0C-11DBB2687135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633DFB7-2B7C-4A75-88BB-5E0BAC364DC2}" type="sibTrans" cxnId="{4D0092D4-4C2D-47B4-8F0C-11DBB2687135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E1FD861C-9185-4235-B2BC-5BBE00339384}">
      <dgm:prSet phldrT="[Texto]"/>
      <dgm:spPr/>
      <dgm:t>
        <a:bodyPr/>
        <a:lstStyle/>
        <a:p>
          <a:pPr algn="just"/>
          <a:r>
            <a:rPr lang="es-GT">
              <a:latin typeface="Arial" pitchFamily="34" charset="0"/>
              <a:cs typeface="Arial" pitchFamily="34" charset="0"/>
            </a:rPr>
            <a:t>Elaboración de la propuesta de presupuesto.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F039DD72-60B3-40F9-9AA6-5D0D320C76F8}" type="parTrans" cxnId="{5511E299-9B9F-4FD6-855C-CEF1CFD3756A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2E07D23-47CC-45E1-B369-E95A118385BA}" type="sibTrans" cxnId="{5511E299-9B9F-4FD6-855C-CEF1CFD3756A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0EAAFDA-1705-4A43-AAD5-17B5CC42E267}">
      <dgm:prSet phldrT="[Texto]"/>
      <dgm:spPr/>
      <dgm:t>
        <a:bodyPr/>
        <a:lstStyle/>
        <a:p>
          <a:r>
            <a:rPr lang="es-GT">
              <a:latin typeface="Arial" pitchFamily="34" charset="0"/>
              <a:cs typeface="Arial" pitchFamily="34" charset="0"/>
            </a:rPr>
            <a:t>Presentación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F6C9A1F0-0A53-4BE5-A602-CC6DAD403452}" type="parTrans" cxnId="{E861FBD4-44D2-4113-A6AF-1E443F6228DE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E9208955-4EA5-445E-BD4C-C1C6C9AA4CBB}" type="sibTrans" cxnId="{E861FBD4-44D2-4113-A6AF-1E443F6228DE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A9F8ACD-95FF-4476-86BF-C1E0DC24A8A0}">
      <dgm:prSet phldrT="[Texto]"/>
      <dgm:spPr/>
      <dgm:t>
        <a:bodyPr/>
        <a:lstStyle/>
        <a:p>
          <a:pPr algn="just"/>
          <a:r>
            <a:rPr lang="es-GT">
              <a:latin typeface="Arial" pitchFamily="34" charset="0"/>
              <a:cs typeface="Arial" pitchFamily="34" charset="0"/>
            </a:rPr>
            <a:t>Entrega del Proyecto de Presupuesto al Congreso de la República, a más tardar el 2 de septiembre.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8ACD35D8-C3B6-41D6-8A3F-053093F397F1}" type="parTrans" cxnId="{9BAECB14-99F3-405A-887C-2968F6F9E1A5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8497043A-E9C5-4D9F-A605-805FFA80BCC6}" type="sibTrans" cxnId="{9BAECB14-99F3-405A-887C-2968F6F9E1A5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E6B874E-FDAA-465E-8F19-79DCD7ABE430}">
      <dgm:prSet phldrT="[Texto]"/>
      <dgm:spPr/>
      <dgm:t>
        <a:bodyPr/>
        <a:lstStyle/>
        <a:p>
          <a:r>
            <a:rPr lang="es-GT">
              <a:latin typeface="Arial" pitchFamily="34" charset="0"/>
              <a:cs typeface="Arial" pitchFamily="34" charset="0"/>
            </a:rPr>
            <a:t>Aprobación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B92E2BAA-4F68-4575-BB97-8966D28EE38A}" type="parTrans" cxnId="{69AEE727-90C4-44FA-94E3-0221571A6649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20319C8A-F2D7-4D19-A42C-159720A1D235}" type="sibTrans" cxnId="{69AEE727-90C4-44FA-94E3-0221571A6649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AA58164D-5D53-4C33-8262-1A40C5EC91EE}">
      <dgm:prSet phldrT="[Texto]"/>
      <dgm:spPr/>
      <dgm:t>
        <a:bodyPr/>
        <a:lstStyle/>
        <a:p>
          <a:pPr algn="just"/>
          <a:r>
            <a:rPr lang="es-GT">
              <a:latin typeface="Arial" pitchFamily="34" charset="0"/>
              <a:cs typeface="Arial" pitchFamily="34" charset="0"/>
            </a:rPr>
            <a:t>Corresponde al período comprendido del 1 de enero al 31 de diciembre de cada año, en el cual las entidades llevan a cabo la producción de bienes y servicios, en favor de la población.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0E245691-4C73-45C5-A118-A807C7A05ACE}" type="parTrans" cxnId="{6E485176-4ED2-4CE8-8CA1-02AD59A46626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84544F55-E262-4CA8-8DEF-64E8EAEBD3F5}" type="sibTrans" cxnId="{6E485176-4ED2-4CE8-8CA1-02AD59A46626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F3D1474-CA1B-48D9-A962-61BFB77AA60D}">
      <dgm:prSet phldrT="[Texto]"/>
      <dgm:spPr/>
      <dgm:t>
        <a:bodyPr/>
        <a:lstStyle/>
        <a:p>
          <a:pPr algn="just"/>
          <a:r>
            <a:rPr lang="es-GT">
              <a:latin typeface="Arial" pitchFamily="34" charset="0"/>
              <a:cs typeface="Arial" pitchFamily="34" charset="0"/>
            </a:rPr>
            <a:t>De conformidad con el Artículo 171 de la Constitución Política de la República, el Congreso tiene la facultad de aprobar, modificar o improbar el proyecto de presupuesto presentado por el Ejecutivo.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8B3F4BA7-DA35-4137-AC22-E4B74FC5FDBE}" type="parTrans" cxnId="{B469E9CB-1B59-4CDB-8B82-2216A78C61C1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CCA7AFB3-FE23-4E40-8D20-0927E60DED7B}" type="sibTrans" cxnId="{B469E9CB-1B59-4CDB-8B82-2216A78C61C1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7464F5B8-D616-4BAC-82C1-91BDEAEB21D5}">
      <dgm:prSet phldrT="[Texto]"/>
      <dgm:spPr/>
      <dgm:t>
        <a:bodyPr/>
        <a:lstStyle/>
        <a:p>
          <a:r>
            <a:rPr lang="es-GT">
              <a:latin typeface="Arial" pitchFamily="34" charset="0"/>
              <a:cs typeface="Arial" pitchFamily="34" charset="0"/>
            </a:rPr>
            <a:t>Ejecución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F37EF8F4-66C8-4F45-BF4D-A0CCBC443C1F}" type="parTrans" cxnId="{8410C8A9-1F05-4057-BECA-81EC4C606DA3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31428F59-94D0-4133-8C66-A05744839474}" type="sibTrans" cxnId="{8410C8A9-1F05-4057-BECA-81EC4C606DA3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9F4A2982-82F8-41C3-B473-77F8B1D2E904}" type="pres">
      <dgm:prSet presAssocID="{74B3C3CB-F3AE-46A9-9685-A739B77DFB9C}" presName="Name0" presStyleCnt="0">
        <dgm:presLayoutVars>
          <dgm:dir/>
          <dgm:animLvl val="lvl"/>
          <dgm:resizeHandles val="exact"/>
        </dgm:presLayoutVars>
      </dgm:prSet>
      <dgm:spPr/>
    </dgm:pt>
    <dgm:pt modelId="{EF2F0D28-9125-48D6-8EED-AF61BC845B1E}" type="pres">
      <dgm:prSet presAssocID="{5B7C64CC-CEC8-42D3-8A49-59A0D300E29D}" presName="linNode" presStyleCnt="0"/>
      <dgm:spPr/>
    </dgm:pt>
    <dgm:pt modelId="{BD66797B-3A0A-44E9-B6A1-1A0F73D52E83}" type="pres">
      <dgm:prSet presAssocID="{5B7C64CC-CEC8-42D3-8A49-59A0D300E29D}" presName="parentText" presStyleLbl="node1" presStyleIdx="0" presStyleCnt="5" custScaleX="69881" custLinFactNeighborX="-8626">
        <dgm:presLayoutVars>
          <dgm:chMax val="1"/>
          <dgm:bulletEnabled val="1"/>
        </dgm:presLayoutVars>
      </dgm:prSet>
      <dgm:spPr/>
    </dgm:pt>
    <dgm:pt modelId="{495D97EE-D536-40E5-9A4E-BFCAE5000FBC}" type="pres">
      <dgm:prSet presAssocID="{5B7C64CC-CEC8-42D3-8A49-59A0D300E29D}" presName="descendantText" presStyleLbl="alignAccFollowNode1" presStyleIdx="0" presStyleCnt="5" custScaleX="121642" custLinFactNeighborX="-1132">
        <dgm:presLayoutVars>
          <dgm:bulletEnabled val="1"/>
        </dgm:presLayoutVars>
      </dgm:prSet>
      <dgm:spPr/>
    </dgm:pt>
    <dgm:pt modelId="{2EA91A9C-80C2-4B94-8442-49566F6F99E6}" type="pres">
      <dgm:prSet presAssocID="{E0CCAE92-0E60-414D-B61E-E00480689484}" presName="sp" presStyleCnt="0"/>
      <dgm:spPr/>
    </dgm:pt>
    <dgm:pt modelId="{C39D4478-76B3-4910-B2E3-3690DA5E009B}" type="pres">
      <dgm:prSet presAssocID="{F2176D09-7190-4C9D-BF57-A09C88560A12}" presName="linNode" presStyleCnt="0"/>
      <dgm:spPr/>
    </dgm:pt>
    <dgm:pt modelId="{C8401116-F50E-4210-8BB0-8B70BF0AC032}" type="pres">
      <dgm:prSet presAssocID="{F2176D09-7190-4C9D-BF57-A09C88560A12}" presName="parentText" presStyleLbl="node1" presStyleIdx="1" presStyleCnt="5" custScaleX="69881" custLinFactNeighborX="-8626">
        <dgm:presLayoutVars>
          <dgm:chMax val="1"/>
          <dgm:bulletEnabled val="1"/>
        </dgm:presLayoutVars>
      </dgm:prSet>
      <dgm:spPr/>
    </dgm:pt>
    <dgm:pt modelId="{5C646566-2499-41C0-A08A-0333444B3520}" type="pres">
      <dgm:prSet presAssocID="{F2176D09-7190-4C9D-BF57-A09C88560A12}" presName="descendantText" presStyleLbl="alignAccFollowNode1" presStyleIdx="1" presStyleCnt="5" custScaleX="121642" custLinFactNeighborX="-1132">
        <dgm:presLayoutVars>
          <dgm:bulletEnabled val="1"/>
        </dgm:presLayoutVars>
      </dgm:prSet>
      <dgm:spPr/>
    </dgm:pt>
    <dgm:pt modelId="{F2505F6C-8006-48E8-823C-D05D5DFE6440}" type="pres">
      <dgm:prSet presAssocID="{1633DFB7-2B7C-4A75-88BB-5E0BAC364DC2}" presName="sp" presStyleCnt="0"/>
      <dgm:spPr/>
    </dgm:pt>
    <dgm:pt modelId="{0E9FE14F-5C55-4BD5-ADC9-804AB1B1B587}" type="pres">
      <dgm:prSet presAssocID="{B0EAAFDA-1705-4A43-AAD5-17B5CC42E267}" presName="linNode" presStyleCnt="0"/>
      <dgm:spPr/>
    </dgm:pt>
    <dgm:pt modelId="{5C25C3C5-4597-45B2-A0E8-01FD2C430C7C}" type="pres">
      <dgm:prSet presAssocID="{B0EAAFDA-1705-4A43-AAD5-17B5CC42E267}" presName="parentText" presStyleLbl="node1" presStyleIdx="2" presStyleCnt="5" custScaleX="69881" custLinFactNeighborX="-8626">
        <dgm:presLayoutVars>
          <dgm:chMax val="1"/>
          <dgm:bulletEnabled val="1"/>
        </dgm:presLayoutVars>
      </dgm:prSet>
      <dgm:spPr/>
    </dgm:pt>
    <dgm:pt modelId="{FBA55FCC-75FA-40F5-BFE0-C5AB40D5D743}" type="pres">
      <dgm:prSet presAssocID="{B0EAAFDA-1705-4A43-AAD5-17B5CC42E267}" presName="descendantText" presStyleLbl="alignAccFollowNode1" presStyleIdx="2" presStyleCnt="5" custScaleX="121642" custLinFactNeighborX="-1132">
        <dgm:presLayoutVars>
          <dgm:bulletEnabled val="1"/>
        </dgm:presLayoutVars>
      </dgm:prSet>
      <dgm:spPr/>
    </dgm:pt>
    <dgm:pt modelId="{DF88E8E9-EE78-481A-90BF-74974C37BBF5}" type="pres">
      <dgm:prSet presAssocID="{E9208955-4EA5-445E-BD4C-C1C6C9AA4CBB}" presName="sp" presStyleCnt="0"/>
      <dgm:spPr/>
    </dgm:pt>
    <dgm:pt modelId="{8B8F5292-5E81-4307-BAD8-2C293638FAC5}" type="pres">
      <dgm:prSet presAssocID="{1E6B874E-FDAA-465E-8F19-79DCD7ABE430}" presName="linNode" presStyleCnt="0"/>
      <dgm:spPr/>
    </dgm:pt>
    <dgm:pt modelId="{994F79D6-9540-40AB-901B-582642E61621}" type="pres">
      <dgm:prSet presAssocID="{1E6B874E-FDAA-465E-8F19-79DCD7ABE430}" presName="parentText" presStyleLbl="node1" presStyleIdx="3" presStyleCnt="5" custScaleX="69881" custLinFactNeighborX="-8626">
        <dgm:presLayoutVars>
          <dgm:chMax val="1"/>
          <dgm:bulletEnabled val="1"/>
        </dgm:presLayoutVars>
      </dgm:prSet>
      <dgm:spPr/>
    </dgm:pt>
    <dgm:pt modelId="{FA13076C-E399-467E-ADA7-C4B132B1D22E}" type="pres">
      <dgm:prSet presAssocID="{1E6B874E-FDAA-465E-8F19-79DCD7ABE430}" presName="descendantText" presStyleLbl="alignAccFollowNode1" presStyleIdx="3" presStyleCnt="5" custScaleX="121642" custLinFactNeighborX="-1132">
        <dgm:presLayoutVars>
          <dgm:bulletEnabled val="1"/>
        </dgm:presLayoutVars>
      </dgm:prSet>
      <dgm:spPr/>
    </dgm:pt>
    <dgm:pt modelId="{2D746C4C-F3AA-4730-AC9B-253796031EA4}" type="pres">
      <dgm:prSet presAssocID="{20319C8A-F2D7-4D19-A42C-159720A1D235}" presName="sp" presStyleCnt="0"/>
      <dgm:spPr/>
    </dgm:pt>
    <dgm:pt modelId="{13E86608-F44C-4087-AF93-F06BC8065A08}" type="pres">
      <dgm:prSet presAssocID="{7464F5B8-D616-4BAC-82C1-91BDEAEB21D5}" presName="linNode" presStyleCnt="0"/>
      <dgm:spPr/>
    </dgm:pt>
    <dgm:pt modelId="{3977537C-089E-4CC8-A754-3E5A3E54D406}" type="pres">
      <dgm:prSet presAssocID="{7464F5B8-D616-4BAC-82C1-91BDEAEB21D5}" presName="parentText" presStyleLbl="node1" presStyleIdx="4" presStyleCnt="5" custScaleX="69881" custLinFactNeighborX="-8626">
        <dgm:presLayoutVars>
          <dgm:chMax val="1"/>
          <dgm:bulletEnabled val="1"/>
        </dgm:presLayoutVars>
      </dgm:prSet>
      <dgm:spPr/>
    </dgm:pt>
    <dgm:pt modelId="{30DEA117-2342-46ED-A981-7C1495E3CD25}" type="pres">
      <dgm:prSet presAssocID="{7464F5B8-D616-4BAC-82C1-91BDEAEB21D5}" presName="descendantText" presStyleLbl="alignAccFollowNode1" presStyleIdx="4" presStyleCnt="5" custScaleX="121642" custLinFactNeighborX="-1132">
        <dgm:presLayoutVars>
          <dgm:bulletEnabled val="1"/>
        </dgm:presLayoutVars>
      </dgm:prSet>
      <dgm:spPr/>
    </dgm:pt>
  </dgm:ptLst>
  <dgm:cxnLst>
    <dgm:cxn modelId="{46777814-CA51-46C7-A8A5-873D31EDD04B}" type="presOf" srcId="{5B7C64CC-CEC8-42D3-8A49-59A0D300E29D}" destId="{BD66797B-3A0A-44E9-B6A1-1A0F73D52E83}" srcOrd="0" destOrd="0" presId="urn:microsoft.com/office/officeart/2005/8/layout/vList5"/>
    <dgm:cxn modelId="{9BAECB14-99F3-405A-887C-2968F6F9E1A5}" srcId="{B0EAAFDA-1705-4A43-AAD5-17B5CC42E267}" destId="{BA9F8ACD-95FF-4476-86BF-C1E0DC24A8A0}" srcOrd="0" destOrd="0" parTransId="{8ACD35D8-C3B6-41D6-8A3F-053093F397F1}" sibTransId="{8497043A-E9C5-4D9F-A605-805FFA80BCC6}"/>
    <dgm:cxn modelId="{941B1A1D-87FC-40FB-9D1F-EC7768E91673}" srcId="{5B7C64CC-CEC8-42D3-8A49-59A0D300E29D}" destId="{CA0BE7CB-D71A-425D-8A84-8D477F3C0FF9}" srcOrd="0" destOrd="0" parTransId="{DF5C5F27-6892-4481-85E9-DE7B269367F3}" sibTransId="{9F398C5C-4C7F-494A-87C4-A582A615578E}"/>
    <dgm:cxn modelId="{69AEE727-90C4-44FA-94E3-0221571A6649}" srcId="{74B3C3CB-F3AE-46A9-9685-A739B77DFB9C}" destId="{1E6B874E-FDAA-465E-8F19-79DCD7ABE430}" srcOrd="3" destOrd="0" parTransId="{B92E2BAA-4F68-4575-BB97-8966D28EE38A}" sibTransId="{20319C8A-F2D7-4D19-A42C-159720A1D235}"/>
    <dgm:cxn modelId="{6CFE9F2D-D2F1-48B3-9726-2BC725DD482A}" type="presOf" srcId="{B0EAAFDA-1705-4A43-AAD5-17B5CC42E267}" destId="{5C25C3C5-4597-45B2-A0E8-01FD2C430C7C}" srcOrd="0" destOrd="0" presId="urn:microsoft.com/office/officeart/2005/8/layout/vList5"/>
    <dgm:cxn modelId="{63D01B61-E644-4F35-BC66-8040B4034F99}" type="presOf" srcId="{F2176D09-7190-4C9D-BF57-A09C88560A12}" destId="{C8401116-F50E-4210-8BB0-8B70BF0AC032}" srcOrd="0" destOrd="0" presId="urn:microsoft.com/office/officeart/2005/8/layout/vList5"/>
    <dgm:cxn modelId="{28A73943-98E4-4012-ADC8-CD2465DB4159}" type="presOf" srcId="{E1FD861C-9185-4235-B2BC-5BBE00339384}" destId="{5C646566-2499-41C0-A08A-0333444B3520}" srcOrd="0" destOrd="0" presId="urn:microsoft.com/office/officeart/2005/8/layout/vList5"/>
    <dgm:cxn modelId="{52D5A745-0E9C-4D0D-9076-268A230CAE56}" type="presOf" srcId="{BF3D1474-CA1B-48D9-A962-61BFB77AA60D}" destId="{FA13076C-E399-467E-ADA7-C4B132B1D22E}" srcOrd="0" destOrd="0" presId="urn:microsoft.com/office/officeart/2005/8/layout/vList5"/>
    <dgm:cxn modelId="{4FE5646B-A5B7-485C-90CF-0702E45F5F71}" type="presOf" srcId="{BA9F8ACD-95FF-4476-86BF-C1E0DC24A8A0}" destId="{FBA55FCC-75FA-40F5-BFE0-C5AB40D5D743}" srcOrd="0" destOrd="0" presId="urn:microsoft.com/office/officeart/2005/8/layout/vList5"/>
    <dgm:cxn modelId="{6E485176-4ED2-4CE8-8CA1-02AD59A46626}" srcId="{7464F5B8-D616-4BAC-82C1-91BDEAEB21D5}" destId="{AA58164D-5D53-4C33-8262-1A40C5EC91EE}" srcOrd="0" destOrd="0" parTransId="{0E245691-4C73-45C5-A118-A807C7A05ACE}" sibTransId="{84544F55-E262-4CA8-8DEF-64E8EAEBD3F5}"/>
    <dgm:cxn modelId="{D9555D86-FE64-40BD-A8C2-EB7C6F37F698}" type="presOf" srcId="{74B3C3CB-F3AE-46A9-9685-A739B77DFB9C}" destId="{9F4A2982-82F8-41C3-B473-77F8B1D2E904}" srcOrd="0" destOrd="0" presId="urn:microsoft.com/office/officeart/2005/8/layout/vList5"/>
    <dgm:cxn modelId="{5511E299-9B9F-4FD6-855C-CEF1CFD3756A}" srcId="{F2176D09-7190-4C9D-BF57-A09C88560A12}" destId="{E1FD861C-9185-4235-B2BC-5BBE00339384}" srcOrd="0" destOrd="0" parTransId="{F039DD72-60B3-40F9-9AA6-5D0D320C76F8}" sibTransId="{B2E07D23-47CC-45E1-B369-E95A118385BA}"/>
    <dgm:cxn modelId="{8410C8A9-1F05-4057-BECA-81EC4C606DA3}" srcId="{74B3C3CB-F3AE-46A9-9685-A739B77DFB9C}" destId="{7464F5B8-D616-4BAC-82C1-91BDEAEB21D5}" srcOrd="4" destOrd="0" parTransId="{F37EF8F4-66C8-4F45-BF4D-A0CCBC443C1F}" sibTransId="{31428F59-94D0-4133-8C66-A05744839474}"/>
    <dgm:cxn modelId="{348FB5BD-9E6C-4F44-9928-4622BEAE59F4}" type="presOf" srcId="{AA58164D-5D53-4C33-8262-1A40C5EC91EE}" destId="{30DEA117-2342-46ED-A981-7C1495E3CD25}" srcOrd="0" destOrd="0" presId="urn:microsoft.com/office/officeart/2005/8/layout/vList5"/>
    <dgm:cxn modelId="{D74173C2-631F-4D4E-B41A-2DBACA129B7F}" type="presOf" srcId="{7464F5B8-D616-4BAC-82C1-91BDEAEB21D5}" destId="{3977537C-089E-4CC8-A754-3E5A3E54D406}" srcOrd="0" destOrd="0" presId="urn:microsoft.com/office/officeart/2005/8/layout/vList5"/>
    <dgm:cxn modelId="{B469E9CB-1B59-4CDB-8B82-2216A78C61C1}" srcId="{1E6B874E-FDAA-465E-8F19-79DCD7ABE430}" destId="{BF3D1474-CA1B-48D9-A962-61BFB77AA60D}" srcOrd="0" destOrd="0" parTransId="{8B3F4BA7-DA35-4137-AC22-E4B74FC5FDBE}" sibTransId="{CCA7AFB3-FE23-4E40-8D20-0927E60DED7B}"/>
    <dgm:cxn modelId="{E5B4C3CF-374A-44BA-9587-EF420D1A04F6}" srcId="{74B3C3CB-F3AE-46A9-9685-A739B77DFB9C}" destId="{5B7C64CC-CEC8-42D3-8A49-59A0D300E29D}" srcOrd="0" destOrd="0" parTransId="{93157319-6E6A-4FF4-8DB9-CE13F3EC74F3}" sibTransId="{E0CCAE92-0E60-414D-B61E-E00480689484}"/>
    <dgm:cxn modelId="{4D0092D4-4C2D-47B4-8F0C-11DBB2687135}" srcId="{74B3C3CB-F3AE-46A9-9685-A739B77DFB9C}" destId="{F2176D09-7190-4C9D-BF57-A09C88560A12}" srcOrd="1" destOrd="0" parTransId="{898B6022-C036-4850-9868-0639B8CFDB72}" sibTransId="{1633DFB7-2B7C-4A75-88BB-5E0BAC364DC2}"/>
    <dgm:cxn modelId="{E861FBD4-44D2-4113-A6AF-1E443F6228DE}" srcId="{74B3C3CB-F3AE-46A9-9685-A739B77DFB9C}" destId="{B0EAAFDA-1705-4A43-AAD5-17B5CC42E267}" srcOrd="2" destOrd="0" parTransId="{F6C9A1F0-0A53-4BE5-A602-CC6DAD403452}" sibTransId="{E9208955-4EA5-445E-BD4C-C1C6C9AA4CBB}"/>
    <dgm:cxn modelId="{1396C1F4-F8D8-45B9-BE8F-F8E36D3D6B64}" type="presOf" srcId="{CA0BE7CB-D71A-425D-8A84-8D477F3C0FF9}" destId="{495D97EE-D536-40E5-9A4E-BFCAE5000FBC}" srcOrd="0" destOrd="0" presId="urn:microsoft.com/office/officeart/2005/8/layout/vList5"/>
    <dgm:cxn modelId="{084856FB-6641-4156-AB98-C4F6F31888F5}" type="presOf" srcId="{1E6B874E-FDAA-465E-8F19-79DCD7ABE430}" destId="{994F79D6-9540-40AB-901B-582642E61621}" srcOrd="0" destOrd="0" presId="urn:microsoft.com/office/officeart/2005/8/layout/vList5"/>
    <dgm:cxn modelId="{1311017C-FC3F-4B42-831C-35F3991F4093}" type="presParOf" srcId="{9F4A2982-82F8-41C3-B473-77F8B1D2E904}" destId="{EF2F0D28-9125-48D6-8EED-AF61BC845B1E}" srcOrd="0" destOrd="0" presId="urn:microsoft.com/office/officeart/2005/8/layout/vList5"/>
    <dgm:cxn modelId="{B71FAF9D-C7D6-48FA-8437-15870AD781F5}" type="presParOf" srcId="{EF2F0D28-9125-48D6-8EED-AF61BC845B1E}" destId="{BD66797B-3A0A-44E9-B6A1-1A0F73D52E83}" srcOrd="0" destOrd="0" presId="urn:microsoft.com/office/officeart/2005/8/layout/vList5"/>
    <dgm:cxn modelId="{D5CBE495-6540-4C60-A4BB-B4973854B214}" type="presParOf" srcId="{EF2F0D28-9125-48D6-8EED-AF61BC845B1E}" destId="{495D97EE-D536-40E5-9A4E-BFCAE5000FBC}" srcOrd="1" destOrd="0" presId="urn:microsoft.com/office/officeart/2005/8/layout/vList5"/>
    <dgm:cxn modelId="{09482FEA-DBA1-4A19-93FD-78B0716BBB19}" type="presParOf" srcId="{9F4A2982-82F8-41C3-B473-77F8B1D2E904}" destId="{2EA91A9C-80C2-4B94-8442-49566F6F99E6}" srcOrd="1" destOrd="0" presId="urn:microsoft.com/office/officeart/2005/8/layout/vList5"/>
    <dgm:cxn modelId="{AAE5D312-152B-46E6-A83D-7B2E853EA902}" type="presParOf" srcId="{9F4A2982-82F8-41C3-B473-77F8B1D2E904}" destId="{C39D4478-76B3-4910-B2E3-3690DA5E009B}" srcOrd="2" destOrd="0" presId="urn:microsoft.com/office/officeart/2005/8/layout/vList5"/>
    <dgm:cxn modelId="{331EBA86-E8F1-40CF-B5BA-2016F915D4B8}" type="presParOf" srcId="{C39D4478-76B3-4910-B2E3-3690DA5E009B}" destId="{C8401116-F50E-4210-8BB0-8B70BF0AC032}" srcOrd="0" destOrd="0" presId="urn:microsoft.com/office/officeart/2005/8/layout/vList5"/>
    <dgm:cxn modelId="{9D70ED12-5871-4DA2-B115-E96305AB8E5C}" type="presParOf" srcId="{C39D4478-76B3-4910-B2E3-3690DA5E009B}" destId="{5C646566-2499-41C0-A08A-0333444B3520}" srcOrd="1" destOrd="0" presId="urn:microsoft.com/office/officeart/2005/8/layout/vList5"/>
    <dgm:cxn modelId="{8C2BB150-B3A9-48F5-B8F7-4BC6CA98FF14}" type="presParOf" srcId="{9F4A2982-82F8-41C3-B473-77F8B1D2E904}" destId="{F2505F6C-8006-48E8-823C-D05D5DFE6440}" srcOrd="3" destOrd="0" presId="urn:microsoft.com/office/officeart/2005/8/layout/vList5"/>
    <dgm:cxn modelId="{99D8B79B-F706-42D3-8722-DC66263B7313}" type="presParOf" srcId="{9F4A2982-82F8-41C3-B473-77F8B1D2E904}" destId="{0E9FE14F-5C55-4BD5-ADC9-804AB1B1B587}" srcOrd="4" destOrd="0" presId="urn:microsoft.com/office/officeart/2005/8/layout/vList5"/>
    <dgm:cxn modelId="{0C4DE43B-4AE6-4810-B7D4-F614E69EBBEA}" type="presParOf" srcId="{0E9FE14F-5C55-4BD5-ADC9-804AB1B1B587}" destId="{5C25C3C5-4597-45B2-A0E8-01FD2C430C7C}" srcOrd="0" destOrd="0" presId="urn:microsoft.com/office/officeart/2005/8/layout/vList5"/>
    <dgm:cxn modelId="{3307A0C8-2747-4446-892B-C64AD87B10A1}" type="presParOf" srcId="{0E9FE14F-5C55-4BD5-ADC9-804AB1B1B587}" destId="{FBA55FCC-75FA-40F5-BFE0-C5AB40D5D743}" srcOrd="1" destOrd="0" presId="urn:microsoft.com/office/officeart/2005/8/layout/vList5"/>
    <dgm:cxn modelId="{50157DA8-F106-4F16-B052-6F5B3935F7E0}" type="presParOf" srcId="{9F4A2982-82F8-41C3-B473-77F8B1D2E904}" destId="{DF88E8E9-EE78-481A-90BF-74974C37BBF5}" srcOrd="5" destOrd="0" presId="urn:microsoft.com/office/officeart/2005/8/layout/vList5"/>
    <dgm:cxn modelId="{40256162-C082-4C8D-BFEC-3D11BCF791B2}" type="presParOf" srcId="{9F4A2982-82F8-41C3-B473-77F8B1D2E904}" destId="{8B8F5292-5E81-4307-BAD8-2C293638FAC5}" srcOrd="6" destOrd="0" presId="urn:microsoft.com/office/officeart/2005/8/layout/vList5"/>
    <dgm:cxn modelId="{B1023D45-9BBD-4259-8935-6D1191098101}" type="presParOf" srcId="{8B8F5292-5E81-4307-BAD8-2C293638FAC5}" destId="{994F79D6-9540-40AB-901B-582642E61621}" srcOrd="0" destOrd="0" presId="urn:microsoft.com/office/officeart/2005/8/layout/vList5"/>
    <dgm:cxn modelId="{5EC0B2C9-6852-42D9-8FD1-F27567171ED0}" type="presParOf" srcId="{8B8F5292-5E81-4307-BAD8-2C293638FAC5}" destId="{FA13076C-E399-467E-ADA7-C4B132B1D22E}" srcOrd="1" destOrd="0" presId="urn:microsoft.com/office/officeart/2005/8/layout/vList5"/>
    <dgm:cxn modelId="{F3CCE91D-2E2B-4C2F-9C12-B731473A6C55}" type="presParOf" srcId="{9F4A2982-82F8-41C3-B473-77F8B1D2E904}" destId="{2D746C4C-F3AA-4730-AC9B-253796031EA4}" srcOrd="7" destOrd="0" presId="urn:microsoft.com/office/officeart/2005/8/layout/vList5"/>
    <dgm:cxn modelId="{7BC36E4E-F9AB-40EF-8AB9-2D7F3D5F1012}" type="presParOf" srcId="{9F4A2982-82F8-41C3-B473-77F8B1D2E904}" destId="{13E86608-F44C-4087-AF93-F06BC8065A08}" srcOrd="8" destOrd="0" presId="urn:microsoft.com/office/officeart/2005/8/layout/vList5"/>
    <dgm:cxn modelId="{EB0A4860-6BA4-40B3-A473-0CB729193FBE}" type="presParOf" srcId="{13E86608-F44C-4087-AF93-F06BC8065A08}" destId="{3977537C-089E-4CC8-A754-3E5A3E54D406}" srcOrd="0" destOrd="0" presId="urn:microsoft.com/office/officeart/2005/8/layout/vList5"/>
    <dgm:cxn modelId="{BB350B60-4378-46E6-8C1B-BD8017FE4F5D}" type="presParOf" srcId="{13E86608-F44C-4087-AF93-F06BC8065A08}" destId="{30DEA117-2342-46ED-A981-7C1495E3CD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3C3CB-F3AE-46A9-9685-A739B77DFB9C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5B7C64CC-CEC8-42D3-8A49-59A0D300E29D}">
      <dgm:prSet phldrT="[Texto]"/>
      <dgm:spPr/>
      <dgm:t>
        <a:bodyPr/>
        <a:lstStyle/>
        <a:p>
          <a:r>
            <a:rPr lang="es-GT">
              <a:latin typeface="Arial" pitchFamily="34" charset="0"/>
              <a:cs typeface="Arial" pitchFamily="34" charset="0"/>
            </a:rPr>
            <a:t>Seguimiento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93157319-6E6A-4FF4-8DB9-CE13F3EC74F3}" type="parTrans" cxnId="{E5B4C3CF-374A-44BA-9587-EF420D1A04F6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E0CCAE92-0E60-414D-B61E-E00480689484}" type="sibTrans" cxnId="{E5B4C3CF-374A-44BA-9587-EF420D1A04F6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CA0BE7CB-D71A-425D-8A84-8D477F3C0FF9}">
      <dgm:prSet phldrT="[Texto]" custT="1"/>
      <dgm:spPr/>
      <dgm:t>
        <a:bodyPr/>
        <a:lstStyle/>
        <a:p>
          <a:pPr algn="just"/>
          <a:r>
            <a:rPr lang="es-GT" sz="1600">
              <a:latin typeface="Arial" pitchFamily="34" charset="0"/>
              <a:cs typeface="Arial" pitchFamily="34" charset="0"/>
            </a:rPr>
            <a:t>Etapa en la cual se observan los avances en la ejecución física y financiera de las instituciones.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DF5C5F27-6892-4481-85E9-DE7B269367F3}" type="parTrans" cxnId="{941B1A1D-87FC-40FB-9D1F-EC7768E91673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9F398C5C-4C7F-494A-87C4-A582A615578E}" type="sibTrans" cxnId="{941B1A1D-87FC-40FB-9D1F-EC7768E91673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F2176D09-7190-4C9D-BF57-A09C88560A12}">
      <dgm:prSet phldrT="[Texto]"/>
      <dgm:spPr/>
      <dgm:t>
        <a:bodyPr/>
        <a:lstStyle/>
        <a:p>
          <a:r>
            <a:rPr lang="es-GT" dirty="0">
              <a:latin typeface="Arial" pitchFamily="34" charset="0"/>
              <a:cs typeface="Arial" pitchFamily="34" charset="0"/>
            </a:rPr>
            <a:t>Evaluación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898B6022-C036-4850-9868-0639B8CFDB72}" type="parTrans" cxnId="{4D0092D4-4C2D-47B4-8F0C-11DBB2687135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633DFB7-2B7C-4A75-88BB-5E0BAC364DC2}" type="sibTrans" cxnId="{4D0092D4-4C2D-47B4-8F0C-11DBB2687135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E1FD861C-9185-4235-B2BC-5BBE00339384}">
      <dgm:prSet phldrT="[Texto]" custT="1"/>
      <dgm:spPr/>
      <dgm:t>
        <a:bodyPr/>
        <a:lstStyle/>
        <a:p>
          <a:pPr algn="just"/>
          <a:r>
            <a:rPr lang="es-GT" sz="1600">
              <a:latin typeface="Arial" pitchFamily="34" charset="0"/>
              <a:cs typeface="Arial" pitchFamily="34" charset="0"/>
            </a:rPr>
            <a:t>Proceso por medio del cual se cuantifican los avances en el logro de las metas y objetivos, identificados por las instituciones.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F039DD72-60B3-40F9-9AA6-5D0D320C76F8}" type="parTrans" cxnId="{5511E299-9B9F-4FD6-855C-CEF1CFD3756A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2E07D23-47CC-45E1-B369-E95A118385BA}" type="sibTrans" cxnId="{5511E299-9B9F-4FD6-855C-CEF1CFD3756A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0EAAFDA-1705-4A43-AAD5-17B5CC42E267}">
      <dgm:prSet phldrT="[Texto]"/>
      <dgm:spPr/>
      <dgm:t>
        <a:bodyPr/>
        <a:lstStyle/>
        <a:p>
          <a:r>
            <a:rPr lang="es-GT">
              <a:latin typeface="Arial" pitchFamily="34" charset="0"/>
              <a:cs typeface="Arial" pitchFamily="34" charset="0"/>
            </a:rPr>
            <a:t>Liquidación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F6C9A1F0-0A53-4BE5-A602-CC6DAD403452}" type="parTrans" cxnId="{E861FBD4-44D2-4113-A6AF-1E443F6228DE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E9208955-4EA5-445E-BD4C-C1C6C9AA4CBB}" type="sibTrans" cxnId="{E861FBD4-44D2-4113-A6AF-1E443F6228DE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A9F8ACD-95FF-4476-86BF-C1E0DC24A8A0}">
      <dgm:prSet phldrT="[Texto]"/>
      <dgm:spPr/>
      <dgm:t>
        <a:bodyPr/>
        <a:lstStyle/>
        <a:p>
          <a:pPr algn="just"/>
          <a:r>
            <a:rPr lang="es-GT">
              <a:latin typeface="Arial" pitchFamily="34" charset="0"/>
              <a:cs typeface="Arial" pitchFamily="34" charset="0"/>
            </a:rPr>
            <a:t>En función de lo establecido en la normativa vigente, se debe presentar ante el Congreso de la República, el Balance General del Estado; Estado de Resultados; Otros Estados Financieros; y, Estados de Ejecución Presupuestaria.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8ACD35D8-C3B6-41D6-8A3F-053093F397F1}" type="parTrans" cxnId="{9BAECB14-99F3-405A-887C-2968F6F9E1A5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8497043A-E9C5-4D9F-A605-805FFA80BCC6}" type="sibTrans" cxnId="{9BAECB14-99F3-405A-887C-2968F6F9E1A5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E6B874E-FDAA-465E-8F19-79DCD7ABE430}">
      <dgm:prSet phldrT="[Texto]"/>
      <dgm:spPr/>
      <dgm:t>
        <a:bodyPr/>
        <a:lstStyle/>
        <a:p>
          <a:r>
            <a:rPr lang="es-GT">
              <a:latin typeface="Arial" pitchFamily="34" charset="0"/>
              <a:cs typeface="Arial" pitchFamily="34" charset="0"/>
            </a:rPr>
            <a:t>Rendición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B92E2BAA-4F68-4575-BB97-8966D28EE38A}" type="parTrans" cxnId="{69AEE727-90C4-44FA-94E3-0221571A6649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20319C8A-F2D7-4D19-A42C-159720A1D235}" type="sibTrans" cxnId="{69AEE727-90C4-44FA-94E3-0221571A6649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F3D1474-CA1B-48D9-A962-61BFB77AA60D}">
      <dgm:prSet phldrT="[Texto]" custT="1"/>
      <dgm:spPr/>
      <dgm:t>
        <a:bodyPr/>
        <a:lstStyle/>
        <a:p>
          <a:pPr algn="just"/>
          <a:r>
            <a:rPr lang="es-GT" sz="1600">
              <a:latin typeface="Arial" pitchFamily="34" charset="0"/>
              <a:cs typeface="Arial" pitchFamily="34" charset="0"/>
            </a:rPr>
            <a:t>Corresponde a la presentación de informes establecidos en Ley, por medio de los cuales se demuestran los avances en la ejecución presupuestara.</a:t>
          </a:r>
          <a:endParaRPr lang="es-GT" sz="1600" dirty="0">
            <a:latin typeface="Arial" pitchFamily="34" charset="0"/>
            <a:cs typeface="Arial" pitchFamily="34" charset="0"/>
          </a:endParaRPr>
        </a:p>
      </dgm:t>
    </dgm:pt>
    <dgm:pt modelId="{8B3F4BA7-DA35-4137-AC22-E4B74FC5FDBE}" type="parTrans" cxnId="{B469E9CB-1B59-4CDB-8B82-2216A78C61C1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CCA7AFB3-FE23-4E40-8D20-0927E60DED7B}" type="sibTrans" cxnId="{B469E9CB-1B59-4CDB-8B82-2216A78C61C1}">
      <dgm:prSet/>
      <dgm:spPr/>
      <dgm:t>
        <a:bodyPr/>
        <a:lstStyle/>
        <a:p>
          <a:endParaRPr lang="es-ES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9F4A2982-82F8-41C3-B473-77F8B1D2E904}" type="pres">
      <dgm:prSet presAssocID="{74B3C3CB-F3AE-46A9-9685-A739B77DFB9C}" presName="Name0" presStyleCnt="0">
        <dgm:presLayoutVars>
          <dgm:dir/>
          <dgm:animLvl val="lvl"/>
          <dgm:resizeHandles val="exact"/>
        </dgm:presLayoutVars>
      </dgm:prSet>
      <dgm:spPr/>
    </dgm:pt>
    <dgm:pt modelId="{EF2F0D28-9125-48D6-8EED-AF61BC845B1E}" type="pres">
      <dgm:prSet presAssocID="{5B7C64CC-CEC8-42D3-8A49-59A0D300E29D}" presName="linNode" presStyleCnt="0"/>
      <dgm:spPr/>
    </dgm:pt>
    <dgm:pt modelId="{BD66797B-3A0A-44E9-B6A1-1A0F73D52E83}" type="pres">
      <dgm:prSet presAssocID="{5B7C64CC-CEC8-42D3-8A49-59A0D300E29D}" presName="parentText" presStyleLbl="node1" presStyleIdx="0" presStyleCnt="4" custScaleX="69881" custLinFactNeighborX="-8626">
        <dgm:presLayoutVars>
          <dgm:chMax val="1"/>
          <dgm:bulletEnabled val="1"/>
        </dgm:presLayoutVars>
      </dgm:prSet>
      <dgm:spPr/>
    </dgm:pt>
    <dgm:pt modelId="{495D97EE-D536-40E5-9A4E-BFCAE5000FBC}" type="pres">
      <dgm:prSet presAssocID="{5B7C64CC-CEC8-42D3-8A49-59A0D300E29D}" presName="descendantText" presStyleLbl="alignAccFollowNode1" presStyleIdx="0" presStyleCnt="4" custScaleX="121642" custLinFactNeighborX="-1132">
        <dgm:presLayoutVars>
          <dgm:bulletEnabled val="1"/>
        </dgm:presLayoutVars>
      </dgm:prSet>
      <dgm:spPr/>
    </dgm:pt>
    <dgm:pt modelId="{2EA91A9C-80C2-4B94-8442-49566F6F99E6}" type="pres">
      <dgm:prSet presAssocID="{E0CCAE92-0E60-414D-B61E-E00480689484}" presName="sp" presStyleCnt="0"/>
      <dgm:spPr/>
    </dgm:pt>
    <dgm:pt modelId="{C39D4478-76B3-4910-B2E3-3690DA5E009B}" type="pres">
      <dgm:prSet presAssocID="{F2176D09-7190-4C9D-BF57-A09C88560A12}" presName="linNode" presStyleCnt="0"/>
      <dgm:spPr/>
    </dgm:pt>
    <dgm:pt modelId="{C8401116-F50E-4210-8BB0-8B70BF0AC032}" type="pres">
      <dgm:prSet presAssocID="{F2176D09-7190-4C9D-BF57-A09C88560A12}" presName="parentText" presStyleLbl="node1" presStyleIdx="1" presStyleCnt="4" custScaleX="69881" custLinFactNeighborX="-8626">
        <dgm:presLayoutVars>
          <dgm:chMax val="1"/>
          <dgm:bulletEnabled val="1"/>
        </dgm:presLayoutVars>
      </dgm:prSet>
      <dgm:spPr/>
    </dgm:pt>
    <dgm:pt modelId="{5C646566-2499-41C0-A08A-0333444B3520}" type="pres">
      <dgm:prSet presAssocID="{F2176D09-7190-4C9D-BF57-A09C88560A12}" presName="descendantText" presStyleLbl="alignAccFollowNode1" presStyleIdx="1" presStyleCnt="4" custScaleX="121642" custLinFactNeighborX="-1132">
        <dgm:presLayoutVars>
          <dgm:bulletEnabled val="1"/>
        </dgm:presLayoutVars>
      </dgm:prSet>
      <dgm:spPr/>
    </dgm:pt>
    <dgm:pt modelId="{F2505F6C-8006-48E8-823C-D05D5DFE6440}" type="pres">
      <dgm:prSet presAssocID="{1633DFB7-2B7C-4A75-88BB-5E0BAC364DC2}" presName="sp" presStyleCnt="0"/>
      <dgm:spPr/>
    </dgm:pt>
    <dgm:pt modelId="{0E9FE14F-5C55-4BD5-ADC9-804AB1B1B587}" type="pres">
      <dgm:prSet presAssocID="{B0EAAFDA-1705-4A43-AAD5-17B5CC42E267}" presName="linNode" presStyleCnt="0"/>
      <dgm:spPr/>
    </dgm:pt>
    <dgm:pt modelId="{5C25C3C5-4597-45B2-A0E8-01FD2C430C7C}" type="pres">
      <dgm:prSet presAssocID="{B0EAAFDA-1705-4A43-AAD5-17B5CC42E267}" presName="parentText" presStyleLbl="node1" presStyleIdx="2" presStyleCnt="4" custScaleX="69881" custLinFactNeighborX="-8626">
        <dgm:presLayoutVars>
          <dgm:chMax val="1"/>
          <dgm:bulletEnabled val="1"/>
        </dgm:presLayoutVars>
      </dgm:prSet>
      <dgm:spPr/>
    </dgm:pt>
    <dgm:pt modelId="{FBA55FCC-75FA-40F5-BFE0-C5AB40D5D743}" type="pres">
      <dgm:prSet presAssocID="{B0EAAFDA-1705-4A43-AAD5-17B5CC42E267}" presName="descendantText" presStyleLbl="alignAccFollowNode1" presStyleIdx="2" presStyleCnt="4" custScaleX="121642" custLinFactNeighborX="-1132">
        <dgm:presLayoutVars>
          <dgm:bulletEnabled val="1"/>
        </dgm:presLayoutVars>
      </dgm:prSet>
      <dgm:spPr/>
    </dgm:pt>
    <dgm:pt modelId="{DF88E8E9-EE78-481A-90BF-74974C37BBF5}" type="pres">
      <dgm:prSet presAssocID="{E9208955-4EA5-445E-BD4C-C1C6C9AA4CBB}" presName="sp" presStyleCnt="0"/>
      <dgm:spPr/>
    </dgm:pt>
    <dgm:pt modelId="{8B8F5292-5E81-4307-BAD8-2C293638FAC5}" type="pres">
      <dgm:prSet presAssocID="{1E6B874E-FDAA-465E-8F19-79DCD7ABE430}" presName="linNode" presStyleCnt="0"/>
      <dgm:spPr/>
    </dgm:pt>
    <dgm:pt modelId="{994F79D6-9540-40AB-901B-582642E61621}" type="pres">
      <dgm:prSet presAssocID="{1E6B874E-FDAA-465E-8F19-79DCD7ABE430}" presName="parentText" presStyleLbl="node1" presStyleIdx="3" presStyleCnt="4" custScaleX="69881" custLinFactNeighborX="-8626">
        <dgm:presLayoutVars>
          <dgm:chMax val="1"/>
          <dgm:bulletEnabled val="1"/>
        </dgm:presLayoutVars>
      </dgm:prSet>
      <dgm:spPr/>
    </dgm:pt>
    <dgm:pt modelId="{FA13076C-E399-467E-ADA7-C4B132B1D22E}" type="pres">
      <dgm:prSet presAssocID="{1E6B874E-FDAA-465E-8F19-79DCD7ABE430}" presName="descendantText" presStyleLbl="alignAccFollowNode1" presStyleIdx="3" presStyleCnt="4" custScaleX="121642" custLinFactNeighborX="-1132">
        <dgm:presLayoutVars>
          <dgm:bulletEnabled val="1"/>
        </dgm:presLayoutVars>
      </dgm:prSet>
      <dgm:spPr/>
    </dgm:pt>
  </dgm:ptLst>
  <dgm:cxnLst>
    <dgm:cxn modelId="{9BAECB14-99F3-405A-887C-2968F6F9E1A5}" srcId="{B0EAAFDA-1705-4A43-AAD5-17B5CC42E267}" destId="{BA9F8ACD-95FF-4476-86BF-C1E0DC24A8A0}" srcOrd="0" destOrd="0" parTransId="{8ACD35D8-C3B6-41D6-8A3F-053093F397F1}" sibTransId="{8497043A-E9C5-4D9F-A605-805FFA80BCC6}"/>
    <dgm:cxn modelId="{941B1A1D-87FC-40FB-9D1F-EC7768E91673}" srcId="{5B7C64CC-CEC8-42D3-8A49-59A0D300E29D}" destId="{CA0BE7CB-D71A-425D-8A84-8D477F3C0FF9}" srcOrd="0" destOrd="0" parTransId="{DF5C5F27-6892-4481-85E9-DE7B269367F3}" sibTransId="{9F398C5C-4C7F-494A-87C4-A582A615578E}"/>
    <dgm:cxn modelId="{69AEE727-90C4-44FA-94E3-0221571A6649}" srcId="{74B3C3CB-F3AE-46A9-9685-A739B77DFB9C}" destId="{1E6B874E-FDAA-465E-8F19-79DCD7ABE430}" srcOrd="3" destOrd="0" parTransId="{B92E2BAA-4F68-4575-BB97-8966D28EE38A}" sibTransId="{20319C8A-F2D7-4D19-A42C-159720A1D235}"/>
    <dgm:cxn modelId="{40B4D931-4603-475F-8B93-AC23F4F7F771}" type="presOf" srcId="{E1FD861C-9185-4235-B2BC-5BBE00339384}" destId="{5C646566-2499-41C0-A08A-0333444B3520}" srcOrd="0" destOrd="0" presId="urn:microsoft.com/office/officeart/2005/8/layout/vList5"/>
    <dgm:cxn modelId="{FA095F39-07D4-4B4F-807D-57BA7642615A}" type="presOf" srcId="{CA0BE7CB-D71A-425D-8A84-8D477F3C0FF9}" destId="{495D97EE-D536-40E5-9A4E-BFCAE5000FBC}" srcOrd="0" destOrd="0" presId="urn:microsoft.com/office/officeart/2005/8/layout/vList5"/>
    <dgm:cxn modelId="{1CBC4C40-6A15-4AD0-95BE-DCE84C3A0DE7}" type="presOf" srcId="{5B7C64CC-CEC8-42D3-8A49-59A0D300E29D}" destId="{BD66797B-3A0A-44E9-B6A1-1A0F73D52E83}" srcOrd="0" destOrd="0" presId="urn:microsoft.com/office/officeart/2005/8/layout/vList5"/>
    <dgm:cxn modelId="{10812867-ACE8-4442-9DA0-B6B6B12AE409}" type="presOf" srcId="{F2176D09-7190-4C9D-BF57-A09C88560A12}" destId="{C8401116-F50E-4210-8BB0-8B70BF0AC032}" srcOrd="0" destOrd="0" presId="urn:microsoft.com/office/officeart/2005/8/layout/vList5"/>
    <dgm:cxn modelId="{EC666057-FC18-4F08-99CB-79A33815D725}" type="presOf" srcId="{1E6B874E-FDAA-465E-8F19-79DCD7ABE430}" destId="{994F79D6-9540-40AB-901B-582642E61621}" srcOrd="0" destOrd="0" presId="urn:microsoft.com/office/officeart/2005/8/layout/vList5"/>
    <dgm:cxn modelId="{FA39B357-2A32-45C4-A81B-9ECA7707541D}" type="presOf" srcId="{B0EAAFDA-1705-4A43-AAD5-17B5CC42E267}" destId="{5C25C3C5-4597-45B2-A0E8-01FD2C430C7C}" srcOrd="0" destOrd="0" presId="urn:microsoft.com/office/officeart/2005/8/layout/vList5"/>
    <dgm:cxn modelId="{1EED1F7F-A90F-4D0F-94D7-BA4367E23C37}" type="presOf" srcId="{BA9F8ACD-95FF-4476-86BF-C1E0DC24A8A0}" destId="{FBA55FCC-75FA-40F5-BFE0-C5AB40D5D743}" srcOrd="0" destOrd="0" presId="urn:microsoft.com/office/officeart/2005/8/layout/vList5"/>
    <dgm:cxn modelId="{5511E299-9B9F-4FD6-855C-CEF1CFD3756A}" srcId="{F2176D09-7190-4C9D-BF57-A09C88560A12}" destId="{E1FD861C-9185-4235-B2BC-5BBE00339384}" srcOrd="0" destOrd="0" parTransId="{F039DD72-60B3-40F9-9AA6-5D0D320C76F8}" sibTransId="{B2E07D23-47CC-45E1-B369-E95A118385BA}"/>
    <dgm:cxn modelId="{0A34E3B7-AA7D-45F8-BE25-66E464D17640}" type="presOf" srcId="{BF3D1474-CA1B-48D9-A962-61BFB77AA60D}" destId="{FA13076C-E399-467E-ADA7-C4B132B1D22E}" srcOrd="0" destOrd="0" presId="urn:microsoft.com/office/officeart/2005/8/layout/vList5"/>
    <dgm:cxn modelId="{0D7FADBA-07F0-4F58-8D08-288F8DBBC849}" type="presOf" srcId="{74B3C3CB-F3AE-46A9-9685-A739B77DFB9C}" destId="{9F4A2982-82F8-41C3-B473-77F8B1D2E904}" srcOrd="0" destOrd="0" presId="urn:microsoft.com/office/officeart/2005/8/layout/vList5"/>
    <dgm:cxn modelId="{B469E9CB-1B59-4CDB-8B82-2216A78C61C1}" srcId="{1E6B874E-FDAA-465E-8F19-79DCD7ABE430}" destId="{BF3D1474-CA1B-48D9-A962-61BFB77AA60D}" srcOrd="0" destOrd="0" parTransId="{8B3F4BA7-DA35-4137-AC22-E4B74FC5FDBE}" sibTransId="{CCA7AFB3-FE23-4E40-8D20-0927E60DED7B}"/>
    <dgm:cxn modelId="{E5B4C3CF-374A-44BA-9587-EF420D1A04F6}" srcId="{74B3C3CB-F3AE-46A9-9685-A739B77DFB9C}" destId="{5B7C64CC-CEC8-42D3-8A49-59A0D300E29D}" srcOrd="0" destOrd="0" parTransId="{93157319-6E6A-4FF4-8DB9-CE13F3EC74F3}" sibTransId="{E0CCAE92-0E60-414D-B61E-E00480689484}"/>
    <dgm:cxn modelId="{4D0092D4-4C2D-47B4-8F0C-11DBB2687135}" srcId="{74B3C3CB-F3AE-46A9-9685-A739B77DFB9C}" destId="{F2176D09-7190-4C9D-BF57-A09C88560A12}" srcOrd="1" destOrd="0" parTransId="{898B6022-C036-4850-9868-0639B8CFDB72}" sibTransId="{1633DFB7-2B7C-4A75-88BB-5E0BAC364DC2}"/>
    <dgm:cxn modelId="{E861FBD4-44D2-4113-A6AF-1E443F6228DE}" srcId="{74B3C3CB-F3AE-46A9-9685-A739B77DFB9C}" destId="{B0EAAFDA-1705-4A43-AAD5-17B5CC42E267}" srcOrd="2" destOrd="0" parTransId="{F6C9A1F0-0A53-4BE5-A602-CC6DAD403452}" sibTransId="{E9208955-4EA5-445E-BD4C-C1C6C9AA4CBB}"/>
    <dgm:cxn modelId="{9518C881-FFF2-4638-B50B-3D7B15BAE8A1}" type="presParOf" srcId="{9F4A2982-82F8-41C3-B473-77F8B1D2E904}" destId="{EF2F0D28-9125-48D6-8EED-AF61BC845B1E}" srcOrd="0" destOrd="0" presId="urn:microsoft.com/office/officeart/2005/8/layout/vList5"/>
    <dgm:cxn modelId="{7E4FB114-9143-46DD-9EB5-093DD7CB65F8}" type="presParOf" srcId="{EF2F0D28-9125-48D6-8EED-AF61BC845B1E}" destId="{BD66797B-3A0A-44E9-B6A1-1A0F73D52E83}" srcOrd="0" destOrd="0" presId="urn:microsoft.com/office/officeart/2005/8/layout/vList5"/>
    <dgm:cxn modelId="{D0D826E2-86F1-4710-AECB-C080CF1BF105}" type="presParOf" srcId="{EF2F0D28-9125-48D6-8EED-AF61BC845B1E}" destId="{495D97EE-D536-40E5-9A4E-BFCAE5000FBC}" srcOrd="1" destOrd="0" presId="urn:microsoft.com/office/officeart/2005/8/layout/vList5"/>
    <dgm:cxn modelId="{5FC06D6B-E600-4046-94E7-4986E86298B7}" type="presParOf" srcId="{9F4A2982-82F8-41C3-B473-77F8B1D2E904}" destId="{2EA91A9C-80C2-4B94-8442-49566F6F99E6}" srcOrd="1" destOrd="0" presId="urn:microsoft.com/office/officeart/2005/8/layout/vList5"/>
    <dgm:cxn modelId="{0A6F4E53-5680-44C2-BDD3-D83EF8F95361}" type="presParOf" srcId="{9F4A2982-82F8-41C3-B473-77F8B1D2E904}" destId="{C39D4478-76B3-4910-B2E3-3690DA5E009B}" srcOrd="2" destOrd="0" presId="urn:microsoft.com/office/officeart/2005/8/layout/vList5"/>
    <dgm:cxn modelId="{D1D51B80-EDAE-4E87-A12F-7038F6A3B2BE}" type="presParOf" srcId="{C39D4478-76B3-4910-B2E3-3690DA5E009B}" destId="{C8401116-F50E-4210-8BB0-8B70BF0AC032}" srcOrd="0" destOrd="0" presId="urn:microsoft.com/office/officeart/2005/8/layout/vList5"/>
    <dgm:cxn modelId="{6C33255A-24DE-4165-8999-15BE68804593}" type="presParOf" srcId="{C39D4478-76B3-4910-B2E3-3690DA5E009B}" destId="{5C646566-2499-41C0-A08A-0333444B3520}" srcOrd="1" destOrd="0" presId="urn:microsoft.com/office/officeart/2005/8/layout/vList5"/>
    <dgm:cxn modelId="{9AB3B446-8714-485F-8A59-A6024FD78421}" type="presParOf" srcId="{9F4A2982-82F8-41C3-B473-77F8B1D2E904}" destId="{F2505F6C-8006-48E8-823C-D05D5DFE6440}" srcOrd="3" destOrd="0" presId="urn:microsoft.com/office/officeart/2005/8/layout/vList5"/>
    <dgm:cxn modelId="{EB050F8D-EED0-486E-86D0-9D08A61D38E0}" type="presParOf" srcId="{9F4A2982-82F8-41C3-B473-77F8B1D2E904}" destId="{0E9FE14F-5C55-4BD5-ADC9-804AB1B1B587}" srcOrd="4" destOrd="0" presId="urn:microsoft.com/office/officeart/2005/8/layout/vList5"/>
    <dgm:cxn modelId="{F658EE65-932D-4C79-8FC2-2A6478914805}" type="presParOf" srcId="{0E9FE14F-5C55-4BD5-ADC9-804AB1B1B587}" destId="{5C25C3C5-4597-45B2-A0E8-01FD2C430C7C}" srcOrd="0" destOrd="0" presId="urn:microsoft.com/office/officeart/2005/8/layout/vList5"/>
    <dgm:cxn modelId="{E5B04797-4323-4BA2-81B8-139D6F9FEAB2}" type="presParOf" srcId="{0E9FE14F-5C55-4BD5-ADC9-804AB1B1B587}" destId="{FBA55FCC-75FA-40F5-BFE0-C5AB40D5D743}" srcOrd="1" destOrd="0" presId="urn:microsoft.com/office/officeart/2005/8/layout/vList5"/>
    <dgm:cxn modelId="{89F3A1ED-72F7-4FF3-A865-75F993D9E21D}" type="presParOf" srcId="{9F4A2982-82F8-41C3-B473-77F8B1D2E904}" destId="{DF88E8E9-EE78-481A-90BF-74974C37BBF5}" srcOrd="5" destOrd="0" presId="urn:microsoft.com/office/officeart/2005/8/layout/vList5"/>
    <dgm:cxn modelId="{DDA7DC24-672B-4C2B-9948-32888574202A}" type="presParOf" srcId="{9F4A2982-82F8-41C3-B473-77F8B1D2E904}" destId="{8B8F5292-5E81-4307-BAD8-2C293638FAC5}" srcOrd="6" destOrd="0" presId="urn:microsoft.com/office/officeart/2005/8/layout/vList5"/>
    <dgm:cxn modelId="{8BF273F9-C240-48E4-9E86-481CA3AC50CD}" type="presParOf" srcId="{8B8F5292-5E81-4307-BAD8-2C293638FAC5}" destId="{994F79D6-9540-40AB-901B-582642E61621}" srcOrd="0" destOrd="0" presId="urn:microsoft.com/office/officeart/2005/8/layout/vList5"/>
    <dgm:cxn modelId="{BF01A3C7-1B05-44C1-8660-10366CAD4EA7}" type="presParOf" srcId="{8B8F5292-5E81-4307-BAD8-2C293638FAC5}" destId="{FA13076C-E399-467E-ADA7-C4B132B1D2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D82AA-2997-41A6-A8B2-4EAB6CD43B5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D8F1FC-5F60-48D7-8865-8225824688FA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GT" b="1" dirty="0">
              <a:latin typeface="Arial" pitchFamily="34" charset="0"/>
              <a:cs typeface="Arial" pitchFamily="34" charset="0"/>
            </a:rPr>
            <a:t>Plan nacional de Desarrollo: </a:t>
          </a:r>
          <a:r>
            <a:rPr lang="es-GT" b="1" dirty="0" err="1">
              <a:latin typeface="Arial" pitchFamily="34" charset="0"/>
              <a:cs typeface="Arial" pitchFamily="34" charset="0"/>
            </a:rPr>
            <a:t>K’atun</a:t>
          </a:r>
          <a:r>
            <a:rPr lang="es-GT" b="1" dirty="0">
              <a:latin typeface="Arial" pitchFamily="34" charset="0"/>
              <a:cs typeface="Arial" pitchFamily="34" charset="0"/>
            </a:rPr>
            <a:t> 2032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8B33C74A-3F80-49E4-8E6E-1D3CEA549980}" type="parTrans" cxnId="{07A32E81-3654-4DC6-9068-9BC248D809B0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C9BF408A-283A-4AF3-96B2-032E49E1CA2F}" type="sibTrans" cxnId="{07A32E81-3654-4DC6-9068-9BC248D809B0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9B8F2ACB-A88C-4CE4-849F-D730A5AE7FC0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b="1" dirty="0">
              <a:latin typeface="Arial" pitchFamily="34" charset="0"/>
              <a:cs typeface="Arial" pitchFamily="34" charset="0"/>
            </a:rPr>
            <a:t>Política General de Gobierno</a:t>
          </a:r>
        </a:p>
      </dgm:t>
    </dgm:pt>
    <dgm:pt modelId="{794A5B5C-DDC8-4223-8C8F-1E0964197942}" type="parTrans" cxnId="{3F5C5CA4-CB5E-4329-A236-04DD70DC76E7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50DFD274-896F-4E98-9432-ED837159AF5E}" type="sibTrans" cxnId="{3F5C5CA4-CB5E-4329-A236-04DD70DC76E7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4D3757D6-35FE-4CAA-8939-EC37168C374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GT" b="1" dirty="0">
              <a:latin typeface="Arial" pitchFamily="34" charset="0"/>
              <a:cs typeface="Arial" pitchFamily="34" charset="0"/>
            </a:rPr>
            <a:t>Objetivos de Desarrollo Sostenible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C3153BB8-81E6-4E9D-A208-3384DBF1AEB7}" type="parTrans" cxnId="{C802686B-9021-496D-A616-7527BE861E42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90CAEC7B-E86B-408D-A1BC-E2C37F607748}" type="sibTrans" cxnId="{C802686B-9021-496D-A616-7527BE861E42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D5FFA914-9DF4-4703-B001-1261F33224AE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GT" b="1" dirty="0">
              <a:latin typeface="Arial" pitchFamily="34" charset="0"/>
              <a:cs typeface="Arial" pitchFamily="34" charset="0"/>
            </a:rPr>
            <a:t>Resultados Estratégicos de País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BE884B4E-2000-473C-A04D-FC78E85D51F2}" type="parTrans" cxnId="{568B8C51-B83C-4DAF-9A59-7F4F4205D2B9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7E5DF108-BE17-4787-B94E-9FF05EE74587}" type="sibTrans" cxnId="{568B8C51-B83C-4DAF-9A59-7F4F4205D2B9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91E55493-94A3-4ED1-80BC-C0512296962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GT" b="1" dirty="0">
              <a:latin typeface="Arial" pitchFamily="34" charset="0"/>
              <a:cs typeface="Arial" pitchFamily="34" charset="0"/>
            </a:rPr>
            <a:t>Plan de la Alianza para la Prosperidad del Triángulo Norte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0F3DD640-C4CB-47CB-862A-4C616C815621}" type="parTrans" cxnId="{8F7D0445-A727-4D0A-B0BD-717B93CEB653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54D66BAC-F731-4A85-852A-DF9035742749}" type="sibTrans" cxnId="{8F7D0445-A727-4D0A-B0BD-717B93CEB653}">
      <dgm:prSet/>
      <dgm:spPr/>
      <dgm:t>
        <a:bodyPr/>
        <a:lstStyle/>
        <a:p>
          <a:endParaRPr lang="es-ES" b="1">
            <a:latin typeface="Arial" pitchFamily="34" charset="0"/>
            <a:cs typeface="Arial" pitchFamily="34" charset="0"/>
          </a:endParaRPr>
        </a:p>
      </dgm:t>
    </dgm:pt>
    <dgm:pt modelId="{F492DF59-DF22-41BB-B98D-1710F6FCA34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GT" b="1" dirty="0">
              <a:latin typeface="Arial" pitchFamily="34" charset="0"/>
              <a:cs typeface="Arial" pitchFamily="34" charset="0"/>
            </a:rPr>
            <a:t>Metas Estratégicas de Desarrollo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E6E21518-3550-4D10-9603-E2D946F14C0F}" type="parTrans" cxnId="{A01CE15F-DE30-4C18-8A69-B01570342207}">
      <dgm:prSet/>
      <dgm:spPr/>
      <dgm:t>
        <a:bodyPr/>
        <a:lstStyle/>
        <a:p>
          <a:endParaRPr lang="es-ES"/>
        </a:p>
      </dgm:t>
    </dgm:pt>
    <dgm:pt modelId="{01F10F64-4C56-4733-9C23-F741A24254B1}" type="sibTrans" cxnId="{A01CE15F-DE30-4C18-8A69-B01570342207}">
      <dgm:prSet/>
      <dgm:spPr/>
      <dgm:t>
        <a:bodyPr/>
        <a:lstStyle/>
        <a:p>
          <a:endParaRPr lang="es-ES"/>
        </a:p>
      </dgm:t>
    </dgm:pt>
    <dgm:pt modelId="{4CC3E526-B279-4901-B21F-72668BC6F3FA}" type="pres">
      <dgm:prSet presAssocID="{BC0D82AA-2997-41A6-A8B2-4EAB6CD43B52}" presName="diagram" presStyleCnt="0">
        <dgm:presLayoutVars>
          <dgm:dir/>
          <dgm:resizeHandles val="exact"/>
        </dgm:presLayoutVars>
      </dgm:prSet>
      <dgm:spPr/>
    </dgm:pt>
    <dgm:pt modelId="{E219AE0E-0AA5-4111-8D33-79DF85EA5C69}" type="pres">
      <dgm:prSet presAssocID="{3ED8F1FC-5F60-48D7-8865-8225824688FA}" presName="node" presStyleLbl="node1" presStyleIdx="0" presStyleCnt="6">
        <dgm:presLayoutVars>
          <dgm:bulletEnabled val="1"/>
        </dgm:presLayoutVars>
      </dgm:prSet>
      <dgm:spPr/>
    </dgm:pt>
    <dgm:pt modelId="{35FD192C-10DE-4C62-B017-FA759B8EAB01}" type="pres">
      <dgm:prSet presAssocID="{C9BF408A-283A-4AF3-96B2-032E49E1CA2F}" presName="sibTrans" presStyleCnt="0"/>
      <dgm:spPr/>
    </dgm:pt>
    <dgm:pt modelId="{3B8DC9CC-4232-413C-B722-D41A986E0CA4}" type="pres">
      <dgm:prSet presAssocID="{91E55493-94A3-4ED1-80BC-C0512296962E}" presName="node" presStyleLbl="node1" presStyleIdx="1" presStyleCnt="6">
        <dgm:presLayoutVars>
          <dgm:bulletEnabled val="1"/>
        </dgm:presLayoutVars>
      </dgm:prSet>
      <dgm:spPr/>
    </dgm:pt>
    <dgm:pt modelId="{2A85EB21-C8CB-4538-9A21-CD3FE596BD67}" type="pres">
      <dgm:prSet presAssocID="{54D66BAC-F731-4A85-852A-DF9035742749}" presName="sibTrans" presStyleCnt="0"/>
      <dgm:spPr/>
    </dgm:pt>
    <dgm:pt modelId="{B9017E1C-F6B6-450F-B135-1C98DC834D4E}" type="pres">
      <dgm:prSet presAssocID="{9B8F2ACB-A88C-4CE4-849F-D730A5AE7FC0}" presName="node" presStyleLbl="node1" presStyleIdx="2" presStyleCnt="6">
        <dgm:presLayoutVars>
          <dgm:bulletEnabled val="1"/>
        </dgm:presLayoutVars>
      </dgm:prSet>
      <dgm:spPr/>
    </dgm:pt>
    <dgm:pt modelId="{9851DE1B-7906-48F1-A2BC-D7BC04186E0D}" type="pres">
      <dgm:prSet presAssocID="{50DFD274-896F-4E98-9432-ED837159AF5E}" presName="sibTrans" presStyleCnt="0"/>
      <dgm:spPr/>
    </dgm:pt>
    <dgm:pt modelId="{18944C91-E65E-49A9-BE0A-5AC03FEDD5BC}" type="pres">
      <dgm:prSet presAssocID="{4D3757D6-35FE-4CAA-8939-EC37168C3744}" presName="node" presStyleLbl="node1" presStyleIdx="3" presStyleCnt="6">
        <dgm:presLayoutVars>
          <dgm:bulletEnabled val="1"/>
        </dgm:presLayoutVars>
      </dgm:prSet>
      <dgm:spPr/>
    </dgm:pt>
    <dgm:pt modelId="{5DEC0704-E0D7-4D64-B238-7EE146E02CA7}" type="pres">
      <dgm:prSet presAssocID="{90CAEC7B-E86B-408D-A1BC-E2C37F607748}" presName="sibTrans" presStyleCnt="0"/>
      <dgm:spPr/>
    </dgm:pt>
    <dgm:pt modelId="{C3FE2F4E-19A9-4725-844B-B4E6B39A959B}" type="pres">
      <dgm:prSet presAssocID="{D5FFA914-9DF4-4703-B001-1261F33224AE}" presName="node" presStyleLbl="node1" presStyleIdx="4" presStyleCnt="6">
        <dgm:presLayoutVars>
          <dgm:bulletEnabled val="1"/>
        </dgm:presLayoutVars>
      </dgm:prSet>
      <dgm:spPr/>
    </dgm:pt>
    <dgm:pt modelId="{A95C87F3-A781-408A-BA75-C51557CFEEE0}" type="pres">
      <dgm:prSet presAssocID="{7E5DF108-BE17-4787-B94E-9FF05EE74587}" presName="sibTrans" presStyleCnt="0"/>
      <dgm:spPr/>
    </dgm:pt>
    <dgm:pt modelId="{5C356338-C3C3-4F54-A78D-44CD957D70DF}" type="pres">
      <dgm:prSet presAssocID="{F492DF59-DF22-41BB-B98D-1710F6FCA344}" presName="node" presStyleLbl="node1" presStyleIdx="5" presStyleCnt="6">
        <dgm:presLayoutVars>
          <dgm:bulletEnabled val="1"/>
        </dgm:presLayoutVars>
      </dgm:prSet>
      <dgm:spPr/>
    </dgm:pt>
  </dgm:ptLst>
  <dgm:cxnLst>
    <dgm:cxn modelId="{F724E11A-D485-4FA0-A4EE-9EEEE2F2CBEB}" type="presOf" srcId="{3ED8F1FC-5F60-48D7-8865-8225824688FA}" destId="{E219AE0E-0AA5-4111-8D33-79DF85EA5C69}" srcOrd="0" destOrd="0" presId="urn:microsoft.com/office/officeart/2005/8/layout/default"/>
    <dgm:cxn modelId="{A01CE15F-DE30-4C18-8A69-B01570342207}" srcId="{BC0D82AA-2997-41A6-A8B2-4EAB6CD43B52}" destId="{F492DF59-DF22-41BB-B98D-1710F6FCA344}" srcOrd="5" destOrd="0" parTransId="{E6E21518-3550-4D10-9603-E2D946F14C0F}" sibTransId="{01F10F64-4C56-4733-9C23-F741A24254B1}"/>
    <dgm:cxn modelId="{8F7D0445-A727-4D0A-B0BD-717B93CEB653}" srcId="{BC0D82AA-2997-41A6-A8B2-4EAB6CD43B52}" destId="{91E55493-94A3-4ED1-80BC-C0512296962E}" srcOrd="1" destOrd="0" parTransId="{0F3DD640-C4CB-47CB-862A-4C616C815621}" sibTransId="{54D66BAC-F731-4A85-852A-DF9035742749}"/>
    <dgm:cxn modelId="{E6FCC948-5252-4E4A-A06F-2A90D8DBC51C}" type="presOf" srcId="{4D3757D6-35FE-4CAA-8939-EC37168C3744}" destId="{18944C91-E65E-49A9-BE0A-5AC03FEDD5BC}" srcOrd="0" destOrd="0" presId="urn:microsoft.com/office/officeart/2005/8/layout/default"/>
    <dgm:cxn modelId="{C802686B-9021-496D-A616-7527BE861E42}" srcId="{BC0D82AA-2997-41A6-A8B2-4EAB6CD43B52}" destId="{4D3757D6-35FE-4CAA-8939-EC37168C3744}" srcOrd="3" destOrd="0" parTransId="{C3153BB8-81E6-4E9D-A208-3384DBF1AEB7}" sibTransId="{90CAEC7B-E86B-408D-A1BC-E2C37F607748}"/>
    <dgm:cxn modelId="{AC86B870-AF8D-48D2-8D2E-84D3CEB49612}" type="presOf" srcId="{F492DF59-DF22-41BB-B98D-1710F6FCA344}" destId="{5C356338-C3C3-4F54-A78D-44CD957D70DF}" srcOrd="0" destOrd="0" presId="urn:microsoft.com/office/officeart/2005/8/layout/default"/>
    <dgm:cxn modelId="{568B8C51-B83C-4DAF-9A59-7F4F4205D2B9}" srcId="{BC0D82AA-2997-41A6-A8B2-4EAB6CD43B52}" destId="{D5FFA914-9DF4-4703-B001-1261F33224AE}" srcOrd="4" destOrd="0" parTransId="{BE884B4E-2000-473C-A04D-FC78E85D51F2}" sibTransId="{7E5DF108-BE17-4787-B94E-9FF05EE74587}"/>
    <dgm:cxn modelId="{07A32E81-3654-4DC6-9068-9BC248D809B0}" srcId="{BC0D82AA-2997-41A6-A8B2-4EAB6CD43B52}" destId="{3ED8F1FC-5F60-48D7-8865-8225824688FA}" srcOrd="0" destOrd="0" parTransId="{8B33C74A-3F80-49E4-8E6E-1D3CEA549980}" sibTransId="{C9BF408A-283A-4AF3-96B2-032E49E1CA2F}"/>
    <dgm:cxn modelId="{3F5C5CA4-CB5E-4329-A236-04DD70DC76E7}" srcId="{BC0D82AA-2997-41A6-A8B2-4EAB6CD43B52}" destId="{9B8F2ACB-A88C-4CE4-849F-D730A5AE7FC0}" srcOrd="2" destOrd="0" parTransId="{794A5B5C-DDC8-4223-8C8F-1E0964197942}" sibTransId="{50DFD274-896F-4E98-9432-ED837159AF5E}"/>
    <dgm:cxn modelId="{BBA71CA7-D5DF-4775-82B7-86DE6A2C5824}" type="presOf" srcId="{9B8F2ACB-A88C-4CE4-849F-D730A5AE7FC0}" destId="{B9017E1C-F6B6-450F-B135-1C98DC834D4E}" srcOrd="0" destOrd="0" presId="urn:microsoft.com/office/officeart/2005/8/layout/default"/>
    <dgm:cxn modelId="{438D95AB-2868-4205-ADC0-8D5A0B33B64D}" type="presOf" srcId="{D5FFA914-9DF4-4703-B001-1261F33224AE}" destId="{C3FE2F4E-19A9-4725-844B-B4E6B39A959B}" srcOrd="0" destOrd="0" presId="urn:microsoft.com/office/officeart/2005/8/layout/default"/>
    <dgm:cxn modelId="{84AC53F5-4831-422B-B6FA-2773590C6243}" type="presOf" srcId="{BC0D82AA-2997-41A6-A8B2-4EAB6CD43B52}" destId="{4CC3E526-B279-4901-B21F-72668BC6F3FA}" srcOrd="0" destOrd="0" presId="urn:microsoft.com/office/officeart/2005/8/layout/default"/>
    <dgm:cxn modelId="{42DC85FB-03C9-4009-90AD-68399AD9D7E0}" type="presOf" srcId="{91E55493-94A3-4ED1-80BC-C0512296962E}" destId="{3B8DC9CC-4232-413C-B722-D41A986E0CA4}" srcOrd="0" destOrd="0" presId="urn:microsoft.com/office/officeart/2005/8/layout/default"/>
    <dgm:cxn modelId="{499E6D19-1A41-4CAF-B50F-AB6D3D73D086}" type="presParOf" srcId="{4CC3E526-B279-4901-B21F-72668BC6F3FA}" destId="{E219AE0E-0AA5-4111-8D33-79DF85EA5C69}" srcOrd="0" destOrd="0" presId="urn:microsoft.com/office/officeart/2005/8/layout/default"/>
    <dgm:cxn modelId="{46A74A40-95CE-4C6A-8C34-6A1347C16F9E}" type="presParOf" srcId="{4CC3E526-B279-4901-B21F-72668BC6F3FA}" destId="{35FD192C-10DE-4C62-B017-FA759B8EAB01}" srcOrd="1" destOrd="0" presId="urn:microsoft.com/office/officeart/2005/8/layout/default"/>
    <dgm:cxn modelId="{84CBFD53-1F40-4545-AFC9-31E8B8C201DF}" type="presParOf" srcId="{4CC3E526-B279-4901-B21F-72668BC6F3FA}" destId="{3B8DC9CC-4232-413C-B722-D41A986E0CA4}" srcOrd="2" destOrd="0" presId="urn:microsoft.com/office/officeart/2005/8/layout/default"/>
    <dgm:cxn modelId="{0247E140-70E1-428B-9D41-FD9CF59A284F}" type="presParOf" srcId="{4CC3E526-B279-4901-B21F-72668BC6F3FA}" destId="{2A85EB21-C8CB-4538-9A21-CD3FE596BD67}" srcOrd="3" destOrd="0" presId="urn:microsoft.com/office/officeart/2005/8/layout/default"/>
    <dgm:cxn modelId="{D59653FC-A818-4571-86A7-E54BFCB63F1D}" type="presParOf" srcId="{4CC3E526-B279-4901-B21F-72668BC6F3FA}" destId="{B9017E1C-F6B6-450F-B135-1C98DC834D4E}" srcOrd="4" destOrd="0" presId="urn:microsoft.com/office/officeart/2005/8/layout/default"/>
    <dgm:cxn modelId="{67203346-47E1-405A-B20E-C8108F89185D}" type="presParOf" srcId="{4CC3E526-B279-4901-B21F-72668BC6F3FA}" destId="{9851DE1B-7906-48F1-A2BC-D7BC04186E0D}" srcOrd="5" destOrd="0" presId="urn:microsoft.com/office/officeart/2005/8/layout/default"/>
    <dgm:cxn modelId="{F2247DA8-C210-44A3-AD1E-C25CB7A32D6A}" type="presParOf" srcId="{4CC3E526-B279-4901-B21F-72668BC6F3FA}" destId="{18944C91-E65E-49A9-BE0A-5AC03FEDD5BC}" srcOrd="6" destOrd="0" presId="urn:microsoft.com/office/officeart/2005/8/layout/default"/>
    <dgm:cxn modelId="{5E2075BC-677F-4CAB-A5C4-BAE493A2AFCC}" type="presParOf" srcId="{4CC3E526-B279-4901-B21F-72668BC6F3FA}" destId="{5DEC0704-E0D7-4D64-B238-7EE146E02CA7}" srcOrd="7" destOrd="0" presId="urn:microsoft.com/office/officeart/2005/8/layout/default"/>
    <dgm:cxn modelId="{137058E8-65E9-44AC-8F97-28FDBE0A8E52}" type="presParOf" srcId="{4CC3E526-B279-4901-B21F-72668BC6F3FA}" destId="{C3FE2F4E-19A9-4725-844B-B4E6B39A959B}" srcOrd="8" destOrd="0" presId="urn:microsoft.com/office/officeart/2005/8/layout/default"/>
    <dgm:cxn modelId="{A94D7AB3-54AA-41C0-B424-1816AF51D13E}" type="presParOf" srcId="{4CC3E526-B279-4901-B21F-72668BC6F3FA}" destId="{A95C87F3-A781-408A-BA75-C51557CFEEE0}" srcOrd="9" destOrd="0" presId="urn:microsoft.com/office/officeart/2005/8/layout/default"/>
    <dgm:cxn modelId="{82F55E4C-CA8F-4415-A817-C95D44E19833}" type="presParOf" srcId="{4CC3E526-B279-4901-B21F-72668BC6F3FA}" destId="{5C356338-C3C3-4F54-A78D-44CD957D70D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21608-2991-42F7-8118-73B6F75447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0502C5BF-7AA7-4EA8-97EB-BC474F187A6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1</a:t>
          </a:r>
        </a:p>
      </dgm:t>
    </dgm:pt>
    <dgm:pt modelId="{85C6FA98-7EC9-4E4C-A6E7-2AED7461DB65}" type="par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3A802E2-AB7F-419C-BCAA-037E71436B37}" type="sib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1FBDCAE-DA42-4E51-B259-09F762FB2CA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Planificación</a:t>
          </a:r>
        </a:p>
      </dgm:t>
    </dgm:pt>
    <dgm:pt modelId="{CC858B3D-BB0C-4160-8A5B-374793484E36}" type="par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89AC1ECE-97CF-4E43-971B-73A4D73D90C8}" type="sib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54CEE914-0883-44A2-8051-2A102BD0349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2</a:t>
          </a:r>
        </a:p>
      </dgm:t>
    </dgm:pt>
    <dgm:pt modelId="{1F73E25D-5F29-4F57-824E-40B66C6E9871}" type="par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A3A7892-186F-4885-A2D8-62479AF89032}" type="sib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5DBEDED-D625-446C-ABA5-9FF15823D0C6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Formulación</a:t>
          </a:r>
        </a:p>
      </dgm:t>
    </dgm:pt>
    <dgm:pt modelId="{A2495D1E-C28E-4EAA-A4F8-AD56712E749A}" type="par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87086F2-53D8-4455-8D5D-859E78D55BCC}" type="sib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02A5894-BE13-4F26-BE44-69CFA71BDBE7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3</a:t>
          </a:r>
        </a:p>
      </dgm:t>
    </dgm:pt>
    <dgm:pt modelId="{0C47C6DA-4EE6-4940-AFE9-0C13510BDCD7}" type="par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53DFD25-7FFA-4D49-96DE-63FE8E80563C}" type="sib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D692DA1-DD65-4149-996A-BD2D10623DC2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Presentación</a:t>
          </a:r>
        </a:p>
      </dgm:t>
    </dgm:pt>
    <dgm:pt modelId="{62EC480B-2063-4E1E-848E-5E0A8F5DF7CE}" type="par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DA1DEE-44A5-45A2-9E5E-5A70ECFE26D7}" type="sib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8CD70E0-F4C0-4782-BD3C-AC2FC6AC2163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4</a:t>
          </a:r>
        </a:p>
      </dgm:t>
    </dgm:pt>
    <dgm:pt modelId="{6593BA87-0686-4272-AD06-ADAAF7D734AE}" type="par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448BD92-12AF-43B7-95EF-51C8C726707F}" type="sib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7942D7A-8925-40B5-BBBA-336C08FE986D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Aprobación</a:t>
          </a:r>
        </a:p>
      </dgm:t>
    </dgm:pt>
    <dgm:pt modelId="{0E8345E8-0899-4369-A3C5-3F06D5E312DD}" type="par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AC4AB53-5BD1-4890-99CC-A392447CFAB5}" type="sib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63BC43E-058E-48C2-A11F-2F8FBE6E2700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5</a:t>
          </a:r>
        </a:p>
      </dgm:t>
    </dgm:pt>
    <dgm:pt modelId="{ABCF7801-0FD0-4E63-972F-DC8F8862DD67}" type="par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8E8B94B-056C-4E9F-8603-1A4373FAF409}" type="sib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C1096E-104A-4D7F-B41F-94587089873A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Ejecución</a:t>
          </a:r>
        </a:p>
      </dgm:t>
    </dgm:pt>
    <dgm:pt modelId="{60EEC9A3-4764-4EA5-B93A-520A3AD51724}" type="par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D9DB07CC-44B7-453A-AACB-C3DA22AFDDCD}" type="sib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FA1174E-6FB3-4B3F-8FCE-51E323D7085A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6</a:t>
          </a:r>
        </a:p>
      </dgm:t>
    </dgm:pt>
    <dgm:pt modelId="{4A9FB731-6B60-4689-B258-7B19AB11040B}" type="par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94676C39-F9AE-41FB-B86F-F83F2EE54761}" type="sib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E56D44A-30BA-4E3D-9A0E-798EE470EE94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Seguimiento y Evaluación</a:t>
          </a:r>
        </a:p>
      </dgm:t>
    </dgm:pt>
    <dgm:pt modelId="{B8AF323B-7B1E-40EB-93E6-7B7C50D4B37A}" type="par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BE8D61E-ECF4-49BE-9F9C-FA99EBBABC20}" type="sib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133D8CE-C65D-47B9-A27C-08994008BBD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7</a:t>
          </a:r>
        </a:p>
      </dgm:t>
    </dgm:pt>
    <dgm:pt modelId="{9065F17D-9F8A-4A96-912F-31295513C4AE}" type="par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0642F45-38B3-4932-BFBD-91292F2D1E9B}" type="sib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37CAB6D-3BB9-4046-8578-27A698BC26DD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Liquidación y Rendición</a:t>
          </a:r>
        </a:p>
      </dgm:t>
    </dgm:pt>
    <dgm:pt modelId="{45495F23-03C4-4A8B-B371-3A081F8B3329}" type="par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329010B-232D-4CB9-80AD-608D44A23413}" type="sib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A6FD2449-A1E3-401D-B06D-8687AB1DA0B6}" type="pres">
      <dgm:prSet presAssocID="{61221608-2991-42F7-8118-73B6F7544739}" presName="linearFlow" presStyleCnt="0">
        <dgm:presLayoutVars>
          <dgm:dir/>
          <dgm:animLvl val="lvl"/>
          <dgm:resizeHandles val="exact"/>
        </dgm:presLayoutVars>
      </dgm:prSet>
      <dgm:spPr/>
    </dgm:pt>
    <dgm:pt modelId="{15C6767B-8315-4278-B3F8-D950B421DB4B}" type="pres">
      <dgm:prSet presAssocID="{0502C5BF-7AA7-4EA8-97EB-BC474F187A6C}" presName="composite" presStyleCnt="0"/>
      <dgm:spPr/>
    </dgm:pt>
    <dgm:pt modelId="{353AF818-179D-4F87-905B-EB545C980256}" type="pres">
      <dgm:prSet presAssocID="{0502C5BF-7AA7-4EA8-97EB-BC474F187A6C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0108CE0F-9DBA-4354-99A0-AA5095FEC0E4}" type="pres">
      <dgm:prSet presAssocID="{0502C5BF-7AA7-4EA8-97EB-BC474F187A6C}" presName="descendantText" presStyleLbl="alignAcc1" presStyleIdx="0" presStyleCnt="7">
        <dgm:presLayoutVars>
          <dgm:bulletEnabled val="1"/>
        </dgm:presLayoutVars>
      </dgm:prSet>
      <dgm:spPr/>
    </dgm:pt>
    <dgm:pt modelId="{6FF13604-E9D7-4F45-979D-FC0051F89253}" type="pres">
      <dgm:prSet presAssocID="{23A802E2-AB7F-419C-BCAA-037E71436B37}" presName="sp" presStyleCnt="0"/>
      <dgm:spPr/>
    </dgm:pt>
    <dgm:pt modelId="{274290EA-5577-43A6-A75C-D89A0A0F2C39}" type="pres">
      <dgm:prSet presAssocID="{54CEE914-0883-44A2-8051-2A102BD0349C}" presName="composite" presStyleCnt="0"/>
      <dgm:spPr/>
    </dgm:pt>
    <dgm:pt modelId="{5ED46F80-E172-47F2-8DC9-D6E69A44FDED}" type="pres">
      <dgm:prSet presAssocID="{54CEE914-0883-44A2-8051-2A102BD0349C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9B7D18A8-FAEC-4A4F-BCCD-2EBB00D6687F}" type="pres">
      <dgm:prSet presAssocID="{54CEE914-0883-44A2-8051-2A102BD0349C}" presName="descendantText" presStyleLbl="alignAcc1" presStyleIdx="1" presStyleCnt="7" custLinFactNeighborX="866" custLinFactNeighborY="2288">
        <dgm:presLayoutVars>
          <dgm:bulletEnabled val="1"/>
        </dgm:presLayoutVars>
      </dgm:prSet>
      <dgm:spPr/>
    </dgm:pt>
    <dgm:pt modelId="{CB98F292-F2A9-4B2F-B34A-057404989FB4}" type="pres">
      <dgm:prSet presAssocID="{6A3A7892-186F-4885-A2D8-62479AF89032}" presName="sp" presStyleCnt="0"/>
      <dgm:spPr/>
    </dgm:pt>
    <dgm:pt modelId="{D50FA889-CF29-4219-9E46-3356A18C5C4A}" type="pres">
      <dgm:prSet presAssocID="{B02A5894-BE13-4F26-BE44-69CFA71BDBE7}" presName="composite" presStyleCnt="0"/>
      <dgm:spPr/>
    </dgm:pt>
    <dgm:pt modelId="{1416668F-273F-43BB-A096-12199491CCEB}" type="pres">
      <dgm:prSet presAssocID="{B02A5894-BE13-4F26-BE44-69CFA71BDBE7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643D013-3B56-403D-BB78-7304DCA9E2C1}" type="pres">
      <dgm:prSet presAssocID="{B02A5894-BE13-4F26-BE44-69CFA71BDBE7}" presName="descendantText" presStyleLbl="alignAcc1" presStyleIdx="2" presStyleCnt="7">
        <dgm:presLayoutVars>
          <dgm:bulletEnabled val="1"/>
        </dgm:presLayoutVars>
      </dgm:prSet>
      <dgm:spPr/>
    </dgm:pt>
    <dgm:pt modelId="{4B16F149-B5AF-4A2C-8B0D-788B3EA8DC82}" type="pres">
      <dgm:prSet presAssocID="{153DFD25-7FFA-4D49-96DE-63FE8E80563C}" presName="sp" presStyleCnt="0"/>
      <dgm:spPr/>
    </dgm:pt>
    <dgm:pt modelId="{B1CDA9D8-CDB4-4F00-B5A2-7CE645814C01}" type="pres">
      <dgm:prSet presAssocID="{E8CD70E0-F4C0-4782-BD3C-AC2FC6AC2163}" presName="composite" presStyleCnt="0"/>
      <dgm:spPr/>
    </dgm:pt>
    <dgm:pt modelId="{92994251-3E7C-4EB8-87FE-D61B34718411}" type="pres">
      <dgm:prSet presAssocID="{E8CD70E0-F4C0-4782-BD3C-AC2FC6AC216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CC2A22BC-BA08-4CF1-9C3C-33F1D5905FA3}" type="pres">
      <dgm:prSet presAssocID="{E8CD70E0-F4C0-4782-BD3C-AC2FC6AC2163}" presName="descendantText" presStyleLbl="alignAcc1" presStyleIdx="3" presStyleCnt="7">
        <dgm:presLayoutVars>
          <dgm:bulletEnabled val="1"/>
        </dgm:presLayoutVars>
      </dgm:prSet>
      <dgm:spPr/>
    </dgm:pt>
    <dgm:pt modelId="{4DF1F320-015F-4AB4-B4B4-4F40DFEF4092}" type="pres">
      <dgm:prSet presAssocID="{C448BD92-12AF-43B7-95EF-51C8C726707F}" presName="sp" presStyleCnt="0"/>
      <dgm:spPr/>
    </dgm:pt>
    <dgm:pt modelId="{9FA9AABF-3C30-4ED8-8412-0EC23CD86DB4}" type="pres">
      <dgm:prSet presAssocID="{763BC43E-058E-48C2-A11F-2F8FBE6E2700}" presName="composite" presStyleCnt="0"/>
      <dgm:spPr/>
    </dgm:pt>
    <dgm:pt modelId="{E9E6B2FE-2869-42F8-B686-CA38209A8B19}" type="pres">
      <dgm:prSet presAssocID="{763BC43E-058E-48C2-A11F-2F8FBE6E270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364C70AB-BCC6-4D7A-BCF7-7A84417AAC77}" type="pres">
      <dgm:prSet presAssocID="{763BC43E-058E-48C2-A11F-2F8FBE6E2700}" presName="descendantText" presStyleLbl="alignAcc1" presStyleIdx="4" presStyleCnt="7">
        <dgm:presLayoutVars>
          <dgm:bulletEnabled val="1"/>
        </dgm:presLayoutVars>
      </dgm:prSet>
      <dgm:spPr/>
    </dgm:pt>
    <dgm:pt modelId="{2CE30750-6F53-473E-B7A9-B7B107F3F78E}" type="pres">
      <dgm:prSet presAssocID="{F8E8B94B-056C-4E9F-8603-1A4373FAF409}" presName="sp" presStyleCnt="0"/>
      <dgm:spPr/>
    </dgm:pt>
    <dgm:pt modelId="{F0F1DB2E-D328-4FCC-B791-1253D089EF18}" type="pres">
      <dgm:prSet presAssocID="{1FA1174E-6FB3-4B3F-8FCE-51E323D7085A}" presName="composite" presStyleCnt="0"/>
      <dgm:spPr/>
    </dgm:pt>
    <dgm:pt modelId="{64CAB49F-4A18-4D03-84F5-67AB4715B554}" type="pres">
      <dgm:prSet presAssocID="{1FA1174E-6FB3-4B3F-8FCE-51E323D7085A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251D56FD-0A1F-4268-89DE-6E9C28E1D8D3}" type="pres">
      <dgm:prSet presAssocID="{1FA1174E-6FB3-4B3F-8FCE-51E323D7085A}" presName="descendantText" presStyleLbl="alignAcc1" presStyleIdx="5" presStyleCnt="7">
        <dgm:presLayoutVars>
          <dgm:bulletEnabled val="1"/>
        </dgm:presLayoutVars>
      </dgm:prSet>
      <dgm:spPr/>
    </dgm:pt>
    <dgm:pt modelId="{141F61A7-8405-474B-B1FF-1434BBB56534}" type="pres">
      <dgm:prSet presAssocID="{94676C39-F9AE-41FB-B86F-F83F2EE54761}" presName="sp" presStyleCnt="0"/>
      <dgm:spPr/>
    </dgm:pt>
    <dgm:pt modelId="{580E6508-FEA9-4FE0-858D-93FB5DD77A1F}" type="pres">
      <dgm:prSet presAssocID="{E133D8CE-C65D-47B9-A27C-08994008BBDC}" presName="composite" presStyleCnt="0"/>
      <dgm:spPr/>
    </dgm:pt>
    <dgm:pt modelId="{6CF08E75-2D2B-4972-9F93-57FDE270E51D}" type="pres">
      <dgm:prSet presAssocID="{E133D8CE-C65D-47B9-A27C-08994008BBDC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30C8F0F-04AB-4F0F-A850-78A9224B6A3C}" type="pres">
      <dgm:prSet presAssocID="{E133D8CE-C65D-47B9-A27C-08994008BBDC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396A5D0E-3C26-41CF-932C-396230159AEF}" srcId="{61221608-2991-42F7-8118-73B6F7544739}" destId="{763BC43E-058E-48C2-A11F-2F8FBE6E2700}" srcOrd="4" destOrd="0" parTransId="{ABCF7801-0FD0-4E63-972F-DC8F8862DD67}" sibTransId="{F8E8B94B-056C-4E9F-8603-1A4373FAF409}"/>
    <dgm:cxn modelId="{EEF08929-8B5C-4DA0-872B-20144A339995}" srcId="{763BC43E-058E-48C2-A11F-2F8FBE6E2700}" destId="{79C1096E-104A-4D7F-B41F-94587089873A}" srcOrd="0" destOrd="0" parTransId="{60EEC9A3-4764-4EA5-B93A-520A3AD51724}" sibTransId="{D9DB07CC-44B7-453A-AACB-C3DA22AFDDCD}"/>
    <dgm:cxn modelId="{AC770534-0BF8-42B4-880A-F36D9DA7135C}" type="presOf" srcId="{437CAB6D-3BB9-4046-8578-27A698BC26DD}" destId="{530C8F0F-04AB-4F0F-A850-78A9224B6A3C}" srcOrd="0" destOrd="0" presId="urn:microsoft.com/office/officeart/2005/8/layout/chevron2"/>
    <dgm:cxn modelId="{9963FA36-4DBA-408B-A799-C91F03531FE5}" srcId="{61221608-2991-42F7-8118-73B6F7544739}" destId="{E133D8CE-C65D-47B9-A27C-08994008BBDC}" srcOrd="6" destOrd="0" parTransId="{9065F17D-9F8A-4A96-912F-31295513C4AE}" sibTransId="{F0642F45-38B3-4932-BFBD-91292F2D1E9B}"/>
    <dgm:cxn modelId="{716C913B-2192-4D9C-8F1C-FC55AF084EA9}" type="presOf" srcId="{CE56D44A-30BA-4E3D-9A0E-798EE470EE94}" destId="{251D56FD-0A1F-4268-89DE-6E9C28E1D8D3}" srcOrd="0" destOrd="0" presId="urn:microsoft.com/office/officeart/2005/8/layout/chevron2"/>
    <dgm:cxn modelId="{4955AD61-15DC-4ACE-A528-E9E65AD95A6B}" type="presOf" srcId="{B02A5894-BE13-4F26-BE44-69CFA71BDBE7}" destId="{1416668F-273F-43BB-A096-12199491CCEB}" srcOrd="0" destOrd="0" presId="urn:microsoft.com/office/officeart/2005/8/layout/chevron2"/>
    <dgm:cxn modelId="{0FEC7A65-E4EB-4D40-A012-6E42009696AB}" type="presOf" srcId="{61221608-2991-42F7-8118-73B6F7544739}" destId="{A6FD2449-A1E3-401D-B06D-8687AB1DA0B6}" srcOrd="0" destOrd="0" presId="urn:microsoft.com/office/officeart/2005/8/layout/chevron2"/>
    <dgm:cxn modelId="{D36B7949-1C01-4749-B14D-CFC47E075DEE}" type="presOf" srcId="{1FA1174E-6FB3-4B3F-8FCE-51E323D7085A}" destId="{64CAB49F-4A18-4D03-84F5-67AB4715B554}" srcOrd="0" destOrd="0" presId="urn:microsoft.com/office/officeart/2005/8/layout/chevron2"/>
    <dgm:cxn modelId="{40BD8A69-58CB-40D5-9C4E-92209A1EAFD5}" type="presOf" srcId="{54CEE914-0883-44A2-8051-2A102BD0349C}" destId="{5ED46F80-E172-47F2-8DC9-D6E69A44FDED}" srcOrd="0" destOrd="0" presId="urn:microsoft.com/office/officeart/2005/8/layout/chevron2"/>
    <dgm:cxn modelId="{5E74944A-28D1-461A-B4FD-E32A002E9BEC}" srcId="{61221608-2991-42F7-8118-73B6F7544739}" destId="{1FA1174E-6FB3-4B3F-8FCE-51E323D7085A}" srcOrd="5" destOrd="0" parTransId="{4A9FB731-6B60-4689-B258-7B19AB11040B}" sibTransId="{94676C39-F9AE-41FB-B86F-F83F2EE54761}"/>
    <dgm:cxn modelId="{47BE5C4E-DB1B-49F7-B728-3648FD363EC4}" type="presOf" srcId="{05DBEDED-D625-446C-ABA5-9FF15823D0C6}" destId="{9B7D18A8-FAEC-4A4F-BCCD-2EBB00D6687F}" srcOrd="0" destOrd="0" presId="urn:microsoft.com/office/officeart/2005/8/layout/chevron2"/>
    <dgm:cxn modelId="{B4FC4B76-D2A2-4113-9EBA-846715D2F146}" srcId="{B02A5894-BE13-4F26-BE44-69CFA71BDBE7}" destId="{BD692DA1-DD65-4149-996A-BD2D10623DC2}" srcOrd="0" destOrd="0" parTransId="{62EC480B-2063-4E1E-848E-5E0A8F5DF7CE}" sibTransId="{79DA1DEE-44A5-45A2-9E5E-5A70ECFE26D7}"/>
    <dgm:cxn modelId="{6CB1BD57-5C1D-43C8-86E7-39285908EDD5}" type="presOf" srcId="{BD692DA1-DD65-4149-996A-BD2D10623DC2}" destId="{0643D013-3B56-403D-BB78-7304DCA9E2C1}" srcOrd="0" destOrd="0" presId="urn:microsoft.com/office/officeart/2005/8/layout/chevron2"/>
    <dgm:cxn modelId="{297DBE8E-F7E1-4775-8DD3-373485A15BB2}" srcId="{E8CD70E0-F4C0-4782-BD3C-AC2FC6AC2163}" destId="{F7942D7A-8925-40B5-BBBA-336C08FE986D}" srcOrd="0" destOrd="0" parTransId="{0E8345E8-0899-4369-A3C5-3F06D5E312DD}" sibTransId="{0AC4AB53-5BD1-4890-99CC-A392447CFAB5}"/>
    <dgm:cxn modelId="{746C5B94-C75C-4E67-A1DB-B7D91EDF8E78}" type="presOf" srcId="{79C1096E-104A-4D7F-B41F-94587089873A}" destId="{364C70AB-BCC6-4D7A-BCF7-7A84417AAC77}" srcOrd="0" destOrd="0" presId="urn:microsoft.com/office/officeart/2005/8/layout/chevron2"/>
    <dgm:cxn modelId="{9436CF97-977D-4F92-B321-A175B446D915}" srcId="{61221608-2991-42F7-8118-73B6F7544739}" destId="{B02A5894-BE13-4F26-BE44-69CFA71BDBE7}" srcOrd="2" destOrd="0" parTransId="{0C47C6DA-4EE6-4940-AFE9-0C13510BDCD7}" sibTransId="{153DFD25-7FFA-4D49-96DE-63FE8E80563C}"/>
    <dgm:cxn modelId="{888892A2-6424-4470-B730-CC88D02A2E26}" srcId="{1FA1174E-6FB3-4B3F-8FCE-51E323D7085A}" destId="{CE56D44A-30BA-4E3D-9A0E-798EE470EE94}" srcOrd="0" destOrd="0" parTransId="{B8AF323B-7B1E-40EB-93E6-7B7C50D4B37A}" sibTransId="{2BE8D61E-ECF4-49BE-9F9C-FA99EBBABC20}"/>
    <dgm:cxn modelId="{A81939AC-4A2D-40E6-98E7-6CE1C12B8685}" type="presOf" srcId="{E8CD70E0-F4C0-4782-BD3C-AC2FC6AC2163}" destId="{92994251-3E7C-4EB8-87FE-D61B34718411}" srcOrd="0" destOrd="0" presId="urn:microsoft.com/office/officeart/2005/8/layout/chevron2"/>
    <dgm:cxn modelId="{39229EC1-F717-43BB-A73F-E7BD5ED6737D}" srcId="{E133D8CE-C65D-47B9-A27C-08994008BBDC}" destId="{437CAB6D-3BB9-4046-8578-27A698BC26DD}" srcOrd="0" destOrd="0" parTransId="{45495F23-03C4-4A8B-B371-3A081F8B3329}" sibTransId="{6329010B-232D-4CB9-80AD-608D44A23413}"/>
    <dgm:cxn modelId="{C2791EC6-CF52-4FC5-8288-9540B37AFB0A}" type="presOf" srcId="{763BC43E-058E-48C2-A11F-2F8FBE6E2700}" destId="{E9E6B2FE-2869-42F8-B686-CA38209A8B19}" srcOrd="0" destOrd="0" presId="urn:microsoft.com/office/officeart/2005/8/layout/chevron2"/>
    <dgm:cxn modelId="{49AE9FCD-A420-453F-8EA4-E5BD5A351729}" srcId="{54CEE914-0883-44A2-8051-2A102BD0349C}" destId="{05DBEDED-D625-446C-ABA5-9FF15823D0C6}" srcOrd="0" destOrd="0" parTransId="{A2495D1E-C28E-4EAA-A4F8-AD56712E749A}" sibTransId="{487086F2-53D8-4455-8D5D-859E78D55BCC}"/>
    <dgm:cxn modelId="{25DB49CE-757E-4ABF-BA7B-9CC6F5042B7D}" srcId="{61221608-2991-42F7-8118-73B6F7544739}" destId="{0502C5BF-7AA7-4EA8-97EB-BC474F187A6C}" srcOrd="0" destOrd="0" parTransId="{85C6FA98-7EC9-4E4C-A6E7-2AED7461DB65}" sibTransId="{23A802E2-AB7F-419C-BCAA-037E71436B37}"/>
    <dgm:cxn modelId="{CAE452D5-6E32-4F2E-B080-6B8A73F5B3B3}" srcId="{0502C5BF-7AA7-4EA8-97EB-BC474F187A6C}" destId="{11FBDCAE-DA42-4E51-B259-09F762FB2CA7}" srcOrd="0" destOrd="0" parTransId="{CC858B3D-BB0C-4160-8A5B-374793484E36}" sibTransId="{89AC1ECE-97CF-4E43-971B-73A4D73D90C8}"/>
    <dgm:cxn modelId="{1641DDD8-D765-428C-A8D6-77D0C778B9AB}" srcId="{61221608-2991-42F7-8118-73B6F7544739}" destId="{54CEE914-0883-44A2-8051-2A102BD0349C}" srcOrd="1" destOrd="0" parTransId="{1F73E25D-5F29-4F57-824E-40B66C6E9871}" sibTransId="{6A3A7892-186F-4885-A2D8-62479AF89032}"/>
    <dgm:cxn modelId="{8141A2DC-579D-48E8-BCF2-194A53B5D405}" type="presOf" srcId="{F7942D7A-8925-40B5-BBBA-336C08FE986D}" destId="{CC2A22BC-BA08-4CF1-9C3C-33F1D5905FA3}" srcOrd="0" destOrd="0" presId="urn:microsoft.com/office/officeart/2005/8/layout/chevron2"/>
    <dgm:cxn modelId="{42D607DE-44AC-4A31-8706-8E221E8A4EF2}" type="presOf" srcId="{11FBDCAE-DA42-4E51-B259-09F762FB2CA7}" destId="{0108CE0F-9DBA-4354-99A0-AA5095FEC0E4}" srcOrd="0" destOrd="0" presId="urn:microsoft.com/office/officeart/2005/8/layout/chevron2"/>
    <dgm:cxn modelId="{D5430FEF-DB83-4878-8F8F-F704B3BB7E08}" srcId="{61221608-2991-42F7-8118-73B6F7544739}" destId="{E8CD70E0-F4C0-4782-BD3C-AC2FC6AC2163}" srcOrd="3" destOrd="0" parTransId="{6593BA87-0686-4272-AD06-ADAAF7D734AE}" sibTransId="{C448BD92-12AF-43B7-95EF-51C8C726707F}"/>
    <dgm:cxn modelId="{1041B6F6-9B13-4881-918D-AFC69FC84E69}" type="presOf" srcId="{E133D8CE-C65D-47B9-A27C-08994008BBDC}" destId="{6CF08E75-2D2B-4972-9F93-57FDE270E51D}" srcOrd="0" destOrd="0" presId="urn:microsoft.com/office/officeart/2005/8/layout/chevron2"/>
    <dgm:cxn modelId="{5834E2FF-808E-4150-B555-63B88DF01100}" type="presOf" srcId="{0502C5BF-7AA7-4EA8-97EB-BC474F187A6C}" destId="{353AF818-179D-4F87-905B-EB545C980256}" srcOrd="0" destOrd="0" presId="urn:microsoft.com/office/officeart/2005/8/layout/chevron2"/>
    <dgm:cxn modelId="{D8EC1D1E-7CC7-46EA-AD50-4C76912B3E0F}" type="presParOf" srcId="{A6FD2449-A1E3-401D-B06D-8687AB1DA0B6}" destId="{15C6767B-8315-4278-B3F8-D950B421DB4B}" srcOrd="0" destOrd="0" presId="urn:microsoft.com/office/officeart/2005/8/layout/chevron2"/>
    <dgm:cxn modelId="{9198986F-863F-4D0F-8819-0758F402583F}" type="presParOf" srcId="{15C6767B-8315-4278-B3F8-D950B421DB4B}" destId="{353AF818-179D-4F87-905B-EB545C980256}" srcOrd="0" destOrd="0" presId="urn:microsoft.com/office/officeart/2005/8/layout/chevron2"/>
    <dgm:cxn modelId="{C319A0F7-16BF-4953-9EAF-7D25D367AE34}" type="presParOf" srcId="{15C6767B-8315-4278-B3F8-D950B421DB4B}" destId="{0108CE0F-9DBA-4354-99A0-AA5095FEC0E4}" srcOrd="1" destOrd="0" presId="urn:microsoft.com/office/officeart/2005/8/layout/chevron2"/>
    <dgm:cxn modelId="{FC4EB93F-5534-4344-B3DC-44CA09340556}" type="presParOf" srcId="{A6FD2449-A1E3-401D-B06D-8687AB1DA0B6}" destId="{6FF13604-E9D7-4F45-979D-FC0051F89253}" srcOrd="1" destOrd="0" presId="urn:microsoft.com/office/officeart/2005/8/layout/chevron2"/>
    <dgm:cxn modelId="{AE27EFC1-05FB-4229-9BBF-47CA57E383B1}" type="presParOf" srcId="{A6FD2449-A1E3-401D-B06D-8687AB1DA0B6}" destId="{274290EA-5577-43A6-A75C-D89A0A0F2C39}" srcOrd="2" destOrd="0" presId="urn:microsoft.com/office/officeart/2005/8/layout/chevron2"/>
    <dgm:cxn modelId="{AA623E3B-C989-4FFA-BB4C-1A02CE3A5A7C}" type="presParOf" srcId="{274290EA-5577-43A6-A75C-D89A0A0F2C39}" destId="{5ED46F80-E172-47F2-8DC9-D6E69A44FDED}" srcOrd="0" destOrd="0" presId="urn:microsoft.com/office/officeart/2005/8/layout/chevron2"/>
    <dgm:cxn modelId="{F9F128B9-A2A6-4C61-8C92-FD145DBDB64F}" type="presParOf" srcId="{274290EA-5577-43A6-A75C-D89A0A0F2C39}" destId="{9B7D18A8-FAEC-4A4F-BCCD-2EBB00D6687F}" srcOrd="1" destOrd="0" presId="urn:microsoft.com/office/officeart/2005/8/layout/chevron2"/>
    <dgm:cxn modelId="{0D1400DA-8BF9-4176-AFBC-F3D6D2F8E953}" type="presParOf" srcId="{A6FD2449-A1E3-401D-B06D-8687AB1DA0B6}" destId="{CB98F292-F2A9-4B2F-B34A-057404989FB4}" srcOrd="3" destOrd="0" presId="urn:microsoft.com/office/officeart/2005/8/layout/chevron2"/>
    <dgm:cxn modelId="{A1A24BE9-9090-45F2-B702-149E6AD871EA}" type="presParOf" srcId="{A6FD2449-A1E3-401D-B06D-8687AB1DA0B6}" destId="{D50FA889-CF29-4219-9E46-3356A18C5C4A}" srcOrd="4" destOrd="0" presId="urn:microsoft.com/office/officeart/2005/8/layout/chevron2"/>
    <dgm:cxn modelId="{7D657E02-6B95-4B6F-A3E2-59B89F442A3F}" type="presParOf" srcId="{D50FA889-CF29-4219-9E46-3356A18C5C4A}" destId="{1416668F-273F-43BB-A096-12199491CCEB}" srcOrd="0" destOrd="0" presId="urn:microsoft.com/office/officeart/2005/8/layout/chevron2"/>
    <dgm:cxn modelId="{10E8E938-58E0-4CAF-A29B-D18D4D76A2B1}" type="presParOf" srcId="{D50FA889-CF29-4219-9E46-3356A18C5C4A}" destId="{0643D013-3B56-403D-BB78-7304DCA9E2C1}" srcOrd="1" destOrd="0" presId="urn:microsoft.com/office/officeart/2005/8/layout/chevron2"/>
    <dgm:cxn modelId="{9F090CCB-8E4F-4F2B-A177-9A903797BBEC}" type="presParOf" srcId="{A6FD2449-A1E3-401D-B06D-8687AB1DA0B6}" destId="{4B16F149-B5AF-4A2C-8B0D-788B3EA8DC82}" srcOrd="5" destOrd="0" presId="urn:microsoft.com/office/officeart/2005/8/layout/chevron2"/>
    <dgm:cxn modelId="{88D59D52-FFAF-45F8-A99A-90D6A43CD4A9}" type="presParOf" srcId="{A6FD2449-A1E3-401D-B06D-8687AB1DA0B6}" destId="{B1CDA9D8-CDB4-4F00-B5A2-7CE645814C01}" srcOrd="6" destOrd="0" presId="urn:microsoft.com/office/officeart/2005/8/layout/chevron2"/>
    <dgm:cxn modelId="{E49A5D60-D506-41FF-BD04-89EB0F12A906}" type="presParOf" srcId="{B1CDA9D8-CDB4-4F00-B5A2-7CE645814C01}" destId="{92994251-3E7C-4EB8-87FE-D61B34718411}" srcOrd="0" destOrd="0" presId="urn:microsoft.com/office/officeart/2005/8/layout/chevron2"/>
    <dgm:cxn modelId="{F41ED6C6-051D-41E4-BC37-97BE9222F3CF}" type="presParOf" srcId="{B1CDA9D8-CDB4-4F00-B5A2-7CE645814C01}" destId="{CC2A22BC-BA08-4CF1-9C3C-33F1D5905FA3}" srcOrd="1" destOrd="0" presId="urn:microsoft.com/office/officeart/2005/8/layout/chevron2"/>
    <dgm:cxn modelId="{C628DF8B-197E-45A7-9701-BEF0CF9452DB}" type="presParOf" srcId="{A6FD2449-A1E3-401D-B06D-8687AB1DA0B6}" destId="{4DF1F320-015F-4AB4-B4B4-4F40DFEF4092}" srcOrd="7" destOrd="0" presId="urn:microsoft.com/office/officeart/2005/8/layout/chevron2"/>
    <dgm:cxn modelId="{C791CC15-EB8E-45DF-8F8D-7FEAB41CD35F}" type="presParOf" srcId="{A6FD2449-A1E3-401D-B06D-8687AB1DA0B6}" destId="{9FA9AABF-3C30-4ED8-8412-0EC23CD86DB4}" srcOrd="8" destOrd="0" presId="urn:microsoft.com/office/officeart/2005/8/layout/chevron2"/>
    <dgm:cxn modelId="{D6C83C9B-D6B3-452E-81F3-347F5F5C7CF6}" type="presParOf" srcId="{9FA9AABF-3C30-4ED8-8412-0EC23CD86DB4}" destId="{E9E6B2FE-2869-42F8-B686-CA38209A8B19}" srcOrd="0" destOrd="0" presId="urn:microsoft.com/office/officeart/2005/8/layout/chevron2"/>
    <dgm:cxn modelId="{AB2B5116-E0E7-46A1-A943-A4930C56EEF6}" type="presParOf" srcId="{9FA9AABF-3C30-4ED8-8412-0EC23CD86DB4}" destId="{364C70AB-BCC6-4D7A-BCF7-7A84417AAC77}" srcOrd="1" destOrd="0" presId="urn:microsoft.com/office/officeart/2005/8/layout/chevron2"/>
    <dgm:cxn modelId="{A97EB2EB-9BB6-4EBD-A299-301BC4DB4187}" type="presParOf" srcId="{A6FD2449-A1E3-401D-B06D-8687AB1DA0B6}" destId="{2CE30750-6F53-473E-B7A9-B7B107F3F78E}" srcOrd="9" destOrd="0" presId="urn:microsoft.com/office/officeart/2005/8/layout/chevron2"/>
    <dgm:cxn modelId="{C566931D-F13C-4031-A2EC-85626E26BF69}" type="presParOf" srcId="{A6FD2449-A1E3-401D-B06D-8687AB1DA0B6}" destId="{F0F1DB2E-D328-4FCC-B791-1253D089EF18}" srcOrd="10" destOrd="0" presId="urn:microsoft.com/office/officeart/2005/8/layout/chevron2"/>
    <dgm:cxn modelId="{6894C948-7C4A-4F8A-9A90-37BE2FE3360D}" type="presParOf" srcId="{F0F1DB2E-D328-4FCC-B791-1253D089EF18}" destId="{64CAB49F-4A18-4D03-84F5-67AB4715B554}" srcOrd="0" destOrd="0" presId="urn:microsoft.com/office/officeart/2005/8/layout/chevron2"/>
    <dgm:cxn modelId="{D2A0F7EA-611F-4CE0-A32B-36F1B44693DA}" type="presParOf" srcId="{F0F1DB2E-D328-4FCC-B791-1253D089EF18}" destId="{251D56FD-0A1F-4268-89DE-6E9C28E1D8D3}" srcOrd="1" destOrd="0" presId="urn:microsoft.com/office/officeart/2005/8/layout/chevron2"/>
    <dgm:cxn modelId="{C470DD49-351B-44C3-943A-770B25D09CF9}" type="presParOf" srcId="{A6FD2449-A1E3-401D-B06D-8687AB1DA0B6}" destId="{141F61A7-8405-474B-B1FF-1434BBB56534}" srcOrd="11" destOrd="0" presId="urn:microsoft.com/office/officeart/2005/8/layout/chevron2"/>
    <dgm:cxn modelId="{5918728E-FB2B-4FBB-A640-76DEEB8F33D1}" type="presParOf" srcId="{A6FD2449-A1E3-401D-B06D-8687AB1DA0B6}" destId="{580E6508-FEA9-4FE0-858D-93FB5DD77A1F}" srcOrd="12" destOrd="0" presId="urn:microsoft.com/office/officeart/2005/8/layout/chevron2"/>
    <dgm:cxn modelId="{0E83177F-A2F1-4618-A6CD-974276F97921}" type="presParOf" srcId="{580E6508-FEA9-4FE0-858D-93FB5DD77A1F}" destId="{6CF08E75-2D2B-4972-9F93-57FDE270E51D}" srcOrd="0" destOrd="0" presId="urn:microsoft.com/office/officeart/2005/8/layout/chevron2"/>
    <dgm:cxn modelId="{427DD486-A594-4E88-BA1F-83A3D4469174}" type="presParOf" srcId="{580E6508-FEA9-4FE0-858D-93FB5DD77A1F}" destId="{530C8F0F-04AB-4F0F-A850-78A9224B6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715077-68ED-47CB-8D01-5F378D04706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B86B66-DAC3-476A-9DE7-A19B4D9CF9C5}">
      <dgm:prSet phldrT="[Texto]"/>
      <dgm:spPr/>
      <dgm:t>
        <a:bodyPr/>
        <a:lstStyle/>
        <a:p>
          <a:r>
            <a:rPr lang="es-GT" dirty="0"/>
            <a:t>Fortalecimiento en evaluación PEFA</a:t>
          </a:r>
          <a:endParaRPr lang="es-ES" dirty="0"/>
        </a:p>
      </dgm:t>
    </dgm:pt>
    <dgm:pt modelId="{584EB450-04D4-4606-8B6C-68E6B51A7466}" type="parTrans" cxnId="{2C436790-95CE-4157-83B0-F13B0D080373}">
      <dgm:prSet/>
      <dgm:spPr/>
      <dgm:t>
        <a:bodyPr/>
        <a:lstStyle/>
        <a:p>
          <a:endParaRPr lang="es-ES"/>
        </a:p>
      </dgm:t>
    </dgm:pt>
    <dgm:pt modelId="{752773FA-5636-43B3-B15F-3CD87A55F3FE}" type="sibTrans" cxnId="{2C436790-95CE-4157-83B0-F13B0D080373}">
      <dgm:prSet/>
      <dgm:spPr/>
      <dgm:t>
        <a:bodyPr/>
        <a:lstStyle/>
        <a:p>
          <a:endParaRPr lang="es-ES"/>
        </a:p>
      </dgm:t>
    </dgm:pt>
    <dgm:pt modelId="{A8EE6844-BBB9-40E1-9952-B9AEBF3E16D2}">
      <dgm:prSet phldrT="[Texto]"/>
      <dgm:spPr/>
      <dgm:t>
        <a:bodyPr/>
        <a:lstStyle/>
        <a:p>
          <a:r>
            <a:rPr lang="es-GT" dirty="0"/>
            <a:t>Aplicación de Normas Internacionales (NICSP)</a:t>
          </a:r>
          <a:endParaRPr lang="es-ES" dirty="0"/>
        </a:p>
      </dgm:t>
    </dgm:pt>
    <dgm:pt modelId="{04AE7E3F-8ABC-4D88-B260-7CE798FAA4EE}" type="parTrans" cxnId="{196EF7D4-3C49-4D6D-B570-0D09DDC3B928}">
      <dgm:prSet/>
      <dgm:spPr/>
      <dgm:t>
        <a:bodyPr/>
        <a:lstStyle/>
        <a:p>
          <a:endParaRPr lang="es-ES"/>
        </a:p>
      </dgm:t>
    </dgm:pt>
    <dgm:pt modelId="{4DBBA3AC-41D5-402E-80A5-7B55AD9F68A8}" type="sibTrans" cxnId="{196EF7D4-3C49-4D6D-B570-0D09DDC3B928}">
      <dgm:prSet/>
      <dgm:spPr/>
      <dgm:t>
        <a:bodyPr/>
        <a:lstStyle/>
        <a:p>
          <a:endParaRPr lang="es-ES"/>
        </a:p>
      </dgm:t>
    </dgm:pt>
    <dgm:pt modelId="{A97DD96F-8B25-4A97-B8C7-FC3C4629FC32}">
      <dgm:prSet phldrT="[Texto]"/>
      <dgm:spPr/>
      <dgm:t>
        <a:bodyPr/>
        <a:lstStyle/>
        <a:p>
          <a:r>
            <a:rPr lang="es-GT" dirty="0"/>
            <a:t>Mejora en el proceso de Vinculación Plan-Presupuesto</a:t>
          </a:r>
          <a:endParaRPr lang="es-ES" dirty="0"/>
        </a:p>
      </dgm:t>
    </dgm:pt>
    <dgm:pt modelId="{DA6A0E6E-7D3B-439A-855A-FF467BB42165}" type="parTrans" cxnId="{416A3D4C-BEA0-4C2C-8FB2-5EF7AF882BD1}">
      <dgm:prSet/>
      <dgm:spPr/>
      <dgm:t>
        <a:bodyPr/>
        <a:lstStyle/>
        <a:p>
          <a:endParaRPr lang="es-ES"/>
        </a:p>
      </dgm:t>
    </dgm:pt>
    <dgm:pt modelId="{1CDABF73-F10A-4E8A-A5C7-E6FF1F4C0B91}" type="sibTrans" cxnId="{416A3D4C-BEA0-4C2C-8FB2-5EF7AF882BD1}">
      <dgm:prSet/>
      <dgm:spPr/>
      <dgm:t>
        <a:bodyPr/>
        <a:lstStyle/>
        <a:p>
          <a:endParaRPr lang="es-ES"/>
        </a:p>
      </dgm:t>
    </dgm:pt>
    <dgm:pt modelId="{D5A69C44-318D-4A4E-8F81-8DD45AAA8DE5}">
      <dgm:prSet phldrT="[Texto]"/>
      <dgm:spPr/>
      <dgm:t>
        <a:bodyPr/>
        <a:lstStyle/>
        <a:p>
          <a:r>
            <a:rPr lang="es-GT" dirty="0"/>
            <a:t>Fortalecer las estimaciones en el marco de mediano y largo plazo</a:t>
          </a:r>
          <a:endParaRPr lang="es-ES" dirty="0"/>
        </a:p>
      </dgm:t>
    </dgm:pt>
    <dgm:pt modelId="{9A327BC6-FA17-4124-B4BB-2373618212BB}" type="parTrans" cxnId="{CDF2EF2C-3EC4-4D96-88F5-51A603283604}">
      <dgm:prSet/>
      <dgm:spPr/>
      <dgm:t>
        <a:bodyPr/>
        <a:lstStyle/>
        <a:p>
          <a:endParaRPr lang="es-ES"/>
        </a:p>
      </dgm:t>
    </dgm:pt>
    <dgm:pt modelId="{F602678E-F087-4C91-A764-46AE58763DBA}" type="sibTrans" cxnId="{CDF2EF2C-3EC4-4D96-88F5-51A603283604}">
      <dgm:prSet/>
      <dgm:spPr/>
      <dgm:t>
        <a:bodyPr/>
        <a:lstStyle/>
        <a:p>
          <a:endParaRPr lang="es-ES"/>
        </a:p>
      </dgm:t>
    </dgm:pt>
    <dgm:pt modelId="{43FEC798-4D5F-4AE0-BB3F-D0E5A82A13E8}" type="pres">
      <dgm:prSet presAssocID="{0F715077-68ED-47CB-8D01-5F378D047065}" presName="cycle" presStyleCnt="0">
        <dgm:presLayoutVars>
          <dgm:dir/>
          <dgm:resizeHandles val="exact"/>
        </dgm:presLayoutVars>
      </dgm:prSet>
      <dgm:spPr/>
    </dgm:pt>
    <dgm:pt modelId="{494B4D8E-E056-4951-98BA-882CDB210CE8}" type="pres">
      <dgm:prSet presAssocID="{D3B86B66-DAC3-476A-9DE7-A19B4D9CF9C5}" presName="node" presStyleLbl="node1" presStyleIdx="0" presStyleCnt="4">
        <dgm:presLayoutVars>
          <dgm:bulletEnabled val="1"/>
        </dgm:presLayoutVars>
      </dgm:prSet>
      <dgm:spPr/>
    </dgm:pt>
    <dgm:pt modelId="{51CD911E-3D88-48CC-B31E-2AF6EF145D7A}" type="pres">
      <dgm:prSet presAssocID="{D3B86B66-DAC3-476A-9DE7-A19B4D9CF9C5}" presName="spNode" presStyleCnt="0"/>
      <dgm:spPr/>
    </dgm:pt>
    <dgm:pt modelId="{BD5EDAE0-7A12-41E7-94EB-23543D3076E1}" type="pres">
      <dgm:prSet presAssocID="{752773FA-5636-43B3-B15F-3CD87A55F3FE}" presName="sibTrans" presStyleLbl="sibTrans1D1" presStyleIdx="0" presStyleCnt="4"/>
      <dgm:spPr/>
    </dgm:pt>
    <dgm:pt modelId="{5D79C2F8-099B-4A39-AF7A-798B7621406A}" type="pres">
      <dgm:prSet presAssocID="{A8EE6844-BBB9-40E1-9952-B9AEBF3E16D2}" presName="node" presStyleLbl="node1" presStyleIdx="1" presStyleCnt="4">
        <dgm:presLayoutVars>
          <dgm:bulletEnabled val="1"/>
        </dgm:presLayoutVars>
      </dgm:prSet>
      <dgm:spPr/>
    </dgm:pt>
    <dgm:pt modelId="{65BD4F3F-6843-4C3C-9DC8-FBA2B14CB001}" type="pres">
      <dgm:prSet presAssocID="{A8EE6844-BBB9-40E1-9952-B9AEBF3E16D2}" presName="spNode" presStyleCnt="0"/>
      <dgm:spPr/>
    </dgm:pt>
    <dgm:pt modelId="{5BE9130E-FD9D-4EAE-A30D-63F5F6545431}" type="pres">
      <dgm:prSet presAssocID="{4DBBA3AC-41D5-402E-80A5-7B55AD9F68A8}" presName="sibTrans" presStyleLbl="sibTrans1D1" presStyleIdx="1" presStyleCnt="4"/>
      <dgm:spPr/>
    </dgm:pt>
    <dgm:pt modelId="{364533E4-258E-45DD-8CD7-B66A3E582D13}" type="pres">
      <dgm:prSet presAssocID="{A97DD96F-8B25-4A97-B8C7-FC3C4629FC32}" presName="node" presStyleLbl="node1" presStyleIdx="2" presStyleCnt="4">
        <dgm:presLayoutVars>
          <dgm:bulletEnabled val="1"/>
        </dgm:presLayoutVars>
      </dgm:prSet>
      <dgm:spPr/>
    </dgm:pt>
    <dgm:pt modelId="{B45D6F57-23D7-4630-86F7-DC1E1FEDDD06}" type="pres">
      <dgm:prSet presAssocID="{A97DD96F-8B25-4A97-B8C7-FC3C4629FC32}" presName="spNode" presStyleCnt="0"/>
      <dgm:spPr/>
    </dgm:pt>
    <dgm:pt modelId="{13C143E4-B144-4AFF-BD03-1BEEAB7A5B46}" type="pres">
      <dgm:prSet presAssocID="{1CDABF73-F10A-4E8A-A5C7-E6FF1F4C0B91}" presName="sibTrans" presStyleLbl="sibTrans1D1" presStyleIdx="2" presStyleCnt="4"/>
      <dgm:spPr/>
    </dgm:pt>
    <dgm:pt modelId="{9AC2457C-1C80-452F-A498-B20E719000BB}" type="pres">
      <dgm:prSet presAssocID="{D5A69C44-318D-4A4E-8F81-8DD45AAA8DE5}" presName="node" presStyleLbl="node1" presStyleIdx="3" presStyleCnt="4">
        <dgm:presLayoutVars>
          <dgm:bulletEnabled val="1"/>
        </dgm:presLayoutVars>
      </dgm:prSet>
      <dgm:spPr/>
    </dgm:pt>
    <dgm:pt modelId="{092EED4C-F347-4541-9AC9-0FDF13546ADD}" type="pres">
      <dgm:prSet presAssocID="{D5A69C44-318D-4A4E-8F81-8DD45AAA8DE5}" presName="spNode" presStyleCnt="0"/>
      <dgm:spPr/>
    </dgm:pt>
    <dgm:pt modelId="{70ABE932-28BD-4246-BFFC-C899E36C8AB5}" type="pres">
      <dgm:prSet presAssocID="{F602678E-F087-4C91-A764-46AE58763DBA}" presName="sibTrans" presStyleLbl="sibTrans1D1" presStyleIdx="3" presStyleCnt="4"/>
      <dgm:spPr/>
    </dgm:pt>
  </dgm:ptLst>
  <dgm:cxnLst>
    <dgm:cxn modelId="{9619DA1D-BC47-41D1-8CDC-5FD246EC81C5}" type="presOf" srcId="{D3B86B66-DAC3-476A-9DE7-A19B4D9CF9C5}" destId="{494B4D8E-E056-4951-98BA-882CDB210CE8}" srcOrd="0" destOrd="0" presId="urn:microsoft.com/office/officeart/2005/8/layout/cycle6"/>
    <dgm:cxn modelId="{1C6B3128-A804-42FA-BB67-1CEEEDD3B633}" type="presOf" srcId="{F602678E-F087-4C91-A764-46AE58763DBA}" destId="{70ABE932-28BD-4246-BFFC-C899E36C8AB5}" srcOrd="0" destOrd="0" presId="urn:microsoft.com/office/officeart/2005/8/layout/cycle6"/>
    <dgm:cxn modelId="{CDF2EF2C-3EC4-4D96-88F5-51A603283604}" srcId="{0F715077-68ED-47CB-8D01-5F378D047065}" destId="{D5A69C44-318D-4A4E-8F81-8DD45AAA8DE5}" srcOrd="3" destOrd="0" parTransId="{9A327BC6-FA17-4124-B4BB-2373618212BB}" sibTransId="{F602678E-F087-4C91-A764-46AE58763DBA}"/>
    <dgm:cxn modelId="{416A3D4C-BEA0-4C2C-8FB2-5EF7AF882BD1}" srcId="{0F715077-68ED-47CB-8D01-5F378D047065}" destId="{A97DD96F-8B25-4A97-B8C7-FC3C4629FC32}" srcOrd="2" destOrd="0" parTransId="{DA6A0E6E-7D3B-439A-855A-FF467BB42165}" sibTransId="{1CDABF73-F10A-4E8A-A5C7-E6FF1F4C0B91}"/>
    <dgm:cxn modelId="{4212374D-BBA6-4CCD-A626-D713E696267D}" type="presOf" srcId="{D5A69C44-318D-4A4E-8F81-8DD45AAA8DE5}" destId="{9AC2457C-1C80-452F-A498-B20E719000BB}" srcOrd="0" destOrd="0" presId="urn:microsoft.com/office/officeart/2005/8/layout/cycle6"/>
    <dgm:cxn modelId="{8AB8F974-6AFA-4F1F-A974-CE62B53F4544}" type="presOf" srcId="{4DBBA3AC-41D5-402E-80A5-7B55AD9F68A8}" destId="{5BE9130E-FD9D-4EAE-A30D-63F5F6545431}" srcOrd="0" destOrd="0" presId="urn:microsoft.com/office/officeart/2005/8/layout/cycle6"/>
    <dgm:cxn modelId="{1E0D497C-F7BB-4B51-913B-DD3AFE3AC884}" type="presOf" srcId="{A97DD96F-8B25-4A97-B8C7-FC3C4629FC32}" destId="{364533E4-258E-45DD-8CD7-B66A3E582D13}" srcOrd="0" destOrd="0" presId="urn:microsoft.com/office/officeart/2005/8/layout/cycle6"/>
    <dgm:cxn modelId="{01C7F982-3472-4518-9828-B2B8E0A4E19B}" type="presOf" srcId="{1CDABF73-F10A-4E8A-A5C7-E6FF1F4C0B91}" destId="{13C143E4-B144-4AFF-BD03-1BEEAB7A5B46}" srcOrd="0" destOrd="0" presId="urn:microsoft.com/office/officeart/2005/8/layout/cycle6"/>
    <dgm:cxn modelId="{D1EF9389-3773-4D6E-BF9C-B68B4C0F4670}" type="presOf" srcId="{A8EE6844-BBB9-40E1-9952-B9AEBF3E16D2}" destId="{5D79C2F8-099B-4A39-AF7A-798B7621406A}" srcOrd="0" destOrd="0" presId="urn:microsoft.com/office/officeart/2005/8/layout/cycle6"/>
    <dgm:cxn modelId="{2C436790-95CE-4157-83B0-F13B0D080373}" srcId="{0F715077-68ED-47CB-8D01-5F378D047065}" destId="{D3B86B66-DAC3-476A-9DE7-A19B4D9CF9C5}" srcOrd="0" destOrd="0" parTransId="{584EB450-04D4-4606-8B6C-68E6B51A7466}" sibTransId="{752773FA-5636-43B3-B15F-3CD87A55F3FE}"/>
    <dgm:cxn modelId="{94269EA4-A185-4F8F-8861-88EC32360A67}" type="presOf" srcId="{0F715077-68ED-47CB-8D01-5F378D047065}" destId="{43FEC798-4D5F-4AE0-BB3F-D0E5A82A13E8}" srcOrd="0" destOrd="0" presId="urn:microsoft.com/office/officeart/2005/8/layout/cycle6"/>
    <dgm:cxn modelId="{196EF7D4-3C49-4D6D-B570-0D09DDC3B928}" srcId="{0F715077-68ED-47CB-8D01-5F378D047065}" destId="{A8EE6844-BBB9-40E1-9952-B9AEBF3E16D2}" srcOrd="1" destOrd="0" parTransId="{04AE7E3F-8ABC-4D88-B260-7CE798FAA4EE}" sibTransId="{4DBBA3AC-41D5-402E-80A5-7B55AD9F68A8}"/>
    <dgm:cxn modelId="{627B28E6-A18D-477E-83FE-B017ABB02264}" type="presOf" srcId="{752773FA-5636-43B3-B15F-3CD87A55F3FE}" destId="{BD5EDAE0-7A12-41E7-94EB-23543D3076E1}" srcOrd="0" destOrd="0" presId="urn:microsoft.com/office/officeart/2005/8/layout/cycle6"/>
    <dgm:cxn modelId="{E409AB75-E309-4CF5-BD52-E977A1C4DD9F}" type="presParOf" srcId="{43FEC798-4D5F-4AE0-BB3F-D0E5A82A13E8}" destId="{494B4D8E-E056-4951-98BA-882CDB210CE8}" srcOrd="0" destOrd="0" presId="urn:microsoft.com/office/officeart/2005/8/layout/cycle6"/>
    <dgm:cxn modelId="{E747761F-A67C-4472-A86C-9252894C4D32}" type="presParOf" srcId="{43FEC798-4D5F-4AE0-BB3F-D0E5A82A13E8}" destId="{51CD911E-3D88-48CC-B31E-2AF6EF145D7A}" srcOrd="1" destOrd="0" presId="urn:microsoft.com/office/officeart/2005/8/layout/cycle6"/>
    <dgm:cxn modelId="{7C0CD8BE-BC4E-466E-B639-F37831A20161}" type="presParOf" srcId="{43FEC798-4D5F-4AE0-BB3F-D0E5A82A13E8}" destId="{BD5EDAE0-7A12-41E7-94EB-23543D3076E1}" srcOrd="2" destOrd="0" presId="urn:microsoft.com/office/officeart/2005/8/layout/cycle6"/>
    <dgm:cxn modelId="{BE0F66FE-D899-4256-BBE9-943ACE6FF108}" type="presParOf" srcId="{43FEC798-4D5F-4AE0-BB3F-D0E5A82A13E8}" destId="{5D79C2F8-099B-4A39-AF7A-798B7621406A}" srcOrd="3" destOrd="0" presId="urn:microsoft.com/office/officeart/2005/8/layout/cycle6"/>
    <dgm:cxn modelId="{4FA7C569-E880-4752-9D9D-6AA9EDFBA5CA}" type="presParOf" srcId="{43FEC798-4D5F-4AE0-BB3F-D0E5A82A13E8}" destId="{65BD4F3F-6843-4C3C-9DC8-FBA2B14CB001}" srcOrd="4" destOrd="0" presId="urn:microsoft.com/office/officeart/2005/8/layout/cycle6"/>
    <dgm:cxn modelId="{43089929-7C37-4270-8C77-75420B253431}" type="presParOf" srcId="{43FEC798-4D5F-4AE0-BB3F-D0E5A82A13E8}" destId="{5BE9130E-FD9D-4EAE-A30D-63F5F6545431}" srcOrd="5" destOrd="0" presId="urn:microsoft.com/office/officeart/2005/8/layout/cycle6"/>
    <dgm:cxn modelId="{2E5DE79C-8367-4CE6-A585-5CB93CF7A73D}" type="presParOf" srcId="{43FEC798-4D5F-4AE0-BB3F-D0E5A82A13E8}" destId="{364533E4-258E-45DD-8CD7-B66A3E582D13}" srcOrd="6" destOrd="0" presId="urn:microsoft.com/office/officeart/2005/8/layout/cycle6"/>
    <dgm:cxn modelId="{226E291A-4CCC-411F-A2DA-E675EDC2F429}" type="presParOf" srcId="{43FEC798-4D5F-4AE0-BB3F-D0E5A82A13E8}" destId="{B45D6F57-23D7-4630-86F7-DC1E1FEDDD06}" srcOrd="7" destOrd="0" presId="urn:microsoft.com/office/officeart/2005/8/layout/cycle6"/>
    <dgm:cxn modelId="{21FF0B3A-0771-44FB-B895-783DB367877A}" type="presParOf" srcId="{43FEC798-4D5F-4AE0-BB3F-D0E5A82A13E8}" destId="{13C143E4-B144-4AFF-BD03-1BEEAB7A5B46}" srcOrd="8" destOrd="0" presId="urn:microsoft.com/office/officeart/2005/8/layout/cycle6"/>
    <dgm:cxn modelId="{A2B8E974-3EF7-4DE2-BF84-B1B7E1ABEC63}" type="presParOf" srcId="{43FEC798-4D5F-4AE0-BB3F-D0E5A82A13E8}" destId="{9AC2457C-1C80-452F-A498-B20E719000BB}" srcOrd="9" destOrd="0" presId="urn:microsoft.com/office/officeart/2005/8/layout/cycle6"/>
    <dgm:cxn modelId="{FCFECEC3-7821-449E-B9AC-ED46122E26D6}" type="presParOf" srcId="{43FEC798-4D5F-4AE0-BB3F-D0E5A82A13E8}" destId="{092EED4C-F347-4541-9AC9-0FDF13546ADD}" srcOrd="10" destOrd="0" presId="urn:microsoft.com/office/officeart/2005/8/layout/cycle6"/>
    <dgm:cxn modelId="{ABD8D9A3-7447-4DD7-9856-7CF2B6107851}" type="presParOf" srcId="{43FEC798-4D5F-4AE0-BB3F-D0E5A82A13E8}" destId="{70ABE932-28BD-4246-BFFC-C899E36C8AB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EAB69-1DD2-4D74-9544-4650DC6FE269}">
      <dsp:nvSpPr>
        <dsp:cNvPr id="0" name=""/>
        <dsp:cNvSpPr/>
      </dsp:nvSpPr>
      <dsp:spPr>
        <a:xfrm>
          <a:off x="1844163" y="-54665"/>
          <a:ext cx="5086844" cy="5086844"/>
        </a:xfrm>
        <a:prstGeom prst="circularArrow">
          <a:avLst>
            <a:gd name="adj1" fmla="val 5544"/>
            <a:gd name="adj2" fmla="val 330680"/>
            <a:gd name="adj3" fmla="val 14752094"/>
            <a:gd name="adj4" fmla="val 1681611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19F7F-3311-4B51-8479-CF5CA7025D2D}">
      <dsp:nvSpPr>
        <dsp:cNvPr id="0" name=""/>
        <dsp:cNvSpPr/>
      </dsp:nvSpPr>
      <dsp:spPr>
        <a:xfrm>
          <a:off x="3729876" y="1905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Planificación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761983" y="34012"/>
        <a:ext cx="1251204" cy="593495"/>
      </dsp:txXfrm>
    </dsp:sp>
    <dsp:sp modelId="{A84F3DA3-F713-487B-8E14-D3BF7436D5C8}">
      <dsp:nvSpPr>
        <dsp:cNvPr id="0" name=""/>
        <dsp:cNvSpPr/>
      </dsp:nvSpPr>
      <dsp:spPr>
        <a:xfrm>
          <a:off x="5124214" y="720082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Formulación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56321" y="752189"/>
        <a:ext cx="1251204" cy="593495"/>
      </dsp:txXfrm>
    </dsp:sp>
    <dsp:sp modelId="{10908570-F7DF-40EF-9F05-74DA34539652}">
      <dsp:nvSpPr>
        <dsp:cNvPr id="0" name=""/>
        <dsp:cNvSpPr/>
      </dsp:nvSpPr>
      <dsp:spPr>
        <a:xfrm>
          <a:off x="5866150" y="1794452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Presentación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98257" y="1826559"/>
        <a:ext cx="1251204" cy="593495"/>
      </dsp:txXfrm>
    </dsp:sp>
    <dsp:sp modelId="{64313A5A-8CCB-4AB9-A323-AC8159DF3D90}">
      <dsp:nvSpPr>
        <dsp:cNvPr id="0" name=""/>
        <dsp:cNvSpPr/>
      </dsp:nvSpPr>
      <dsp:spPr>
        <a:xfrm>
          <a:off x="5608460" y="2880323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Aprobación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40567" y="2912430"/>
        <a:ext cx="1251204" cy="593495"/>
      </dsp:txXfrm>
    </dsp:sp>
    <dsp:sp modelId="{5F6B1361-5B36-4EB8-B90A-0BEE0B227273}">
      <dsp:nvSpPr>
        <dsp:cNvPr id="0" name=""/>
        <dsp:cNvSpPr/>
      </dsp:nvSpPr>
      <dsp:spPr>
        <a:xfrm>
          <a:off x="5155505" y="3950805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Ejecución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01 ene – 31 dic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87612" y="3982912"/>
        <a:ext cx="1251204" cy="593495"/>
      </dsp:txXfrm>
    </dsp:sp>
    <dsp:sp modelId="{5D8CE72B-56E2-4446-9755-97A57EA9EAF1}">
      <dsp:nvSpPr>
        <dsp:cNvPr id="0" name=""/>
        <dsp:cNvSpPr/>
      </dsp:nvSpPr>
      <dsp:spPr>
        <a:xfrm>
          <a:off x="2582491" y="3960442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Seguimiento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14598" y="3992549"/>
        <a:ext cx="1251204" cy="593495"/>
      </dsp:txXfrm>
    </dsp:sp>
    <dsp:sp modelId="{3CCBFFBC-9D46-4E0C-BD86-C96A2BEBA80E}">
      <dsp:nvSpPr>
        <dsp:cNvPr id="0" name=""/>
        <dsp:cNvSpPr/>
      </dsp:nvSpPr>
      <dsp:spPr>
        <a:xfrm>
          <a:off x="1851291" y="2880323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Evaluación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83398" y="2912430"/>
        <a:ext cx="1251204" cy="593495"/>
      </dsp:txXfrm>
    </dsp:sp>
    <dsp:sp modelId="{F4734121-01AF-4A69-BE35-44A0E3D888D0}">
      <dsp:nvSpPr>
        <dsp:cNvPr id="0" name=""/>
        <dsp:cNvSpPr/>
      </dsp:nvSpPr>
      <dsp:spPr>
        <a:xfrm>
          <a:off x="1593601" y="1794452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Liquidación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25708" y="1826559"/>
        <a:ext cx="1251204" cy="593495"/>
      </dsp:txXfrm>
    </dsp:sp>
    <dsp:sp modelId="{35319FDF-185F-4482-BAED-F1F493447C6A}">
      <dsp:nvSpPr>
        <dsp:cNvPr id="0" name=""/>
        <dsp:cNvSpPr/>
      </dsp:nvSpPr>
      <dsp:spPr>
        <a:xfrm>
          <a:off x="2335538" y="720082"/>
          <a:ext cx="1315418" cy="657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Rendición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367645" y="752189"/>
        <a:ext cx="1251204" cy="593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D97EE-D536-40E5-9A4E-BFCAE5000FBC}">
      <dsp:nvSpPr>
        <dsp:cNvPr id="0" name=""/>
        <dsp:cNvSpPr/>
      </dsp:nvSpPr>
      <dsp:spPr>
        <a:xfrm rot="5400000">
          <a:off x="5020618" y="-2833538"/>
          <a:ext cx="730515" cy="6584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500" kern="1200">
              <a:latin typeface="Arial" pitchFamily="34" charset="0"/>
              <a:cs typeface="Arial" pitchFamily="34" charset="0"/>
            </a:rPr>
            <a:t>Identificación de las Políticas y objetivos, para la elaboración de los Productos y Subproductos, que serán incluidos en el presupuesto.</a:t>
          </a:r>
          <a:endParaRPr lang="es-ES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8" y="129063"/>
        <a:ext cx="6548736" cy="659193"/>
      </dsp:txXfrm>
    </dsp:sp>
    <dsp:sp modelId="{BD66797B-3A0A-44E9-B6A1-1A0F73D52E83}">
      <dsp:nvSpPr>
        <dsp:cNvPr id="0" name=""/>
        <dsp:cNvSpPr/>
      </dsp:nvSpPr>
      <dsp:spPr>
        <a:xfrm>
          <a:off x="0" y="2088"/>
          <a:ext cx="2127718" cy="91314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 dirty="0">
              <a:latin typeface="Arial" pitchFamily="34" charset="0"/>
              <a:cs typeface="Arial" pitchFamily="34" charset="0"/>
            </a:rPr>
            <a:t>Planificación</a:t>
          </a:r>
          <a:endParaRPr lang="es-ES" sz="2300" kern="1200" dirty="0">
            <a:latin typeface="Arial" pitchFamily="34" charset="0"/>
            <a:cs typeface="Arial" pitchFamily="34" charset="0"/>
          </a:endParaRPr>
        </a:p>
      </dsp:txBody>
      <dsp:txXfrm>
        <a:off x="44576" y="46664"/>
        <a:ext cx="2038566" cy="823992"/>
      </dsp:txXfrm>
    </dsp:sp>
    <dsp:sp modelId="{5C646566-2499-41C0-A08A-0333444B3520}">
      <dsp:nvSpPr>
        <dsp:cNvPr id="0" name=""/>
        <dsp:cNvSpPr/>
      </dsp:nvSpPr>
      <dsp:spPr>
        <a:xfrm rot="5400000">
          <a:off x="5020618" y="-1874736"/>
          <a:ext cx="730515" cy="6584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500" kern="1200">
              <a:latin typeface="Arial" pitchFamily="34" charset="0"/>
              <a:cs typeface="Arial" pitchFamily="34" charset="0"/>
            </a:rPr>
            <a:t>Elaboración de la propuesta de presupuesto.</a:t>
          </a:r>
          <a:endParaRPr lang="es-ES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8" y="1087865"/>
        <a:ext cx="6548736" cy="659193"/>
      </dsp:txXfrm>
    </dsp:sp>
    <dsp:sp modelId="{C8401116-F50E-4210-8BB0-8B70BF0AC032}">
      <dsp:nvSpPr>
        <dsp:cNvPr id="0" name=""/>
        <dsp:cNvSpPr/>
      </dsp:nvSpPr>
      <dsp:spPr>
        <a:xfrm>
          <a:off x="0" y="960890"/>
          <a:ext cx="2127718" cy="913144"/>
        </a:xfrm>
        <a:prstGeom prst="roundRect">
          <a:avLst/>
        </a:prstGeom>
        <a:solidFill>
          <a:schemeClr val="accent1">
            <a:shade val="80000"/>
            <a:hueOff val="76562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>
              <a:latin typeface="Arial" pitchFamily="34" charset="0"/>
              <a:cs typeface="Arial" pitchFamily="34" charset="0"/>
            </a:rPr>
            <a:t>Formulación</a:t>
          </a:r>
          <a:endParaRPr lang="es-ES" sz="2300" kern="1200" dirty="0">
            <a:latin typeface="Arial" pitchFamily="34" charset="0"/>
            <a:cs typeface="Arial" pitchFamily="34" charset="0"/>
          </a:endParaRPr>
        </a:p>
      </dsp:txBody>
      <dsp:txXfrm>
        <a:off x="44576" y="1005466"/>
        <a:ext cx="2038566" cy="823992"/>
      </dsp:txXfrm>
    </dsp:sp>
    <dsp:sp modelId="{FBA55FCC-75FA-40F5-BFE0-C5AB40D5D743}">
      <dsp:nvSpPr>
        <dsp:cNvPr id="0" name=""/>
        <dsp:cNvSpPr/>
      </dsp:nvSpPr>
      <dsp:spPr>
        <a:xfrm rot="5400000">
          <a:off x="5020618" y="-915934"/>
          <a:ext cx="730515" cy="6584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500" kern="1200">
              <a:latin typeface="Arial" pitchFamily="34" charset="0"/>
              <a:cs typeface="Arial" pitchFamily="34" charset="0"/>
            </a:rPr>
            <a:t>Entrega del Proyecto de Presupuesto al Congreso de la República, a más tardar el 2 de septiembre.</a:t>
          </a:r>
          <a:endParaRPr lang="es-ES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8" y="2046667"/>
        <a:ext cx="6548736" cy="659193"/>
      </dsp:txXfrm>
    </dsp:sp>
    <dsp:sp modelId="{5C25C3C5-4597-45B2-A0E8-01FD2C430C7C}">
      <dsp:nvSpPr>
        <dsp:cNvPr id="0" name=""/>
        <dsp:cNvSpPr/>
      </dsp:nvSpPr>
      <dsp:spPr>
        <a:xfrm>
          <a:off x="0" y="1919691"/>
          <a:ext cx="2127718" cy="913144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>
              <a:latin typeface="Arial" pitchFamily="34" charset="0"/>
              <a:cs typeface="Arial" pitchFamily="34" charset="0"/>
            </a:rPr>
            <a:t>Presentación</a:t>
          </a:r>
          <a:endParaRPr lang="es-ES" sz="2300" kern="1200" dirty="0">
            <a:latin typeface="Arial" pitchFamily="34" charset="0"/>
            <a:cs typeface="Arial" pitchFamily="34" charset="0"/>
          </a:endParaRPr>
        </a:p>
      </dsp:txBody>
      <dsp:txXfrm>
        <a:off x="44576" y="1964267"/>
        <a:ext cx="2038566" cy="823992"/>
      </dsp:txXfrm>
    </dsp:sp>
    <dsp:sp modelId="{FA13076C-E399-467E-ADA7-C4B132B1D22E}">
      <dsp:nvSpPr>
        <dsp:cNvPr id="0" name=""/>
        <dsp:cNvSpPr/>
      </dsp:nvSpPr>
      <dsp:spPr>
        <a:xfrm rot="5400000">
          <a:off x="5020618" y="42866"/>
          <a:ext cx="730515" cy="6584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500" kern="1200">
              <a:latin typeface="Arial" pitchFamily="34" charset="0"/>
              <a:cs typeface="Arial" pitchFamily="34" charset="0"/>
            </a:rPr>
            <a:t>De conformidad con el Artículo 171 de la Constitución Política de la República, el Congreso tiene la facultad de aprobar, modificar o improbar el proyecto de presupuesto presentado por el Ejecutivo.</a:t>
          </a:r>
          <a:endParaRPr lang="es-GT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8" y="3005468"/>
        <a:ext cx="6548736" cy="659193"/>
      </dsp:txXfrm>
    </dsp:sp>
    <dsp:sp modelId="{994F79D6-9540-40AB-901B-582642E61621}">
      <dsp:nvSpPr>
        <dsp:cNvPr id="0" name=""/>
        <dsp:cNvSpPr/>
      </dsp:nvSpPr>
      <dsp:spPr>
        <a:xfrm>
          <a:off x="0" y="2878493"/>
          <a:ext cx="2127718" cy="913144"/>
        </a:xfrm>
        <a:prstGeom prst="roundRect">
          <a:avLst/>
        </a:prstGeom>
        <a:solidFill>
          <a:schemeClr val="accent1">
            <a:shade val="80000"/>
            <a:hueOff val="229685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>
              <a:latin typeface="Arial" pitchFamily="34" charset="0"/>
              <a:cs typeface="Arial" pitchFamily="34" charset="0"/>
            </a:rPr>
            <a:t>Aprobación</a:t>
          </a:r>
          <a:endParaRPr lang="es-GT" sz="2300" kern="1200" dirty="0">
            <a:latin typeface="Arial" pitchFamily="34" charset="0"/>
            <a:cs typeface="Arial" pitchFamily="34" charset="0"/>
          </a:endParaRPr>
        </a:p>
      </dsp:txBody>
      <dsp:txXfrm>
        <a:off x="44576" y="2923069"/>
        <a:ext cx="2038566" cy="823992"/>
      </dsp:txXfrm>
    </dsp:sp>
    <dsp:sp modelId="{30DEA117-2342-46ED-A981-7C1495E3CD25}">
      <dsp:nvSpPr>
        <dsp:cNvPr id="0" name=""/>
        <dsp:cNvSpPr/>
      </dsp:nvSpPr>
      <dsp:spPr>
        <a:xfrm rot="5400000">
          <a:off x="5020618" y="1001668"/>
          <a:ext cx="730515" cy="6584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500" kern="1200">
              <a:latin typeface="Arial" pitchFamily="34" charset="0"/>
              <a:cs typeface="Arial" pitchFamily="34" charset="0"/>
            </a:rPr>
            <a:t>Corresponde al período comprendido del 1 de enero al 31 de diciembre de cada año, en el cual las entidades llevan a cabo la producción de bienes y servicios, en favor de la población.</a:t>
          </a:r>
          <a:endParaRPr lang="es-ES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8" y="3964270"/>
        <a:ext cx="6548736" cy="659193"/>
      </dsp:txXfrm>
    </dsp:sp>
    <dsp:sp modelId="{3977537C-089E-4CC8-A754-3E5A3E54D406}">
      <dsp:nvSpPr>
        <dsp:cNvPr id="0" name=""/>
        <dsp:cNvSpPr/>
      </dsp:nvSpPr>
      <dsp:spPr>
        <a:xfrm>
          <a:off x="0" y="3837295"/>
          <a:ext cx="2127718" cy="913144"/>
        </a:xfrm>
        <a:prstGeom prst="roundRect">
          <a:avLst/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>
              <a:latin typeface="Arial" pitchFamily="34" charset="0"/>
              <a:cs typeface="Arial" pitchFamily="34" charset="0"/>
            </a:rPr>
            <a:t>Ejecución</a:t>
          </a:r>
          <a:endParaRPr lang="es-ES" sz="2300" kern="1200" dirty="0">
            <a:latin typeface="Arial" pitchFamily="34" charset="0"/>
            <a:cs typeface="Arial" pitchFamily="34" charset="0"/>
          </a:endParaRPr>
        </a:p>
      </dsp:txBody>
      <dsp:txXfrm>
        <a:off x="44576" y="3881871"/>
        <a:ext cx="2038566" cy="823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D97EE-D536-40E5-9A4E-BFCAE5000FBC}">
      <dsp:nvSpPr>
        <dsp:cNvPr id="0" name=""/>
        <dsp:cNvSpPr/>
      </dsp:nvSpPr>
      <dsp:spPr>
        <a:xfrm rot="5400000">
          <a:off x="4928259" y="-2717799"/>
          <a:ext cx="915232" cy="6584397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>
              <a:latin typeface="Arial" pitchFamily="34" charset="0"/>
              <a:cs typeface="Arial" pitchFamily="34" charset="0"/>
            </a:rPr>
            <a:t>Etapa en la cual se observan los avances en la ejecución física y financiera de las instituciones.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7" y="161461"/>
        <a:ext cx="6539719" cy="825876"/>
      </dsp:txXfrm>
    </dsp:sp>
    <dsp:sp modelId="{BD66797B-3A0A-44E9-B6A1-1A0F73D52E83}">
      <dsp:nvSpPr>
        <dsp:cNvPr id="0" name=""/>
        <dsp:cNvSpPr/>
      </dsp:nvSpPr>
      <dsp:spPr>
        <a:xfrm>
          <a:off x="0" y="2378"/>
          <a:ext cx="2127718" cy="114404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>
              <a:latin typeface="Arial" pitchFamily="34" charset="0"/>
              <a:cs typeface="Arial" pitchFamily="34" charset="0"/>
            </a:rPr>
            <a:t>Seguimiento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55847" y="58225"/>
        <a:ext cx="2016024" cy="1032347"/>
      </dsp:txXfrm>
    </dsp:sp>
    <dsp:sp modelId="{5C646566-2499-41C0-A08A-0333444B3520}">
      <dsp:nvSpPr>
        <dsp:cNvPr id="0" name=""/>
        <dsp:cNvSpPr/>
      </dsp:nvSpPr>
      <dsp:spPr>
        <a:xfrm rot="5400000">
          <a:off x="4928259" y="-1516556"/>
          <a:ext cx="915232" cy="6584397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>
              <a:latin typeface="Arial" pitchFamily="34" charset="0"/>
              <a:cs typeface="Arial" pitchFamily="34" charset="0"/>
            </a:rPr>
            <a:t>Proceso por medio del cual se cuantifican los avances en el logro de las metas y objetivos, identificados por las instituciones.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7" y="1362704"/>
        <a:ext cx="6539719" cy="825876"/>
      </dsp:txXfrm>
    </dsp:sp>
    <dsp:sp modelId="{C8401116-F50E-4210-8BB0-8B70BF0AC032}">
      <dsp:nvSpPr>
        <dsp:cNvPr id="0" name=""/>
        <dsp:cNvSpPr/>
      </dsp:nvSpPr>
      <dsp:spPr>
        <a:xfrm>
          <a:off x="0" y="1203621"/>
          <a:ext cx="2127718" cy="1144041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Evaluación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55847" y="1259468"/>
        <a:ext cx="2016024" cy="1032347"/>
      </dsp:txXfrm>
    </dsp:sp>
    <dsp:sp modelId="{FBA55FCC-75FA-40F5-BFE0-C5AB40D5D743}">
      <dsp:nvSpPr>
        <dsp:cNvPr id="0" name=""/>
        <dsp:cNvSpPr/>
      </dsp:nvSpPr>
      <dsp:spPr>
        <a:xfrm rot="5400000">
          <a:off x="4928259" y="-315313"/>
          <a:ext cx="915232" cy="6584397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>
              <a:latin typeface="Arial" pitchFamily="34" charset="0"/>
              <a:cs typeface="Arial" pitchFamily="34" charset="0"/>
            </a:rPr>
            <a:t>En función de lo establecido en la normativa vigente, se debe presentar ante el Congreso de la República, el Balance General del Estado; Estado de Resultados; Otros Estados Financieros; y, Estados de Ejecución Presupuestaria.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7" y="2563947"/>
        <a:ext cx="6539719" cy="825876"/>
      </dsp:txXfrm>
    </dsp:sp>
    <dsp:sp modelId="{5C25C3C5-4597-45B2-A0E8-01FD2C430C7C}">
      <dsp:nvSpPr>
        <dsp:cNvPr id="0" name=""/>
        <dsp:cNvSpPr/>
      </dsp:nvSpPr>
      <dsp:spPr>
        <a:xfrm>
          <a:off x="0" y="2404865"/>
          <a:ext cx="2127718" cy="1144041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>
              <a:latin typeface="Arial" pitchFamily="34" charset="0"/>
              <a:cs typeface="Arial" pitchFamily="34" charset="0"/>
            </a:rPr>
            <a:t>Liquidación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55847" y="2460712"/>
        <a:ext cx="2016024" cy="1032347"/>
      </dsp:txXfrm>
    </dsp:sp>
    <dsp:sp modelId="{FA13076C-E399-467E-ADA7-C4B132B1D22E}">
      <dsp:nvSpPr>
        <dsp:cNvPr id="0" name=""/>
        <dsp:cNvSpPr/>
      </dsp:nvSpPr>
      <dsp:spPr>
        <a:xfrm rot="5400000">
          <a:off x="4928259" y="885929"/>
          <a:ext cx="915232" cy="6584397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>
              <a:latin typeface="Arial" pitchFamily="34" charset="0"/>
              <a:cs typeface="Arial" pitchFamily="34" charset="0"/>
            </a:rPr>
            <a:t>Corresponde a la presentación de informes establecidos en Ley, por medio de los cuales se demuestran los avances en la ejecución presupuestara.</a:t>
          </a:r>
          <a:endParaRPr lang="es-GT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093677" y="3765189"/>
        <a:ext cx="6539719" cy="825876"/>
      </dsp:txXfrm>
    </dsp:sp>
    <dsp:sp modelId="{994F79D6-9540-40AB-901B-582642E61621}">
      <dsp:nvSpPr>
        <dsp:cNvPr id="0" name=""/>
        <dsp:cNvSpPr/>
      </dsp:nvSpPr>
      <dsp:spPr>
        <a:xfrm>
          <a:off x="0" y="3606108"/>
          <a:ext cx="2127718" cy="1144041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>
              <a:latin typeface="Arial" pitchFamily="34" charset="0"/>
              <a:cs typeface="Arial" pitchFamily="34" charset="0"/>
            </a:rPr>
            <a:t>Rendición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>
        <a:off x="55847" y="3661955"/>
        <a:ext cx="2016024" cy="1032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9AE0E-0AA5-4111-8D33-79DF85EA5C69}">
      <dsp:nvSpPr>
        <dsp:cNvPr id="0" name=""/>
        <dsp:cNvSpPr/>
      </dsp:nvSpPr>
      <dsp:spPr>
        <a:xfrm>
          <a:off x="648507" y="1198"/>
          <a:ext cx="1368708" cy="82122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latin typeface="Arial" pitchFamily="34" charset="0"/>
              <a:cs typeface="Arial" pitchFamily="34" charset="0"/>
            </a:rPr>
            <a:t>Plan nacional de Desarrollo: </a:t>
          </a:r>
          <a:r>
            <a:rPr lang="es-GT" sz="1300" b="1" kern="1200" dirty="0" err="1">
              <a:latin typeface="Arial" pitchFamily="34" charset="0"/>
              <a:cs typeface="Arial" pitchFamily="34" charset="0"/>
            </a:rPr>
            <a:t>K’atun</a:t>
          </a:r>
          <a:r>
            <a:rPr lang="es-GT" sz="1300" b="1" kern="1200" dirty="0">
              <a:latin typeface="Arial" pitchFamily="34" charset="0"/>
              <a:cs typeface="Arial" pitchFamily="34" charset="0"/>
            </a:rPr>
            <a:t> 2032</a:t>
          </a:r>
          <a:endParaRPr lang="es-ES" sz="1300" b="1" kern="1200" dirty="0">
            <a:latin typeface="Arial" pitchFamily="34" charset="0"/>
            <a:cs typeface="Arial" pitchFamily="34" charset="0"/>
          </a:endParaRPr>
        </a:p>
      </dsp:txBody>
      <dsp:txXfrm>
        <a:off x="648507" y="1198"/>
        <a:ext cx="1368708" cy="821225"/>
      </dsp:txXfrm>
    </dsp:sp>
    <dsp:sp modelId="{3B8DC9CC-4232-413C-B722-D41A986E0CA4}">
      <dsp:nvSpPr>
        <dsp:cNvPr id="0" name=""/>
        <dsp:cNvSpPr/>
      </dsp:nvSpPr>
      <dsp:spPr>
        <a:xfrm>
          <a:off x="2154086" y="1198"/>
          <a:ext cx="1368708" cy="82122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latin typeface="Arial" pitchFamily="34" charset="0"/>
              <a:cs typeface="Arial" pitchFamily="34" charset="0"/>
            </a:rPr>
            <a:t>Plan de la Alianza para la Prosperidad del Triángulo Norte</a:t>
          </a:r>
          <a:endParaRPr lang="es-ES" sz="1300" b="1" kern="1200" dirty="0">
            <a:latin typeface="Arial" pitchFamily="34" charset="0"/>
            <a:cs typeface="Arial" pitchFamily="34" charset="0"/>
          </a:endParaRPr>
        </a:p>
      </dsp:txBody>
      <dsp:txXfrm>
        <a:off x="2154086" y="1198"/>
        <a:ext cx="1368708" cy="821225"/>
      </dsp:txXfrm>
    </dsp:sp>
    <dsp:sp modelId="{B9017E1C-F6B6-450F-B135-1C98DC834D4E}">
      <dsp:nvSpPr>
        <dsp:cNvPr id="0" name=""/>
        <dsp:cNvSpPr/>
      </dsp:nvSpPr>
      <dsp:spPr>
        <a:xfrm>
          <a:off x="648507" y="959293"/>
          <a:ext cx="1368708" cy="82122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itchFamily="34" charset="0"/>
              <a:cs typeface="Arial" pitchFamily="34" charset="0"/>
            </a:rPr>
            <a:t>Política General de Gobierno</a:t>
          </a:r>
        </a:p>
      </dsp:txBody>
      <dsp:txXfrm>
        <a:off x="648507" y="959293"/>
        <a:ext cx="1368708" cy="821225"/>
      </dsp:txXfrm>
    </dsp:sp>
    <dsp:sp modelId="{18944C91-E65E-49A9-BE0A-5AC03FEDD5BC}">
      <dsp:nvSpPr>
        <dsp:cNvPr id="0" name=""/>
        <dsp:cNvSpPr/>
      </dsp:nvSpPr>
      <dsp:spPr>
        <a:xfrm>
          <a:off x="2154086" y="959293"/>
          <a:ext cx="1368708" cy="82122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latin typeface="Arial" pitchFamily="34" charset="0"/>
              <a:cs typeface="Arial" pitchFamily="34" charset="0"/>
            </a:rPr>
            <a:t>Objetivos de Desarrollo Sostenible</a:t>
          </a:r>
          <a:endParaRPr lang="es-ES" sz="1300" b="1" kern="1200" dirty="0">
            <a:latin typeface="Arial" pitchFamily="34" charset="0"/>
            <a:cs typeface="Arial" pitchFamily="34" charset="0"/>
          </a:endParaRPr>
        </a:p>
      </dsp:txBody>
      <dsp:txXfrm>
        <a:off x="2154086" y="959293"/>
        <a:ext cx="1368708" cy="821225"/>
      </dsp:txXfrm>
    </dsp:sp>
    <dsp:sp modelId="{C3FE2F4E-19A9-4725-844B-B4E6B39A959B}">
      <dsp:nvSpPr>
        <dsp:cNvPr id="0" name=""/>
        <dsp:cNvSpPr/>
      </dsp:nvSpPr>
      <dsp:spPr>
        <a:xfrm>
          <a:off x="648507" y="1917389"/>
          <a:ext cx="1368708" cy="82122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latin typeface="Arial" pitchFamily="34" charset="0"/>
              <a:cs typeface="Arial" pitchFamily="34" charset="0"/>
            </a:rPr>
            <a:t>Resultados Estratégicos de País</a:t>
          </a:r>
          <a:endParaRPr lang="es-ES" sz="1300" b="1" kern="1200" dirty="0">
            <a:latin typeface="Arial" pitchFamily="34" charset="0"/>
            <a:cs typeface="Arial" pitchFamily="34" charset="0"/>
          </a:endParaRPr>
        </a:p>
      </dsp:txBody>
      <dsp:txXfrm>
        <a:off x="648507" y="1917389"/>
        <a:ext cx="1368708" cy="821225"/>
      </dsp:txXfrm>
    </dsp:sp>
    <dsp:sp modelId="{5C356338-C3C3-4F54-A78D-44CD957D70DF}">
      <dsp:nvSpPr>
        <dsp:cNvPr id="0" name=""/>
        <dsp:cNvSpPr/>
      </dsp:nvSpPr>
      <dsp:spPr>
        <a:xfrm>
          <a:off x="2154086" y="1917389"/>
          <a:ext cx="1368708" cy="82122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latin typeface="Arial" pitchFamily="34" charset="0"/>
              <a:cs typeface="Arial" pitchFamily="34" charset="0"/>
            </a:rPr>
            <a:t>Metas Estratégicas de Desarrollo</a:t>
          </a:r>
          <a:endParaRPr lang="es-ES" sz="1300" b="1" kern="1200" dirty="0">
            <a:latin typeface="Arial" pitchFamily="34" charset="0"/>
            <a:cs typeface="Arial" pitchFamily="34" charset="0"/>
          </a:endParaRPr>
        </a:p>
      </dsp:txBody>
      <dsp:txXfrm>
        <a:off x="2154086" y="1917389"/>
        <a:ext cx="1368708" cy="821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AF818-179D-4F87-905B-EB545C980256}">
      <dsp:nvSpPr>
        <dsp:cNvPr id="0" name=""/>
        <dsp:cNvSpPr/>
      </dsp:nvSpPr>
      <dsp:spPr>
        <a:xfrm rot="5400000">
          <a:off x="-109908" y="112207"/>
          <a:ext cx="732721" cy="512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258752"/>
        <a:ext cx="512905" cy="219816"/>
      </dsp:txXfrm>
    </dsp:sp>
    <dsp:sp modelId="{0108CE0F-9DBA-4354-99A0-AA5095FEC0E4}">
      <dsp:nvSpPr>
        <dsp:cNvPr id="0" name=""/>
        <dsp:cNvSpPr/>
      </dsp:nvSpPr>
      <dsp:spPr>
        <a:xfrm rot="5400000">
          <a:off x="3007018" y="-2491814"/>
          <a:ext cx="476268" cy="5464495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Planificación</a:t>
          </a:r>
        </a:p>
      </dsp:txBody>
      <dsp:txXfrm rot="-5400000">
        <a:off x="512905" y="25548"/>
        <a:ext cx="5441246" cy="429770"/>
      </dsp:txXfrm>
    </dsp:sp>
    <dsp:sp modelId="{5ED46F80-E172-47F2-8DC9-D6E69A44FDED}">
      <dsp:nvSpPr>
        <dsp:cNvPr id="0" name=""/>
        <dsp:cNvSpPr/>
      </dsp:nvSpPr>
      <dsp:spPr>
        <a:xfrm rot="5400000">
          <a:off x="-109908" y="760052"/>
          <a:ext cx="732721" cy="512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906597"/>
        <a:ext cx="512905" cy="219816"/>
      </dsp:txXfrm>
    </dsp:sp>
    <dsp:sp modelId="{9B7D18A8-FAEC-4A4F-BCCD-2EBB00D6687F}">
      <dsp:nvSpPr>
        <dsp:cNvPr id="0" name=""/>
        <dsp:cNvSpPr/>
      </dsp:nvSpPr>
      <dsp:spPr>
        <a:xfrm rot="5400000">
          <a:off x="3007018" y="-1833072"/>
          <a:ext cx="476268" cy="546449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Formulación</a:t>
          </a:r>
        </a:p>
      </dsp:txBody>
      <dsp:txXfrm rot="-5400000">
        <a:off x="512905" y="684290"/>
        <a:ext cx="5441246" cy="429770"/>
      </dsp:txXfrm>
    </dsp:sp>
    <dsp:sp modelId="{1416668F-273F-43BB-A096-12199491CCEB}">
      <dsp:nvSpPr>
        <dsp:cNvPr id="0" name=""/>
        <dsp:cNvSpPr/>
      </dsp:nvSpPr>
      <dsp:spPr>
        <a:xfrm rot="5400000">
          <a:off x="-109908" y="1407896"/>
          <a:ext cx="732721" cy="512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1554441"/>
        <a:ext cx="512905" cy="219816"/>
      </dsp:txXfrm>
    </dsp:sp>
    <dsp:sp modelId="{0643D013-3B56-403D-BB78-7304DCA9E2C1}">
      <dsp:nvSpPr>
        <dsp:cNvPr id="0" name=""/>
        <dsp:cNvSpPr/>
      </dsp:nvSpPr>
      <dsp:spPr>
        <a:xfrm rot="5400000">
          <a:off x="3007018" y="-1196125"/>
          <a:ext cx="476268" cy="546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Presentación</a:t>
          </a:r>
        </a:p>
      </dsp:txBody>
      <dsp:txXfrm rot="-5400000">
        <a:off x="512905" y="1321237"/>
        <a:ext cx="5441246" cy="429770"/>
      </dsp:txXfrm>
    </dsp:sp>
    <dsp:sp modelId="{92994251-3E7C-4EB8-87FE-D61B34718411}">
      <dsp:nvSpPr>
        <dsp:cNvPr id="0" name=""/>
        <dsp:cNvSpPr/>
      </dsp:nvSpPr>
      <dsp:spPr>
        <a:xfrm rot="5400000">
          <a:off x="-109908" y="2055740"/>
          <a:ext cx="732721" cy="512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4</a:t>
          </a:r>
        </a:p>
      </dsp:txBody>
      <dsp:txXfrm rot="-5400000">
        <a:off x="1" y="2202285"/>
        <a:ext cx="512905" cy="219816"/>
      </dsp:txXfrm>
    </dsp:sp>
    <dsp:sp modelId="{CC2A22BC-BA08-4CF1-9C3C-33F1D5905FA3}">
      <dsp:nvSpPr>
        <dsp:cNvPr id="0" name=""/>
        <dsp:cNvSpPr/>
      </dsp:nvSpPr>
      <dsp:spPr>
        <a:xfrm rot="5400000">
          <a:off x="3007018" y="-548280"/>
          <a:ext cx="476268" cy="546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Aprobación</a:t>
          </a:r>
        </a:p>
      </dsp:txBody>
      <dsp:txXfrm rot="-5400000">
        <a:off x="512905" y="1969082"/>
        <a:ext cx="5441246" cy="429770"/>
      </dsp:txXfrm>
    </dsp:sp>
    <dsp:sp modelId="{E9E6B2FE-2869-42F8-B686-CA38209A8B19}">
      <dsp:nvSpPr>
        <dsp:cNvPr id="0" name=""/>
        <dsp:cNvSpPr/>
      </dsp:nvSpPr>
      <dsp:spPr>
        <a:xfrm rot="5400000">
          <a:off x="-109908" y="2703585"/>
          <a:ext cx="732721" cy="512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5</a:t>
          </a:r>
        </a:p>
      </dsp:txBody>
      <dsp:txXfrm rot="-5400000">
        <a:off x="1" y="2850130"/>
        <a:ext cx="512905" cy="219816"/>
      </dsp:txXfrm>
    </dsp:sp>
    <dsp:sp modelId="{364C70AB-BCC6-4D7A-BCF7-7A84417AAC77}">
      <dsp:nvSpPr>
        <dsp:cNvPr id="0" name=""/>
        <dsp:cNvSpPr/>
      </dsp:nvSpPr>
      <dsp:spPr>
        <a:xfrm rot="5400000">
          <a:off x="3007018" y="99563"/>
          <a:ext cx="476268" cy="546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Ejecución</a:t>
          </a:r>
        </a:p>
      </dsp:txBody>
      <dsp:txXfrm rot="-5400000">
        <a:off x="512905" y="2616926"/>
        <a:ext cx="5441246" cy="429770"/>
      </dsp:txXfrm>
    </dsp:sp>
    <dsp:sp modelId="{64CAB49F-4A18-4D03-84F5-67AB4715B554}">
      <dsp:nvSpPr>
        <dsp:cNvPr id="0" name=""/>
        <dsp:cNvSpPr/>
      </dsp:nvSpPr>
      <dsp:spPr>
        <a:xfrm rot="5400000">
          <a:off x="-109908" y="3351429"/>
          <a:ext cx="732721" cy="512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6</a:t>
          </a:r>
        </a:p>
      </dsp:txBody>
      <dsp:txXfrm rot="-5400000">
        <a:off x="1" y="3497974"/>
        <a:ext cx="512905" cy="219816"/>
      </dsp:txXfrm>
    </dsp:sp>
    <dsp:sp modelId="{251D56FD-0A1F-4268-89DE-6E9C28E1D8D3}">
      <dsp:nvSpPr>
        <dsp:cNvPr id="0" name=""/>
        <dsp:cNvSpPr/>
      </dsp:nvSpPr>
      <dsp:spPr>
        <a:xfrm rot="5400000">
          <a:off x="3007018" y="747408"/>
          <a:ext cx="476268" cy="546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Seguimiento y Evaluación</a:t>
          </a:r>
        </a:p>
      </dsp:txBody>
      <dsp:txXfrm rot="-5400000">
        <a:off x="512905" y="3264771"/>
        <a:ext cx="5441246" cy="429770"/>
      </dsp:txXfrm>
    </dsp:sp>
    <dsp:sp modelId="{6CF08E75-2D2B-4972-9F93-57FDE270E51D}">
      <dsp:nvSpPr>
        <dsp:cNvPr id="0" name=""/>
        <dsp:cNvSpPr/>
      </dsp:nvSpPr>
      <dsp:spPr>
        <a:xfrm rot="5400000">
          <a:off x="-109908" y="3999274"/>
          <a:ext cx="732721" cy="512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7</a:t>
          </a:r>
        </a:p>
      </dsp:txBody>
      <dsp:txXfrm rot="-5400000">
        <a:off x="1" y="4145819"/>
        <a:ext cx="512905" cy="219816"/>
      </dsp:txXfrm>
    </dsp:sp>
    <dsp:sp modelId="{530C8F0F-04AB-4F0F-A850-78A9224B6A3C}">
      <dsp:nvSpPr>
        <dsp:cNvPr id="0" name=""/>
        <dsp:cNvSpPr/>
      </dsp:nvSpPr>
      <dsp:spPr>
        <a:xfrm rot="5400000">
          <a:off x="3007018" y="1395252"/>
          <a:ext cx="476268" cy="546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Liquidación y Rendición</a:t>
          </a:r>
        </a:p>
      </dsp:txBody>
      <dsp:txXfrm rot="-5400000">
        <a:off x="512905" y="3912615"/>
        <a:ext cx="5441246" cy="429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B4D8E-E056-4951-98BA-882CDB210CE8}">
      <dsp:nvSpPr>
        <dsp:cNvPr id="0" name=""/>
        <dsp:cNvSpPr/>
      </dsp:nvSpPr>
      <dsp:spPr>
        <a:xfrm>
          <a:off x="2225778" y="411"/>
          <a:ext cx="1453098" cy="94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Fortalecimiento en evaluación PEFA</a:t>
          </a:r>
          <a:endParaRPr lang="es-ES" sz="1300" kern="1200" dirty="0"/>
        </a:p>
      </dsp:txBody>
      <dsp:txXfrm>
        <a:off x="2271885" y="46518"/>
        <a:ext cx="1360884" cy="852300"/>
      </dsp:txXfrm>
    </dsp:sp>
    <dsp:sp modelId="{BD5EDAE0-7A12-41E7-94EB-23543D3076E1}">
      <dsp:nvSpPr>
        <dsp:cNvPr id="0" name=""/>
        <dsp:cNvSpPr/>
      </dsp:nvSpPr>
      <dsp:spPr>
        <a:xfrm>
          <a:off x="1392996" y="472668"/>
          <a:ext cx="3118663" cy="3118663"/>
        </a:xfrm>
        <a:custGeom>
          <a:avLst/>
          <a:gdLst/>
          <a:ahLst/>
          <a:cxnLst/>
          <a:rect l="0" t="0" r="0" b="0"/>
          <a:pathLst>
            <a:path>
              <a:moveTo>
                <a:pt x="2296331" y="185160"/>
              </a:moveTo>
              <a:arcTo wR="1559331" hR="1559331" stAng="17892340" swAng="26238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9C2F8-099B-4A39-AF7A-798B7621406A}">
      <dsp:nvSpPr>
        <dsp:cNvPr id="0" name=""/>
        <dsp:cNvSpPr/>
      </dsp:nvSpPr>
      <dsp:spPr>
        <a:xfrm>
          <a:off x="3785110" y="1559742"/>
          <a:ext cx="1453098" cy="94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Aplicación de Normas Internacionales (NICSP)</a:t>
          </a:r>
          <a:endParaRPr lang="es-ES" sz="1300" kern="1200" dirty="0"/>
        </a:p>
      </dsp:txBody>
      <dsp:txXfrm>
        <a:off x="3831217" y="1605849"/>
        <a:ext cx="1360884" cy="852300"/>
      </dsp:txXfrm>
    </dsp:sp>
    <dsp:sp modelId="{5BE9130E-FD9D-4EAE-A30D-63F5F6545431}">
      <dsp:nvSpPr>
        <dsp:cNvPr id="0" name=""/>
        <dsp:cNvSpPr/>
      </dsp:nvSpPr>
      <dsp:spPr>
        <a:xfrm>
          <a:off x="1392996" y="472668"/>
          <a:ext cx="3118663" cy="3118663"/>
        </a:xfrm>
        <a:custGeom>
          <a:avLst/>
          <a:gdLst/>
          <a:ahLst/>
          <a:cxnLst/>
          <a:rect l="0" t="0" r="0" b="0"/>
          <a:pathLst>
            <a:path>
              <a:moveTo>
                <a:pt x="3041803" y="2042853"/>
              </a:moveTo>
              <a:arcTo wR="1559331" hR="1559331" stAng="1083852" swAng="26238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533E4-258E-45DD-8CD7-B66A3E582D13}">
      <dsp:nvSpPr>
        <dsp:cNvPr id="0" name=""/>
        <dsp:cNvSpPr/>
      </dsp:nvSpPr>
      <dsp:spPr>
        <a:xfrm>
          <a:off x="2225778" y="3119074"/>
          <a:ext cx="1453098" cy="94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Mejora en el proceso de Vinculación Plan-Presupuesto</a:t>
          </a:r>
          <a:endParaRPr lang="es-ES" sz="1300" kern="1200" dirty="0"/>
        </a:p>
      </dsp:txBody>
      <dsp:txXfrm>
        <a:off x="2271885" y="3165181"/>
        <a:ext cx="1360884" cy="852300"/>
      </dsp:txXfrm>
    </dsp:sp>
    <dsp:sp modelId="{13C143E4-B144-4AFF-BD03-1BEEAB7A5B46}">
      <dsp:nvSpPr>
        <dsp:cNvPr id="0" name=""/>
        <dsp:cNvSpPr/>
      </dsp:nvSpPr>
      <dsp:spPr>
        <a:xfrm>
          <a:off x="1392996" y="472668"/>
          <a:ext cx="3118663" cy="3118663"/>
        </a:xfrm>
        <a:custGeom>
          <a:avLst/>
          <a:gdLst/>
          <a:ahLst/>
          <a:cxnLst/>
          <a:rect l="0" t="0" r="0" b="0"/>
          <a:pathLst>
            <a:path>
              <a:moveTo>
                <a:pt x="822332" y="2933503"/>
              </a:moveTo>
              <a:arcTo wR="1559331" hR="1559331" stAng="7092340" swAng="26238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2457C-1C80-452F-A498-B20E719000BB}">
      <dsp:nvSpPr>
        <dsp:cNvPr id="0" name=""/>
        <dsp:cNvSpPr/>
      </dsp:nvSpPr>
      <dsp:spPr>
        <a:xfrm>
          <a:off x="666446" y="1559742"/>
          <a:ext cx="1453098" cy="94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Fortalecer las estimaciones en el marco de mediano y largo plazo</a:t>
          </a:r>
          <a:endParaRPr lang="es-ES" sz="1300" kern="1200" dirty="0"/>
        </a:p>
      </dsp:txBody>
      <dsp:txXfrm>
        <a:off x="712553" y="1605849"/>
        <a:ext cx="1360884" cy="852300"/>
      </dsp:txXfrm>
    </dsp:sp>
    <dsp:sp modelId="{70ABE932-28BD-4246-BFFC-C899E36C8AB5}">
      <dsp:nvSpPr>
        <dsp:cNvPr id="0" name=""/>
        <dsp:cNvSpPr/>
      </dsp:nvSpPr>
      <dsp:spPr>
        <a:xfrm>
          <a:off x="1392996" y="472668"/>
          <a:ext cx="3118663" cy="3118663"/>
        </a:xfrm>
        <a:custGeom>
          <a:avLst/>
          <a:gdLst/>
          <a:ahLst/>
          <a:cxnLst/>
          <a:rect l="0" t="0" r="0" b="0"/>
          <a:pathLst>
            <a:path>
              <a:moveTo>
                <a:pt x="76860" y="1075810"/>
              </a:moveTo>
              <a:arcTo wR="1559331" hR="1559331" stAng="11883852" swAng="26238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B187-9186-4796-AC1C-4B33214039BD}" type="datetimeFigureOut">
              <a:rPr lang="es-GT" smtClean="0"/>
              <a:t>5/02/2019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684D-6B46-4D44-BD81-8E265E41D6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19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61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02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8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7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30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 descr="dorad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595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2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9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89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40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2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445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609EC1E-0C76-3D44-B7D4-161F98B8C4E4}" type="datetimeFigureOut">
              <a:rPr lang="es-ES" smtClean="0"/>
              <a:pPr/>
              <a:t>05/02/2019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4457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45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FE363C85-E8BC-3E43-AE15-9EBF2529E0A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892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23331"/>
            <a:ext cx="8229600" cy="3234520"/>
          </a:xfrm>
        </p:spPr>
        <p:txBody>
          <a:bodyPr>
            <a:noAutofit/>
          </a:bodyPr>
          <a:lstStyle/>
          <a:p>
            <a:r>
              <a:rPr lang="es-GT" sz="4400" dirty="0"/>
              <a:t>Préstamos, ciclo presupuestario, Adquisiciones del Estado y Beneficiario Final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31558"/>
            <a:ext cx="8229600" cy="994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1600" b="1" dirty="0"/>
              <a:t>Comisión de Finanzas Públicas y Moneda </a:t>
            </a:r>
          </a:p>
          <a:p>
            <a:pPr marL="0" indent="0" algn="ctr">
              <a:buNone/>
            </a:pPr>
            <a:endParaRPr lang="es-GT" sz="1600" dirty="0"/>
          </a:p>
          <a:p>
            <a:pPr marL="0" indent="0" algn="ctr">
              <a:buNone/>
            </a:pPr>
            <a:r>
              <a:rPr lang="es-GT" sz="1600" dirty="0"/>
              <a:t>5 de febrero 2019</a:t>
            </a:r>
          </a:p>
        </p:txBody>
      </p:sp>
    </p:spTree>
    <p:extLst>
      <p:ext uri="{BB962C8B-B14F-4D97-AF65-F5344CB8AC3E}">
        <p14:creationId xmlns:p14="http://schemas.microsoft.com/office/powerpoint/2010/main" val="13708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32011"/>
              </p:ext>
            </p:extLst>
          </p:nvPr>
        </p:nvGraphicFramePr>
        <p:xfrm>
          <a:off x="585624" y="1064524"/>
          <a:ext cx="8136663" cy="50336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0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252">
                <a:tc>
                  <a:txBody>
                    <a:bodyPr/>
                    <a:lstStyle/>
                    <a:p>
                      <a:r>
                        <a:rPr lang="es-GT" sz="1700" dirty="0"/>
                        <a:t>Monto:</a:t>
                      </a:r>
                      <a:endParaRPr lang="es-GT" sz="1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GT" sz="1700" b="0" dirty="0"/>
                        <a:t>US$ 60.000.000.00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sz="1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26">
                <a:tc>
                  <a:txBody>
                    <a:bodyPr/>
                    <a:lstStyle/>
                    <a:p>
                      <a:r>
                        <a:rPr lang="es-GT" sz="1700" b="1" dirty="0"/>
                        <a:t>Plazo: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años que incluye hasta</a:t>
                      </a:r>
                      <a:r>
                        <a:rPr lang="es-GT" sz="17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5.5</a:t>
                      </a:r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 de período de gracia.</a:t>
                      </a:r>
                      <a:endParaRPr lang="es-GT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GT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10">
                <a:tc>
                  <a:txBody>
                    <a:bodyPr/>
                    <a:lstStyle/>
                    <a:p>
                      <a:r>
                        <a:rPr lang="es-GT" sz="1700" b="1" dirty="0"/>
                        <a:t>Tasa de Interés: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+/- 2.65  *</a:t>
                      </a:r>
                      <a:endParaRPr lang="es-GT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022">
                <a:tc>
                  <a:txBody>
                    <a:bodyPr/>
                    <a:lstStyle/>
                    <a:p>
                      <a:r>
                        <a:rPr lang="es-GT" sz="1700" b="1" dirty="0"/>
                        <a:t>Comisión</a:t>
                      </a:r>
                      <a:r>
                        <a:rPr lang="es-GT" sz="1700" b="1" baseline="0" dirty="0"/>
                        <a:t> de Crédito:</a:t>
                      </a:r>
                      <a:endParaRPr lang="es-GT" sz="17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_tradnl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 0.75 del 1% sobre el saldo no desembolsado.</a:t>
                      </a:r>
                      <a:endParaRPr lang="es-GT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GT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639">
                <a:tc>
                  <a:txBody>
                    <a:bodyPr/>
                    <a:lstStyle/>
                    <a:p>
                      <a:r>
                        <a:rPr lang="es-GT" sz="1700" b="1" dirty="0"/>
                        <a:t>Comisión de inspección</a:t>
                      </a:r>
                      <a:r>
                        <a:rPr lang="es-GT" sz="1700" b="1" baseline="0" dirty="0"/>
                        <a:t> y vigilancia</a:t>
                      </a:r>
                      <a:r>
                        <a:rPr lang="es-GT" sz="1700" b="1" dirty="0"/>
                        <a:t>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 destinarán recursos para este rubro en el plazo de desembolsos</a:t>
                      </a:r>
                      <a:endParaRPr lang="es-GT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GT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6771">
                <a:tc>
                  <a:txBody>
                    <a:bodyPr/>
                    <a:lstStyle/>
                    <a:p>
                      <a:r>
                        <a:rPr lang="es-GT" sz="1700" b="1" dirty="0"/>
                        <a:t>Componentes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Reingeniería de sistemas internos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Mejoramiento de la recolección, transmisión y uso de información para apoyar la toma de decisiones.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Adopción de un modelo integrado de trabajo.</a:t>
                      </a: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Administración, Evaluaciones y Auditoría   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Imprevistos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  8.00MM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US$ 13.00MM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US$ 36.00MM</a:t>
                      </a:r>
                    </a:p>
                    <a:p>
                      <a:pPr marL="0" indent="0">
                        <a:buNone/>
                      </a:pPr>
                      <a:endParaRPr lang="es-MX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  1.40MM</a:t>
                      </a:r>
                    </a:p>
                    <a:p>
                      <a:pPr marL="0" indent="0">
                        <a:buNone/>
                      </a:pPr>
                      <a:endParaRPr lang="es-MX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  1.60MM</a:t>
                      </a:r>
                    </a:p>
                    <a:p>
                      <a:pPr marL="0" indent="0">
                        <a:buNone/>
                      </a:pPr>
                      <a:endParaRPr lang="es-MX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 60.0 MM</a:t>
                      </a:r>
                      <a:endParaRPr lang="es-GT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708456" y="256035"/>
            <a:ext cx="7900416" cy="521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sz="2500" b="1" dirty="0">
                <a:latin typeface="Arial" pitchFamily="34" charset="0"/>
                <a:cs typeface="Arial" pitchFamily="34" charset="0"/>
              </a:rPr>
              <a:t>Condiciones Financieras</a:t>
            </a:r>
          </a:p>
          <a:p>
            <a:r>
              <a:rPr lang="es-MX" sz="2200" b="1" dirty="0">
                <a:latin typeface="Arial" pitchFamily="34" charset="0"/>
                <a:cs typeface="Arial" pitchFamily="34" charset="0"/>
              </a:rPr>
              <a:t>Programa BID 3849/OC-GU</a:t>
            </a:r>
            <a:endParaRPr lang="es-GT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58434" y="6093682"/>
            <a:ext cx="800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600" b="1" dirty="0"/>
              <a:t>*/ Libor a 6 meses 1.72 + </a:t>
            </a:r>
            <a:r>
              <a:rPr lang="es-ES_tradnl" sz="1600" dirty="0"/>
              <a:t>margen de fondeo o crédito de 0.13% y el margen del BID de 0.80%.</a:t>
            </a:r>
            <a:endParaRPr lang="es-GT" sz="1600" dirty="0"/>
          </a:p>
          <a:p>
            <a:endParaRPr lang="es-GT" sz="1600" b="1" dirty="0"/>
          </a:p>
        </p:txBody>
      </p:sp>
    </p:spTree>
    <p:extLst>
      <p:ext uri="{BB962C8B-B14F-4D97-AF65-F5344CB8AC3E}">
        <p14:creationId xmlns:p14="http://schemas.microsoft.com/office/powerpoint/2010/main" val="39253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4440" y="5817725"/>
            <a:ext cx="7363838" cy="436771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 de febrero de 2019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57785" y="1207527"/>
            <a:ext cx="8101584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endParaRPr lang="es-ES" altLang="en-US" sz="2800" b="1" i="1" dirty="0">
              <a:solidFill>
                <a:srgbClr val="0A3776"/>
              </a:solidFill>
              <a:latin typeface="Myriad Pro" pitchFamily="-96" charset="0"/>
            </a:endParaRPr>
          </a:p>
          <a:p>
            <a:pPr algn="ctr">
              <a:buFontTx/>
              <a:buNone/>
            </a:pPr>
            <a:r>
              <a:rPr lang="es-ES" altLang="en-US" sz="2800" b="1" dirty="0">
                <a:solidFill>
                  <a:srgbClr val="0A3776"/>
                </a:solidFill>
                <a:latin typeface="Myriad Pro" pitchFamily="-96" charset="0"/>
              </a:rPr>
              <a:t>PROGRAMA BCIE 2181</a:t>
            </a:r>
          </a:p>
          <a:p>
            <a:pPr algn="ctr">
              <a:buFontTx/>
              <a:buNone/>
            </a:pPr>
            <a:endParaRPr lang="es-ES" altLang="en-US" sz="2800" b="1" i="1" dirty="0">
              <a:solidFill>
                <a:srgbClr val="0A3776"/>
              </a:solidFill>
              <a:latin typeface="Myriad Pro" pitchFamily="-96" charset="0"/>
            </a:endParaRPr>
          </a:p>
          <a:p>
            <a:pPr algn="ctr">
              <a:buFontTx/>
              <a:buNone/>
            </a:pPr>
            <a:r>
              <a:rPr lang="es-ES" altLang="en-US" sz="2800" b="1" dirty="0">
                <a:solidFill>
                  <a:srgbClr val="0A3776"/>
                </a:solidFill>
                <a:latin typeface="Myriad Pro" pitchFamily="-96" charset="0"/>
              </a:rPr>
              <a:t>“MODERNIZACIÓN DEL SECTOR JUSTICIA</a:t>
            </a:r>
            <a:r>
              <a:rPr lang="es-HN" altLang="es-HN" sz="2800" b="1" dirty="0">
                <a:solidFill>
                  <a:srgbClr val="0A3776"/>
                </a:solidFill>
                <a:latin typeface="Myriad Pro" pitchFamily="-96" charset="0"/>
              </a:rPr>
              <a:t>”.</a:t>
            </a:r>
            <a:endParaRPr lang="es-HN" altLang="es-HN" sz="2400" b="1" dirty="0">
              <a:solidFill>
                <a:srgbClr val="0A3776"/>
              </a:solidFill>
              <a:latin typeface="Myriad Pro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170"/>
          </a:xfrm>
        </p:spPr>
        <p:txBody>
          <a:bodyPr>
            <a:noAutofit/>
          </a:bodyPr>
          <a:lstStyle/>
          <a:p>
            <a:r>
              <a:rPr lang="es-ES" altLang="en-US" sz="1600" b="1" dirty="0">
                <a:solidFill>
                  <a:srgbClr val="0A3776"/>
                </a:solidFill>
                <a:latin typeface="Myriad Pro" pitchFamily="-96" charset="0"/>
              </a:rPr>
              <a:t>PROGRAMA MODERNIZACIÓN DEL </a:t>
            </a:r>
            <a:br>
              <a:rPr lang="es-ES" altLang="en-US" sz="1600" b="1" dirty="0">
                <a:solidFill>
                  <a:srgbClr val="0A3776"/>
                </a:solidFill>
                <a:latin typeface="Myriad Pro" pitchFamily="-96" charset="0"/>
              </a:rPr>
            </a:br>
            <a:r>
              <a:rPr lang="es-ES" altLang="en-US" sz="1600" b="1" dirty="0">
                <a:solidFill>
                  <a:srgbClr val="0A3776"/>
                </a:solidFill>
                <a:latin typeface="Myriad Pro" pitchFamily="-96" charset="0"/>
              </a:rPr>
              <a:t>SECTOR JUSTICIA</a:t>
            </a:r>
            <a:br>
              <a:rPr lang="es-GT" sz="1600" b="1" dirty="0"/>
            </a:br>
            <a:endParaRPr lang="es-GT" sz="1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520523"/>
              </p:ext>
            </p:extLst>
          </p:nvPr>
        </p:nvGraphicFramePr>
        <p:xfrm>
          <a:off x="457200" y="768097"/>
          <a:ext cx="8229600" cy="3474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887">
                <a:tc>
                  <a:txBody>
                    <a:bodyPr/>
                    <a:lstStyle/>
                    <a:p>
                      <a:r>
                        <a:rPr lang="es-GT" sz="1400" b="1" dirty="0"/>
                        <a:t>Objetivo general: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398">
                <a:tc>
                  <a:txBody>
                    <a:bodyPr/>
                    <a:lstStyle/>
                    <a:p>
                      <a:pPr algn="just"/>
                      <a:r>
                        <a:rPr lang="es-GT" sz="1400" dirty="0"/>
                        <a:t>Contribuir a mejorar</a:t>
                      </a:r>
                      <a:r>
                        <a:rPr lang="es-GT" sz="1400" baseline="0" dirty="0"/>
                        <a:t> la capacidad, desempeño y eficiencia del sistema de atención del Sector Seguridad y Justicia a través de la inversión en intervenciones que apoyen la efectividad institucional de las principales entidades participantes en la administración de justicia, lo que a su vez favorece la persecución del delito y la certeza del castigo, reduciendo con ello la impunidad y beneficiando al desarrollo y modernización del sector justicia.</a:t>
                      </a:r>
                      <a:endParaRPr lang="es-G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87">
                <a:tc>
                  <a:txBody>
                    <a:bodyPr/>
                    <a:lstStyle/>
                    <a:p>
                      <a:pPr algn="just"/>
                      <a:r>
                        <a:rPr lang="es-GT" sz="1400" b="1" dirty="0"/>
                        <a:t>Objetivos</a:t>
                      </a:r>
                      <a:r>
                        <a:rPr lang="es-GT" sz="1400" b="1" baseline="0" dirty="0"/>
                        <a:t> específicos: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04">
                <a:tc>
                  <a:txBody>
                    <a:bodyPr/>
                    <a:lstStyle/>
                    <a:p>
                      <a:pPr marL="265113" indent="-265113" algn="just">
                        <a:tabLst>
                          <a:tab pos="265113" algn="l"/>
                        </a:tabLst>
                      </a:pPr>
                      <a:r>
                        <a:rPr lang="es-GT" sz="1400" baseline="0" dirty="0"/>
                        <a:t>1. Dotar de infraestructura y equipamiento operativo y tecnológico para facilitar el acceso a la justicia.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47">
                <a:tc>
                  <a:txBody>
                    <a:bodyPr/>
                    <a:lstStyle/>
                    <a:p>
                      <a:pPr marL="265113" indent="-265113" algn="just"/>
                      <a:r>
                        <a:rPr lang="es-GT" sz="1400" baseline="0" dirty="0"/>
                        <a:t>2. Ampliar la capacidad instalada del sistema penitenciario para la reducción del hacinamiento en centros de detención de privados de libertad.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708">
                <a:tc>
                  <a:txBody>
                    <a:bodyPr/>
                    <a:lstStyle/>
                    <a:p>
                      <a:pPr marL="265113" indent="-265113" algn="just"/>
                      <a:r>
                        <a:rPr lang="es-GT" sz="1400" baseline="0" dirty="0"/>
                        <a:t>3. Aumentar la eficacia en la investigación científica y forense, para la persecución del delito y la reducción de la impunidad.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7" y="4151376"/>
            <a:ext cx="8037576" cy="18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6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75079"/>
              </p:ext>
            </p:extLst>
          </p:nvPr>
        </p:nvGraphicFramePr>
        <p:xfrm>
          <a:off x="667512" y="1152143"/>
          <a:ext cx="7471611" cy="15044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4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895">
                <a:tc>
                  <a:txBody>
                    <a:bodyPr/>
                    <a:lstStyle/>
                    <a:p>
                      <a:r>
                        <a:rPr lang="es-GT" dirty="0"/>
                        <a:t>Monto:</a:t>
                      </a:r>
                      <a:endParaRPr lang="es-GT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b="0" dirty="0"/>
                        <a:t>US$ 300.000.000.00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86">
                <a:tc>
                  <a:txBody>
                    <a:bodyPr/>
                    <a:lstStyle/>
                    <a:p>
                      <a:r>
                        <a:rPr lang="es-GT" b="1" dirty="0"/>
                        <a:t>Plazo: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años que incluye hasta</a:t>
                      </a:r>
                      <a:r>
                        <a:rPr lang="es-GT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meses de período de gracia.</a:t>
                      </a:r>
                      <a:endParaRPr lang="es-GT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86">
                <a:tc>
                  <a:txBody>
                    <a:bodyPr/>
                    <a:lstStyle/>
                    <a:p>
                      <a:r>
                        <a:rPr lang="es-GT" b="1" dirty="0"/>
                        <a:t>Tasa de Interés: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(+/- 5.75%)* </a:t>
                      </a:r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Libor a 6 meses + margen de 3.75%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667512" y="160501"/>
            <a:ext cx="7900416" cy="790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sz="2500" b="1" dirty="0">
                <a:latin typeface="Arial" pitchFamily="34" charset="0"/>
                <a:cs typeface="Arial" pitchFamily="34" charset="0"/>
              </a:rPr>
              <a:t>Condiciones Financieras</a:t>
            </a:r>
          </a:p>
          <a:p>
            <a:r>
              <a:rPr lang="es-MX" sz="2200" b="1" dirty="0">
                <a:latin typeface="Arial" pitchFamily="34" charset="0"/>
                <a:cs typeface="Arial" pitchFamily="34" charset="0"/>
              </a:rPr>
              <a:t>Préstamo BCIE 2181</a:t>
            </a:r>
            <a:endParaRPr lang="es-GT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67512" y="5905238"/>
            <a:ext cx="3713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600" b="1" dirty="0"/>
              <a:t>*/ Libor a 6 meses + un margen de 3.75%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6" y="2922375"/>
            <a:ext cx="7735759" cy="309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3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817" y="5817725"/>
            <a:ext cx="7363838" cy="436771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 de febrero de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55304" y="1119253"/>
            <a:ext cx="817418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000" b="1" dirty="0"/>
              <a:t>PROGRAMA BCIE No. 2155</a:t>
            </a:r>
          </a:p>
          <a:p>
            <a:pPr algn="ctr"/>
            <a:endParaRPr lang="es-GT" sz="3000" b="1" dirty="0"/>
          </a:p>
          <a:p>
            <a:pPr algn="ctr"/>
            <a:br>
              <a:rPr lang="es-GT" sz="3000" b="1" dirty="0"/>
            </a:br>
            <a:r>
              <a:rPr lang="es-GT" sz="3000" b="1" dirty="0"/>
              <a:t>TERCERA ETAPA DEL PROGRAMA DE INVERSIÓN EN INFRAESTRUCTURA, MAQUINARIA Y EQUIPO PARA LA UNIVERSIDAD DE SAN CARLOS DE GUATEMALA</a:t>
            </a:r>
            <a:r>
              <a:rPr lang="es-GT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3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667512" y="496302"/>
            <a:ext cx="7900416" cy="507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GT" sz="2800" b="1" dirty="0"/>
              <a:t>TERCERA ETAPA DEL PROGRAMA DE INVERSIÓN EN INFRAESTRUCTURA, </a:t>
            </a:r>
          </a:p>
          <a:p>
            <a:r>
              <a:rPr lang="es-GT" sz="2800" b="1" dirty="0"/>
              <a:t>MAQUINARIA Y EQUIPO PARA LA UNIVERSIDAD DE SAN CARLOS DE GUATEMALA</a:t>
            </a: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51210"/>
              </p:ext>
            </p:extLst>
          </p:nvPr>
        </p:nvGraphicFramePr>
        <p:xfrm>
          <a:off x="667512" y="1278949"/>
          <a:ext cx="7841674" cy="452287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00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1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Agencia Financiera:</a:t>
                      </a:r>
                      <a:endParaRPr lang="es-GT" sz="1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GT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 Centroamericano de Integración Económica (BCIE)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59">
                <a:tc>
                  <a:txBody>
                    <a:bodyPr/>
                    <a:lstStyle/>
                    <a:p>
                      <a:r>
                        <a:rPr lang="es-MX" sz="1700" dirty="0"/>
                        <a:t>Monto del</a:t>
                      </a:r>
                    </a:p>
                    <a:p>
                      <a:r>
                        <a:rPr lang="es-MX" sz="1700" dirty="0"/>
                        <a:t>Préstamo</a:t>
                      </a:r>
                      <a:r>
                        <a:rPr lang="es-MX" sz="1700" baseline="0" dirty="0"/>
                        <a:t>:</a:t>
                      </a:r>
                      <a:endParaRPr lang="es-GT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MX" sz="1700" dirty="0">
                          <a:solidFill>
                            <a:schemeClr val="tx1"/>
                          </a:solidFill>
                        </a:rPr>
                        <a:t> US$ 120.0 millones</a:t>
                      </a:r>
                      <a:endParaRPr lang="es-MX" sz="1700" baseline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/>
                        <a:t>Organismo Ejecutor:</a:t>
                      </a:r>
                      <a:endParaRPr lang="es-GT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700" dirty="0"/>
                        <a:t>Universidad de San Carlos de Guatemala (USAC) por medio de la Unidad Ejecutora del Programa USAC/BCIE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437">
                <a:tc>
                  <a:txBody>
                    <a:bodyPr/>
                    <a:lstStyle/>
                    <a:p>
                      <a:r>
                        <a:rPr lang="es-MX" sz="1700" dirty="0"/>
                        <a:t>Objetivo del</a:t>
                      </a:r>
                      <a:r>
                        <a:rPr lang="es-MX" sz="1700" baseline="0" dirty="0"/>
                        <a:t> Proyecto:</a:t>
                      </a:r>
                      <a:endParaRPr lang="es-GT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GT" sz="1700" kern="1200" dirty="0">
                          <a:effectLst/>
                        </a:rPr>
                        <a:t>Contribuir a que la educación superior del Estado, a través de la Universidad de San Carlos de Guatemala, para que</a:t>
                      </a:r>
                      <a:r>
                        <a:rPr lang="es-GT" sz="1700" kern="1200" baseline="0" dirty="0">
                          <a:effectLst/>
                        </a:rPr>
                        <a:t> la formación </a:t>
                      </a:r>
                      <a:r>
                        <a:rPr lang="es-GT" sz="1700" kern="1200" dirty="0">
                          <a:effectLst/>
                        </a:rPr>
                        <a:t>sea de óptima calidad a nivel nacional, fomentando su descentralización y generando la desconcentración de la población estudiantil.</a:t>
                      </a:r>
                      <a:endParaRPr lang="es-GT" sz="17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03">
                <a:tc>
                  <a:txBody>
                    <a:bodyPr/>
                    <a:lstStyle/>
                    <a:p>
                      <a:r>
                        <a:rPr lang="es-GT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Destino de los recursos: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Inversión en infraestructura, maquinaría y equipo para la USAC, Se prevé desarrollar obras de infraestructura en 7 regiones universitarias del país: 1) centro metropolitano zona 17, Guatemala; 2) Baja Verapaz; 3) Guastatoya, El Progreso y Zacapa; 4) Santa Rosa y Jutiapa;                                  5) Sacatepéquez; 6) Sololá y Totonicapán; y 7) El Quiché.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21719"/>
            <a:ext cx="1469571" cy="79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93028"/>
              </p:ext>
            </p:extLst>
          </p:nvPr>
        </p:nvGraphicFramePr>
        <p:xfrm>
          <a:off x="667512" y="1473983"/>
          <a:ext cx="7663688" cy="3671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895">
                <a:tc>
                  <a:txBody>
                    <a:bodyPr/>
                    <a:lstStyle/>
                    <a:p>
                      <a:r>
                        <a:rPr lang="es-GT" sz="1700" dirty="0"/>
                        <a:t>Monto:</a:t>
                      </a:r>
                      <a:endParaRPr lang="es-GT" sz="1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700" b="0" dirty="0"/>
                        <a:t>US$ 120.000.000.00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33">
                <a:tc>
                  <a:txBody>
                    <a:bodyPr/>
                    <a:lstStyle/>
                    <a:p>
                      <a:r>
                        <a:rPr lang="es-GT" sz="1700" b="1" dirty="0"/>
                        <a:t>Plazo: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años, que incluye hasta 42 meses de</a:t>
                      </a:r>
                      <a:r>
                        <a:rPr lang="es-GT" sz="17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período de gracia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r>
                        <a:rPr lang="es-GT" sz="1700" b="1" dirty="0"/>
                        <a:t>Tasa de Interés: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(+/- 5.75%)* </a:t>
                      </a:r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Libor a 6 meses + margen de 3.75%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093">
                <a:tc>
                  <a:txBody>
                    <a:bodyPr/>
                    <a:lstStyle/>
                    <a:p>
                      <a:r>
                        <a:rPr lang="es-GT" sz="1700" b="1" dirty="0"/>
                        <a:t>Comisión</a:t>
                      </a:r>
                      <a:r>
                        <a:rPr lang="es-GT" sz="1700" b="1" baseline="0" dirty="0"/>
                        <a:t> de Seguimiento y Administración:</a:t>
                      </a:r>
                      <a:endParaRPr lang="es-GT" sz="17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700" dirty="0"/>
                        <a:t>¼ del 1% anual flat sobre el monto del contrato de préstamo</a:t>
                      </a:r>
                    </a:p>
                    <a:p>
                      <a:pPr algn="just"/>
                      <a:endParaRPr lang="es-GT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r>
                        <a:rPr lang="es-GT" sz="1700" b="1" dirty="0"/>
                        <a:t>Comisión de Compromiso: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700" dirty="0"/>
                        <a:t>No se cobrará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r>
                        <a:rPr lang="es-GT" sz="1700" b="1" dirty="0"/>
                        <a:t>Amortización: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700" dirty="0"/>
                        <a:t>Cuotas semestrales, consecutivas, vencidas y en lo posible iguales de capital más intereses, hasta la total cancelación del préstamo.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667512" y="269683"/>
            <a:ext cx="7900416" cy="790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sz="2300" b="1" dirty="0">
                <a:latin typeface="Arial" pitchFamily="34" charset="0"/>
                <a:cs typeface="Arial" pitchFamily="34" charset="0"/>
              </a:rPr>
              <a:t>Programa </a:t>
            </a:r>
            <a:r>
              <a:rPr lang="es-GT" sz="2300" b="1" dirty="0"/>
              <a:t>BCIE No. 2155</a:t>
            </a:r>
          </a:p>
          <a:p>
            <a:r>
              <a:rPr lang="es-MX" sz="2300" b="1" dirty="0">
                <a:latin typeface="Arial" pitchFamily="34" charset="0"/>
                <a:cs typeface="Arial" pitchFamily="34" charset="0"/>
              </a:rPr>
              <a:t>Condiciones Financieras</a:t>
            </a:r>
          </a:p>
        </p:txBody>
      </p:sp>
    </p:spTree>
    <p:extLst>
      <p:ext uri="{BB962C8B-B14F-4D97-AF65-F5344CB8AC3E}">
        <p14:creationId xmlns:p14="http://schemas.microsoft.com/office/powerpoint/2010/main" val="1081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817" y="5817725"/>
            <a:ext cx="7363838" cy="436771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 de febrero de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34440" y="1609299"/>
            <a:ext cx="7022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/>
              <a:t>PROGRAMA BID 3786/OC-GU</a:t>
            </a:r>
          </a:p>
          <a:p>
            <a:pPr algn="ctr"/>
            <a:r>
              <a:rPr lang="es-GT" sz="3200" b="1" dirty="0"/>
              <a:t> ADMINISTRACIÓN TRIBUTARIA  Y TRANSPARENCIA (PBL)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13485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21719"/>
            <a:ext cx="1469571" cy="79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199" y="136478"/>
            <a:ext cx="8509379" cy="1119116"/>
          </a:xfrm>
        </p:spPr>
        <p:txBody>
          <a:bodyPr/>
          <a:lstStyle/>
          <a:p>
            <a:r>
              <a:rPr lang="es-GT" b="1" dirty="0"/>
              <a:t>PROGRAMA DE ADMINISTRACIÓN TRIBUTARIA Y TRANSPARENCIA (PBL</a:t>
            </a:r>
            <a:r>
              <a:rPr lang="es-GT" dirty="0"/>
              <a:t>)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55594"/>
            <a:ext cx="8229600" cy="4870569"/>
          </a:xfrm>
        </p:spPr>
        <p:txBody>
          <a:bodyPr>
            <a:noAutofit/>
          </a:bodyPr>
          <a:lstStyle/>
          <a:p>
            <a:pPr algn="just"/>
            <a:r>
              <a:rPr lang="es-GT" sz="2400" dirty="0"/>
              <a:t>Programa de Apoyo Presupuestario que busca consolidar una serie de medidas de política acordadas entre el gobierno y el Banco para mejorar el desempeño de sus acciones.  Al lograr el cumplimiento de las políticas brinda apoyo financiero al presupuesto en las necesidades del Financiamiento.</a:t>
            </a:r>
          </a:p>
          <a:p>
            <a:pPr algn="just"/>
            <a:r>
              <a:rPr lang="es-GT" sz="2400" b="1" dirty="0"/>
              <a:t>Objetivo del Programa</a:t>
            </a:r>
            <a:r>
              <a:rPr lang="es-GT" sz="2400" dirty="0"/>
              <a:t>:  Mejorar la administración Tributaria y la transparencia del sector financiero en Guatemala, por medio de medidas de política orientadas al incremento de los ingresos tributarios y fortalecimiento de la prevención del lavado de activos.</a:t>
            </a:r>
          </a:p>
        </p:txBody>
      </p:sp>
    </p:spTree>
    <p:extLst>
      <p:ext uri="{BB962C8B-B14F-4D97-AF65-F5344CB8AC3E}">
        <p14:creationId xmlns:p14="http://schemas.microsoft.com/office/powerpoint/2010/main" val="29317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21719"/>
            <a:ext cx="1469571" cy="79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08444"/>
              </p:ext>
            </p:extLst>
          </p:nvPr>
        </p:nvGraphicFramePr>
        <p:xfrm>
          <a:off x="585624" y="1296537"/>
          <a:ext cx="8039761" cy="468786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4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437">
                <a:tc>
                  <a:txBody>
                    <a:bodyPr/>
                    <a:lstStyle/>
                    <a:p>
                      <a:r>
                        <a:rPr lang="es-GT" sz="1700" dirty="0"/>
                        <a:t>Monto del Préstamo:</a:t>
                      </a:r>
                      <a:endParaRPr lang="es-GT" sz="1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b="0" dirty="0"/>
                        <a:t>US$ 250.000.000.00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155">
                <a:tc>
                  <a:txBody>
                    <a:bodyPr/>
                    <a:lstStyle/>
                    <a:p>
                      <a:r>
                        <a:rPr lang="es-GT" sz="1700" b="1" dirty="0"/>
                        <a:t>Destino del Préstamo: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recursos del Préstamo serán destinados a apoyo presupuestario, es decir podrán atender necesidades de financiamiento.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193">
                <a:tc>
                  <a:txBody>
                    <a:bodyPr/>
                    <a:lstStyle/>
                    <a:p>
                      <a:r>
                        <a:rPr lang="es-GT" sz="1700" b="1" dirty="0"/>
                        <a:t>Plazo: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años, que incluyen 5.5 años periodo de gracia. 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39">
                <a:tc>
                  <a:txBody>
                    <a:bodyPr/>
                    <a:lstStyle/>
                    <a:p>
                      <a:r>
                        <a:rPr lang="es-GT" sz="1700" b="1" dirty="0"/>
                        <a:t>Tasa de Interés: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(+/- 2.65%)</a:t>
                      </a:r>
                      <a:r>
                        <a:rPr lang="es-GT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Libor a 3 meses + margen de fondeo + margen BID</a:t>
                      </a:r>
                      <a:endParaRPr lang="es-GT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006">
                <a:tc>
                  <a:txBody>
                    <a:bodyPr/>
                    <a:lstStyle/>
                    <a:p>
                      <a:r>
                        <a:rPr lang="es-GT" sz="1700" b="1" dirty="0"/>
                        <a:t>Comisión</a:t>
                      </a:r>
                      <a:r>
                        <a:rPr lang="es-GT" sz="1700" b="1" baseline="0" dirty="0"/>
                        <a:t> de Crédito:</a:t>
                      </a:r>
                      <a:endParaRPr lang="es-GT" sz="17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 0.75 del 1%  </a:t>
                      </a:r>
                      <a:r>
                        <a:rPr lang="es-G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sobre el saldo no desembolsado del préstamo </a:t>
                      </a:r>
                      <a:endParaRPr lang="es-GT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6235">
                <a:tc>
                  <a:txBody>
                    <a:bodyPr/>
                    <a:lstStyle/>
                    <a:p>
                      <a:r>
                        <a:rPr lang="es-GT" sz="1700" b="1" dirty="0"/>
                        <a:t>Componentes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just" defTabSz="457200" rtl="0" eaLnBrk="1" latinLnBrk="0" hangingPunct="1">
                        <a:buAutoNum type="romanUcPeriod"/>
                      </a:pPr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 en la eficiencia y la efectividad en la recaudación tributaria:  Fortalecimiento a</a:t>
                      </a:r>
                      <a:r>
                        <a:rPr lang="es-GT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la SAT</a:t>
                      </a:r>
                    </a:p>
                    <a:p>
                      <a:pPr marL="400050" indent="-400050" algn="just" defTabSz="457200" rtl="0" eaLnBrk="1" latinLnBrk="0" hangingPunct="1">
                        <a:buAutoNum type="romanUcPeriod"/>
                      </a:pPr>
                      <a:r>
                        <a:rPr lang="es-GT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 en transparencia al sector financiero y actividades de prevención de lavado </a:t>
                      </a:r>
                      <a:r>
                        <a:rPr lang="es-GT" sz="18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activos. </a:t>
                      </a:r>
                      <a:endParaRPr lang="es-GT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667512" y="269683"/>
            <a:ext cx="7900416" cy="790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sz="2500" b="1" dirty="0">
                <a:latin typeface="Arial" pitchFamily="34" charset="0"/>
                <a:cs typeface="Arial" pitchFamily="34" charset="0"/>
              </a:rPr>
              <a:t>Condiciones Financieras</a:t>
            </a:r>
          </a:p>
          <a:p>
            <a:r>
              <a:rPr lang="es-MX" sz="2500" b="1">
                <a:latin typeface="Arial" pitchFamily="34" charset="0"/>
                <a:cs typeface="Arial" pitchFamily="34" charset="0"/>
              </a:rPr>
              <a:t>Programa </a:t>
            </a:r>
            <a:r>
              <a:rPr lang="es-MX" sz="2500" b="1" dirty="0">
                <a:latin typeface="Arial" pitchFamily="34" charset="0"/>
                <a:cs typeface="Arial" pitchFamily="34" charset="0"/>
              </a:rPr>
              <a:t>BID </a:t>
            </a:r>
            <a:r>
              <a:rPr lang="es-GT" sz="2500" b="1" dirty="0">
                <a:latin typeface="Arial" pitchFamily="34" charset="0"/>
                <a:cs typeface="Arial" pitchFamily="34" charset="0"/>
              </a:rPr>
              <a:t>3786/</a:t>
            </a:r>
            <a:r>
              <a:rPr lang="es-GT" sz="2500" b="1" dirty="0" err="1">
                <a:latin typeface="Arial" pitchFamily="34" charset="0"/>
                <a:cs typeface="Arial" pitchFamily="34" charset="0"/>
              </a:rPr>
              <a:t>OC-GU</a:t>
            </a:r>
            <a:endParaRPr lang="es-GT" sz="2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Índice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13597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GT" sz="3200" dirty="0"/>
              <a:t>Préstamos en el Congreso de la República y en diseño </a:t>
            </a:r>
          </a:p>
          <a:p>
            <a:pPr marL="457200" indent="-457200">
              <a:buAutoNum type="arabicPeriod"/>
            </a:pPr>
            <a:r>
              <a:rPr lang="es-GT" sz="3200" dirty="0"/>
              <a:t>Ciclo del proceso presupuestario y Formulación del Proyecto de Presupuesto 2020 y Multianual 2020-2024</a:t>
            </a:r>
          </a:p>
          <a:p>
            <a:pPr marL="457200" indent="-457200">
              <a:buAutoNum type="arabicPeriod"/>
            </a:pPr>
            <a:r>
              <a:rPr lang="es-GT" sz="3200" dirty="0"/>
              <a:t>Ley del Sistema General de Adquisiciones del Estado </a:t>
            </a:r>
          </a:p>
          <a:p>
            <a:pPr marL="457200" indent="-457200">
              <a:buAutoNum type="arabicPeriod"/>
            </a:pPr>
            <a:r>
              <a:rPr lang="es-GT" sz="3200" dirty="0"/>
              <a:t>Ley del Beneficiario Final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51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62997"/>
            <a:ext cx="8229600" cy="1143000"/>
          </a:xfrm>
        </p:spPr>
        <p:txBody>
          <a:bodyPr/>
          <a:lstStyle/>
          <a:p>
            <a:r>
              <a:rPr lang="es-GT" dirty="0"/>
              <a:t>Préstamos en diseño</a:t>
            </a:r>
          </a:p>
        </p:txBody>
      </p:sp>
    </p:spTree>
    <p:extLst>
      <p:ext uri="{BB962C8B-B14F-4D97-AF65-F5344CB8AC3E}">
        <p14:creationId xmlns:p14="http://schemas.microsoft.com/office/powerpoint/2010/main" val="16722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817" y="5817725"/>
            <a:ext cx="7363838" cy="436771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 de febrero de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05063" y="1554708"/>
            <a:ext cx="7022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/>
              <a:t>SEGUNDO PROGRAMA PARA POLÍTICAS DE DESARROLLO PARA LA GESTIÓN DEL RIESGO DE DESASTRES</a:t>
            </a:r>
            <a:r>
              <a:rPr lang="es-MX" sz="32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s-MX" sz="3200" b="1" dirty="0">
                <a:solidFill>
                  <a:srgbClr val="0000FF"/>
                </a:solidFill>
              </a:rPr>
              <a:t>(CAT DDO –BIRF) </a:t>
            </a:r>
          </a:p>
        </p:txBody>
      </p:sp>
    </p:spTree>
    <p:extLst>
      <p:ext uri="{BB962C8B-B14F-4D97-AF65-F5344CB8AC3E}">
        <p14:creationId xmlns:p14="http://schemas.microsoft.com/office/powerpoint/2010/main" val="12223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74005"/>
              </p:ext>
            </p:extLst>
          </p:nvPr>
        </p:nvGraphicFramePr>
        <p:xfrm>
          <a:off x="518615" y="1476328"/>
          <a:ext cx="7948743" cy="4560812"/>
        </p:xfrm>
        <a:graphic>
          <a:graphicData uri="http://schemas.openxmlformats.org/drawingml/2006/table">
            <a:tbl>
              <a:tblPr firstRow="1" bandRow="1"/>
              <a:tblGrid>
                <a:gridCol w="1542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6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0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Agencia Financiera:</a:t>
                      </a:r>
                      <a:endParaRPr lang="es-GT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G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 Internacional</a:t>
                      </a:r>
                      <a:r>
                        <a:rPr lang="es-GT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Reconstrucción y Fomento</a:t>
                      </a:r>
                      <a:r>
                        <a:rPr lang="es-G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-BIRF-</a:t>
                      </a:r>
                      <a:r>
                        <a:rPr lang="es-G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800" dirty="0"/>
                        <a:t>Monto del</a:t>
                      </a:r>
                    </a:p>
                    <a:p>
                      <a:r>
                        <a:rPr lang="es-MX" sz="1800" dirty="0"/>
                        <a:t>Préstamo</a:t>
                      </a:r>
                      <a:r>
                        <a:rPr lang="es-MX" sz="1800" baseline="0" dirty="0"/>
                        <a:t>:</a:t>
                      </a:r>
                      <a:endParaRPr lang="es-G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US$200.0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</a:rPr>
                        <a:t> millones</a:t>
                      </a:r>
                      <a:endParaRPr lang="es-MX" sz="1800" baseline="0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endParaRPr lang="es-MX" sz="1800" baseline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Organismo Ejecutor:</a:t>
                      </a:r>
                      <a:endParaRPr lang="es-G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800" baseline="0" dirty="0"/>
                        <a:t>Apoyo presupuestario para contar con recursos disponibles al momento de un desastre natural.</a:t>
                      </a:r>
                      <a:endParaRPr lang="es-G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2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800" dirty="0"/>
                        <a:t>Objetivo del</a:t>
                      </a:r>
                      <a:r>
                        <a:rPr lang="es-MX" sz="1800" baseline="0" dirty="0"/>
                        <a:t> Proyecto:</a:t>
                      </a:r>
                      <a:endParaRPr lang="es-G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Mejorar la capacidad del Gobierno de Guatemala para implementar un Programa de Gestión de Riesgos de Desastres para las catástrofes naturales.</a:t>
                      </a: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8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800" kern="1200" dirty="0"/>
                        <a:t>Estatus:</a:t>
                      </a:r>
                      <a:endParaRPr lang="es-GT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 se cuenta con  una Matriz de Política que sustentará el Programa. Se prevé que la negociación sea para el mes de marzo de 2019 a fin de avanzar al Directorio del Banco Mundial.</a:t>
                      </a: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4AC3138A-A888-4568-B998-96502377FBD8}"/>
              </a:ext>
            </a:extLst>
          </p:cNvPr>
          <p:cNvSpPr txBox="1"/>
          <p:nvPr/>
        </p:nvSpPr>
        <p:spPr>
          <a:xfrm>
            <a:off x="644313" y="229511"/>
            <a:ext cx="7823045" cy="821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0485" tIns="46990" rIns="70485" bIns="46990" numCol="1" spcCol="1270" anchor="ctr" anchorCtr="0">
            <a:noAutofit/>
          </a:bodyPr>
          <a:lstStyle/>
          <a:p>
            <a:pPr algn="ctr"/>
            <a:r>
              <a:rPr lang="es-GT" sz="2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rPr>
              <a:t>SEGUNDO PROGRAMA PARA POLÍTICAS DE DESARROLLO PARA LA GESTIÓN DEL RIESGO DE DESASTRES</a:t>
            </a:r>
            <a:r>
              <a:rPr lang="es-MX" sz="2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rPr>
              <a:t> (CAT DDO) </a:t>
            </a:r>
          </a:p>
        </p:txBody>
      </p:sp>
    </p:spTree>
    <p:extLst>
      <p:ext uri="{BB962C8B-B14F-4D97-AF65-F5344CB8AC3E}">
        <p14:creationId xmlns:p14="http://schemas.microsoft.com/office/powerpoint/2010/main" val="40788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80385"/>
              </p:ext>
            </p:extLst>
          </p:nvPr>
        </p:nvGraphicFramePr>
        <p:xfrm>
          <a:off x="673114" y="1405719"/>
          <a:ext cx="7788498" cy="4392747"/>
        </p:xfrm>
        <a:graphic>
          <a:graphicData uri="http://schemas.openxmlformats.org/drawingml/2006/table">
            <a:tbl>
              <a:tblPr firstRow="1" bandRow="1"/>
              <a:tblGrid>
                <a:gridCol w="778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2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just" defTabSz="457200" rtl="0" eaLnBrk="1" latinLnBrk="0" hangingPunct="1"/>
                      <a:r>
                        <a:rPr lang="es-G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primera operación de Préstamo con opción de desembolso diferido ante catástrofes (CAT DDO, por sus siglas en inglés) fue por US$85.0 millones y se ejecutó en el año 2010, en el marco de la emergencia del Vocal de Pacaya y la Tormenta Agatha. </a:t>
                      </a:r>
                    </a:p>
                    <a:p>
                      <a:pPr marL="0" algn="just" defTabSz="457200" rtl="0" eaLnBrk="1" latinLnBrk="0" hangingPunct="1"/>
                      <a:endParaRPr lang="es-GT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457200" rtl="0" eaLnBrk="1" latinLnBrk="0" hangingPunct="1"/>
                      <a:r>
                        <a:rPr lang="es-G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totalidad de los medios de verificación acordados con el Banco y el Gobierno de Guatemala se cumplieron recientemente con la  presentación al Congreso de la República de la Iniciativa de Ley de CONRED bajo Registro No. 5543. </a:t>
                      </a:r>
                    </a:p>
                    <a:p>
                      <a:pPr marL="0" algn="just" defTabSz="457200" rtl="0" eaLnBrk="1" latinLnBrk="0" hangingPunct="1"/>
                      <a:endParaRPr lang="es-GT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457200" rtl="0" eaLnBrk="1" latinLnBrk="0" hangingPunct="1"/>
                      <a:r>
                        <a:rPr lang="es-GT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Según el </a:t>
                      </a:r>
                      <a:r>
                        <a:rPr lang="es-G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cronograma definido con el Banco, la operación podría ser negociada con el MINFIN a finales de febrero/2019 y ser sometida al Directorio de ese Organismo Financiero entre marzo-abril/2019.</a:t>
                      </a: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4AC3138A-A888-4568-B998-96502377FBD8}"/>
              </a:ext>
            </a:extLst>
          </p:cNvPr>
          <p:cNvSpPr txBox="1"/>
          <p:nvPr/>
        </p:nvSpPr>
        <p:spPr>
          <a:xfrm>
            <a:off x="644313" y="229511"/>
            <a:ext cx="7823045" cy="821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0485" tIns="46990" rIns="70485" bIns="46990" numCol="1" spcCol="1270" anchor="ctr" anchorCtr="0">
            <a:noAutofit/>
          </a:bodyPr>
          <a:lstStyle/>
          <a:p>
            <a:pPr algn="ctr"/>
            <a:r>
              <a:rPr lang="es-GT" sz="2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rPr>
              <a:t>SEGUNDO PROGRAMA PARA POLÍTICAS DE DESARROLLO PARA LA GESTIÓN DEL RIESGO DE DESASTRES</a:t>
            </a:r>
            <a:r>
              <a:rPr lang="es-MX" sz="2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rPr>
              <a:t> (CAT DDO) </a:t>
            </a:r>
          </a:p>
        </p:txBody>
      </p:sp>
    </p:spTree>
    <p:extLst>
      <p:ext uri="{BB962C8B-B14F-4D97-AF65-F5344CB8AC3E}">
        <p14:creationId xmlns:p14="http://schemas.microsoft.com/office/powerpoint/2010/main" val="39494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817" y="5817725"/>
            <a:ext cx="7363838" cy="436771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 de febrero de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34440" y="2182505"/>
            <a:ext cx="7022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GT" sz="3200" b="1" dirty="0"/>
            </a:br>
            <a:endParaRPr lang="es-GT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1034440" y="2182505"/>
            <a:ext cx="7022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sz="3200" dirty="0"/>
          </a:p>
        </p:txBody>
      </p:sp>
      <p:sp>
        <p:nvSpPr>
          <p:cNvPr id="5" name="4 Rectángulo"/>
          <p:cNvSpPr/>
          <p:nvPr/>
        </p:nvSpPr>
        <p:spPr>
          <a:xfrm>
            <a:off x="1034440" y="2397949"/>
            <a:ext cx="6840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EL  PROGRAMA DE INVERSIÓN FORESTAL (FIP) CON EL BID Y BM</a:t>
            </a:r>
            <a:endParaRPr lang="es-GT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>
            <a:extLst>
              <a:ext uri="{FF2B5EF4-FFF2-40B4-BE49-F238E27FC236}">
                <a16:creationId xmlns:a16="http://schemas.microsoft.com/office/drawing/2014/main" id="{8E4F5B56-F856-44DD-ACAE-C58070B420A2}"/>
              </a:ext>
            </a:extLst>
          </p:cNvPr>
          <p:cNvGrpSpPr/>
          <p:nvPr/>
        </p:nvGrpSpPr>
        <p:grpSpPr>
          <a:xfrm>
            <a:off x="357700" y="390106"/>
            <a:ext cx="8299017" cy="619828"/>
            <a:chOff x="446860" y="2255131"/>
            <a:chExt cx="2056254" cy="70565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Rectangle: Rounded Corners 8">
              <a:extLst>
                <a:ext uri="{FF2B5EF4-FFF2-40B4-BE49-F238E27FC236}">
                  <a16:creationId xmlns:a16="http://schemas.microsoft.com/office/drawing/2014/main" id="{DED64441-4E6B-4AE6-8B43-C00A47E89E7C}"/>
                </a:ext>
              </a:extLst>
            </p:cNvPr>
            <p:cNvSpPr/>
            <p:nvPr/>
          </p:nvSpPr>
          <p:spPr>
            <a:xfrm>
              <a:off x="446860" y="2255131"/>
              <a:ext cx="2056254" cy="70565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4AC3138A-A888-4568-B998-96502377FBD8}"/>
                </a:ext>
              </a:extLst>
            </p:cNvPr>
            <p:cNvSpPr txBox="1"/>
            <p:nvPr/>
          </p:nvSpPr>
          <p:spPr>
            <a:xfrm>
              <a:off x="467528" y="2296468"/>
              <a:ext cx="1985426" cy="41691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70485" tIns="46990" rIns="70485" bIns="4699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Programa Inversión Forestal (FIP) </a:t>
              </a:r>
            </a:p>
          </p:txBody>
        </p:sp>
      </p:grp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DBD46438-7D69-4822-B534-77DAD036B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20197"/>
              </p:ext>
            </p:extLst>
          </p:nvPr>
        </p:nvGraphicFramePr>
        <p:xfrm>
          <a:off x="357700" y="3588186"/>
          <a:ext cx="8376867" cy="2743200"/>
        </p:xfrm>
        <a:graphic>
          <a:graphicData uri="http://schemas.openxmlformats.org/drawingml/2006/table">
            <a:tbl>
              <a:tblPr firstRow="1" bandRow="1"/>
              <a:tblGrid>
                <a:gridCol w="394762">
                  <a:extLst>
                    <a:ext uri="{9D8B030D-6E8A-4147-A177-3AD203B41FA5}">
                      <a16:colId xmlns:a16="http://schemas.microsoft.com/office/drawing/2014/main" val="1537739812"/>
                    </a:ext>
                  </a:extLst>
                </a:gridCol>
                <a:gridCol w="2978920">
                  <a:extLst>
                    <a:ext uri="{9D8B030D-6E8A-4147-A177-3AD203B41FA5}">
                      <a16:colId xmlns:a16="http://schemas.microsoft.com/office/drawing/2014/main" val="3382608983"/>
                    </a:ext>
                  </a:extLst>
                </a:gridCol>
                <a:gridCol w="1459523">
                  <a:extLst>
                    <a:ext uri="{9D8B030D-6E8A-4147-A177-3AD203B41FA5}">
                      <a16:colId xmlns:a16="http://schemas.microsoft.com/office/drawing/2014/main" val="3210459220"/>
                    </a:ext>
                  </a:extLst>
                </a:gridCol>
                <a:gridCol w="1178170">
                  <a:extLst>
                    <a:ext uri="{9D8B030D-6E8A-4147-A177-3AD203B41FA5}">
                      <a16:colId xmlns:a16="http://schemas.microsoft.com/office/drawing/2014/main" val="2954014776"/>
                    </a:ext>
                  </a:extLst>
                </a:gridCol>
                <a:gridCol w="1230923">
                  <a:extLst>
                    <a:ext uri="{9D8B030D-6E8A-4147-A177-3AD203B41FA5}">
                      <a16:colId xmlns:a16="http://schemas.microsoft.com/office/drawing/2014/main" val="1881420872"/>
                    </a:ext>
                  </a:extLst>
                </a:gridCol>
                <a:gridCol w="1134569">
                  <a:extLst>
                    <a:ext uri="{9D8B030D-6E8A-4147-A177-3AD203B41FA5}">
                      <a16:colId xmlns:a16="http://schemas.microsoft.com/office/drawing/2014/main" val="334195682"/>
                    </a:ext>
                  </a:extLst>
                </a:gridCol>
              </a:tblGrid>
              <a:tr h="351845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1" dirty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dirty="0">
                          <a:solidFill>
                            <a:schemeClr val="tx1"/>
                          </a:solidFill>
                        </a:rPr>
                        <a:t>Área de intervención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dirty="0">
                          <a:solidFill>
                            <a:schemeClr val="tx1"/>
                          </a:solidFill>
                        </a:rPr>
                        <a:t>Organismo Financiero</a:t>
                      </a:r>
                      <a:r>
                        <a:rPr lang="es-GT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dirty="0"/>
                        <a:t>Monto total (millones US$)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1418"/>
                  </a:ext>
                </a:extLst>
              </a:tr>
              <a:tr h="498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sz="1400" b="1" dirty="0">
                          <a:solidFill>
                            <a:schemeClr val="tx1"/>
                          </a:solidFill>
                        </a:rPr>
                        <a:t>Donación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sz="1400" b="1" dirty="0">
                          <a:solidFill>
                            <a:schemeClr val="tx1"/>
                          </a:solidFill>
                        </a:rPr>
                        <a:t>Préstamo concesional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sz="16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3880"/>
                  </a:ext>
                </a:extLst>
              </a:tr>
              <a:tr h="3567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1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GT" b="0" dirty="0"/>
                        <a:t>Gestión forestal sostenible</a:t>
                      </a:r>
                      <a:endParaRPr lang="en-US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BID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1.25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8.45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sz="2400" b="0" dirty="0">
                          <a:solidFill>
                            <a:srgbClr val="FF0000"/>
                          </a:solidFill>
                        </a:rPr>
                        <a:t>9.7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649285"/>
                  </a:ext>
                </a:extLst>
              </a:tr>
              <a:tr h="6157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2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GT" b="0" dirty="0"/>
                        <a:t>Gobernanza y diversificación de medios de vida local</a:t>
                      </a:r>
                      <a:endParaRPr lang="en-US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BM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1.4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10.4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11.8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22055"/>
                  </a:ext>
                </a:extLst>
              </a:tr>
              <a:tr h="3567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3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GT" b="0" dirty="0"/>
                        <a:t>Acceso a financiamiento</a:t>
                      </a:r>
                      <a:endParaRPr lang="en-US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BID/FOMIN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0.5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2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0" dirty="0"/>
                        <a:t>2.5</a:t>
                      </a:r>
                      <a:endParaRPr lang="en-US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50341"/>
                  </a:ext>
                </a:extLst>
              </a:tr>
              <a:tr h="381165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b="1" dirty="0"/>
                        <a:t>Total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GT" sz="2000" b="1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1644"/>
                  </a:ext>
                </a:extLst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22505"/>
              </p:ext>
            </p:extLst>
          </p:nvPr>
        </p:nvGraphicFramePr>
        <p:xfrm>
          <a:off x="429904" y="1245355"/>
          <a:ext cx="8294278" cy="2225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77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35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Agencia Financiera:</a:t>
                      </a:r>
                      <a:endParaRPr lang="es-GT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G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 Interamericano de Desarrollo (BID) Y Banco Mundial</a:t>
                      </a:r>
                      <a:endParaRPr lang="es-MX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55">
                <a:tc>
                  <a:txBody>
                    <a:bodyPr/>
                    <a:lstStyle/>
                    <a:p>
                      <a:r>
                        <a:rPr lang="es-MX" sz="1600" dirty="0"/>
                        <a:t>Objetivo</a:t>
                      </a:r>
                      <a:r>
                        <a:rPr lang="es-MX" sz="1600" baseline="0" dirty="0"/>
                        <a:t>:</a:t>
                      </a:r>
                      <a:endParaRPr lang="es-G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+mn-lt"/>
                        </a:rPr>
                        <a:t> Mejorar</a:t>
                      </a:r>
                      <a:r>
                        <a:rPr lang="es-MX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la capacidad institucional del sector forestal (INAB, CONAP y gobiernos locales). Fortalecer la gobernanza y participación de actores locales, promover el acceso a financiamiento público y privado a los comunitarios de programas forestales. </a:t>
                      </a:r>
                      <a:endParaRPr lang="es-MX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Organismo Ejecutor:</a:t>
                      </a:r>
                      <a:endParaRPr lang="es-G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dirty="0">
                          <a:latin typeface="+mn-lt"/>
                        </a:rPr>
                        <a:t>Instituto Nacional</a:t>
                      </a:r>
                      <a:r>
                        <a:rPr lang="es-GT" sz="1600" baseline="0" dirty="0">
                          <a:latin typeface="+mn-lt"/>
                        </a:rPr>
                        <a:t> de Bosques en coordinación con el Consejo Nacional de Áreas Protegidas (CONAP).</a:t>
                      </a:r>
                      <a:endParaRPr lang="es-GT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1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62790"/>
              </p:ext>
            </p:extLst>
          </p:nvPr>
        </p:nvGraphicFramePr>
        <p:xfrm>
          <a:off x="667512" y="1769129"/>
          <a:ext cx="7471611" cy="13425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4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04">
                <a:tc>
                  <a:txBody>
                    <a:bodyPr/>
                    <a:lstStyle/>
                    <a:p>
                      <a:r>
                        <a:rPr lang="es-GT" dirty="0"/>
                        <a:t>Monto:</a:t>
                      </a:r>
                      <a:endParaRPr lang="es-GT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b="0" dirty="0"/>
                        <a:t>US$ 8.500.000.00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28">
                <a:tc>
                  <a:txBody>
                    <a:bodyPr/>
                    <a:lstStyle/>
                    <a:p>
                      <a:r>
                        <a:rPr lang="es-GT" b="1" dirty="0"/>
                        <a:t>Plazo: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años que incluye hasta</a:t>
                      </a:r>
                      <a:r>
                        <a:rPr lang="es-GT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 de período de gracia.</a:t>
                      </a:r>
                      <a:endParaRPr lang="es-GT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29">
                <a:tc>
                  <a:txBody>
                    <a:bodyPr/>
                    <a:lstStyle/>
                    <a:p>
                      <a:r>
                        <a:rPr lang="es-GT" b="1" dirty="0"/>
                        <a:t>Tasa de Interés: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Pendiente</a:t>
                      </a:r>
                      <a:r>
                        <a:rPr lang="es-GT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definir.</a:t>
                      </a:r>
                      <a:endParaRPr lang="es-GT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667512" y="160501"/>
            <a:ext cx="7900416" cy="790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de Inversión Forestal (FIP)</a:t>
            </a:r>
          </a:p>
          <a:p>
            <a:r>
              <a:rPr lang="es-MX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Condiciones Financieras aplicables</a:t>
            </a:r>
            <a:r>
              <a:rPr lang="es-MX" sz="2500" b="1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67512" y="1319590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400" b="1" dirty="0"/>
              <a:t>BID</a:t>
            </a:r>
            <a:r>
              <a:rPr lang="es-GT" sz="1600" b="1" dirty="0"/>
              <a:t>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81472"/>
              </p:ext>
            </p:extLst>
          </p:nvPr>
        </p:nvGraphicFramePr>
        <p:xfrm>
          <a:off x="669784" y="4036969"/>
          <a:ext cx="7471611" cy="13425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4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04">
                <a:tc>
                  <a:txBody>
                    <a:bodyPr/>
                    <a:lstStyle/>
                    <a:p>
                      <a:r>
                        <a:rPr lang="es-GT" dirty="0"/>
                        <a:t>Monto:</a:t>
                      </a:r>
                      <a:endParaRPr lang="es-GT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b="0" dirty="0"/>
                        <a:t>US$ 10,400.000.00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28">
                <a:tc>
                  <a:txBody>
                    <a:bodyPr/>
                    <a:lstStyle/>
                    <a:p>
                      <a:r>
                        <a:rPr lang="es-GT" b="1" dirty="0"/>
                        <a:t>Plazo: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años que incluye hasta</a:t>
                      </a:r>
                      <a:r>
                        <a:rPr lang="es-GT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r>
                        <a:rPr lang="es-G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 de período de gracia</a:t>
                      </a:r>
                      <a:endParaRPr lang="es-GT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29">
                <a:tc>
                  <a:txBody>
                    <a:bodyPr/>
                    <a:lstStyle/>
                    <a:p>
                      <a:r>
                        <a:rPr lang="es-GT" b="1" dirty="0"/>
                        <a:t>Tasa de Interés: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Pendiente</a:t>
                      </a:r>
                      <a:r>
                        <a:rPr lang="es-GT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definir.</a:t>
                      </a:r>
                      <a:endParaRPr lang="es-GT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656136" y="3587430"/>
            <a:ext cx="67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400" b="1" dirty="0"/>
              <a:t>BM</a:t>
            </a:r>
            <a:r>
              <a:rPr lang="es-GT" sz="1600" b="1" dirty="0"/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56136" y="5892000"/>
            <a:ext cx="690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dirty="0"/>
              <a:t>*/ A ser confirmadas al momento de la negociación del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39974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1733" y="1589088"/>
            <a:ext cx="77451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32263" y="-334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76452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GT" sz="2800" b="1" dirty="0"/>
              <a:t>2. Ciclo del proceso presupuestario y Formulación del Proyecto de Presupuesto 2020 y Multianual 2020-2024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-71247" y="1248015"/>
            <a:ext cx="3906268" cy="1678543"/>
          </a:xfrm>
          <a:prstGeom prst="roundRect">
            <a:avLst>
              <a:gd name="adj" fmla="val 5601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GT"/>
            </a:defPPr>
            <a:lvl1pPr algn="ctr">
              <a:defRPr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MX" sz="2000" dirty="0">
                <a:solidFill>
                  <a:schemeClr val="tx2"/>
                </a:solidFill>
                <a:effectLst/>
              </a:rPr>
              <a:t>El ciclo presupuestario constituye en la práctica el tratamiento por separado de cada una de las etapas del presupuesto</a:t>
            </a:r>
            <a:endParaRPr lang="es-GT" sz="2000" dirty="0">
              <a:solidFill>
                <a:schemeClr val="tx2"/>
              </a:solidFill>
              <a:effectLst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54813" y="3026703"/>
            <a:ext cx="2345997" cy="3252865"/>
          </a:xfrm>
          <a:prstGeom prst="roundRect">
            <a:avLst>
              <a:gd name="adj" fmla="val 46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dirty="0">
                <a:solidFill>
                  <a:schemeClr val="tx1"/>
                </a:solidFill>
              </a:rPr>
              <a:t>De conformidad con lo establecido en el Artículo 7 Bis de la Ley Orgánica del Presupuesto, el Proceso Presupuestario está conformado por las siguientes etapas: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134790366"/>
              </p:ext>
            </p:extLst>
          </p:nvPr>
        </p:nvGraphicFramePr>
        <p:xfrm>
          <a:off x="1691680" y="1844824"/>
          <a:ext cx="8775171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Flecha derecha"/>
          <p:cNvSpPr/>
          <p:nvPr/>
        </p:nvSpPr>
        <p:spPr>
          <a:xfrm>
            <a:off x="6748568" y="3622000"/>
            <a:ext cx="79208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02 de sept.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izquierda"/>
          <p:cNvSpPr/>
          <p:nvPr/>
        </p:nvSpPr>
        <p:spPr>
          <a:xfrm>
            <a:off x="4603188" y="3576776"/>
            <a:ext cx="792000" cy="79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de mar.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Luna"/>
          <p:cNvSpPr/>
          <p:nvPr/>
        </p:nvSpPr>
        <p:spPr>
          <a:xfrm rot="6760544">
            <a:off x="6849974" y="382420"/>
            <a:ext cx="822405" cy="31247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G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Etapa Actual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6504924" y="4653136"/>
            <a:ext cx="79208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de nov.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arriba"/>
          <p:cNvSpPr/>
          <p:nvPr/>
        </p:nvSpPr>
        <p:spPr>
          <a:xfrm>
            <a:off x="5712924" y="2530558"/>
            <a:ext cx="792000" cy="79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G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de abr.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83530"/>
            <a:ext cx="8640960" cy="5107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GT"/>
            </a:defPPr>
            <a:lvl1pPr algn="ctr">
              <a:defRPr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MX" sz="2400" dirty="0">
                <a:solidFill>
                  <a:schemeClr val="tx2"/>
                </a:solidFill>
                <a:effectLst/>
              </a:rPr>
              <a:t>Etapas del ciclo presupuestario</a:t>
            </a:r>
            <a:endParaRPr lang="es-GT" sz="2400" dirty="0">
              <a:solidFill>
                <a:schemeClr val="tx2"/>
              </a:solidFill>
              <a:effectLst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79512" y="717648"/>
            <a:ext cx="8712968" cy="973608"/>
          </a:xfrm>
          <a:prstGeom prst="roundRect">
            <a:avLst>
              <a:gd name="adj" fmla="val 46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sz="2000" dirty="0">
                <a:solidFill>
                  <a:schemeClr val="tx1"/>
                </a:solidFill>
              </a:rPr>
              <a:t>De conformidad con lo establecido en el Artículo 7 Bis de la Ley Orgánica del Presupuesto, el Proceso Presupuestario está conformado por las siguientes etapas: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084432347"/>
              </p:ext>
            </p:extLst>
          </p:nvPr>
        </p:nvGraphicFramePr>
        <p:xfrm>
          <a:off x="179512" y="1838712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25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07731612"/>
              </p:ext>
            </p:extLst>
          </p:nvPr>
        </p:nvGraphicFramePr>
        <p:xfrm>
          <a:off x="179512" y="842428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0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1733" y="1589088"/>
            <a:ext cx="77451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32263" y="-334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26963" y="821402"/>
            <a:ext cx="767987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b="1" cap="all" dirty="0">
                <a:latin typeface="Times New Roman" pitchFamily="18" charset="0"/>
                <a:cs typeface="Times New Roman" pitchFamily="18" charset="0"/>
              </a:rPr>
              <a:t>PRÉSTAMOS EN EL CONGRESO DE LA REPÚBLICA </a:t>
            </a:r>
          </a:p>
          <a:p>
            <a:pPr algn="just"/>
            <a:endParaRPr lang="es-GT" sz="1600" b="1" cap="al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GT" sz="1600" cap="all" dirty="0">
                <a:latin typeface="Times New Roman" pitchFamily="18" charset="0"/>
                <a:cs typeface="Times New Roman" pitchFamily="18" charset="0"/>
              </a:rPr>
              <a:t>PROYECTO CRECER SANO  - SALUD Y NUTRICIÓN EN GUATEMALA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PROGRAMA DE FORTALECIMIENTO Y MODERNIZACIÓN DEL MINISTERIO PÚBLICO</a:t>
            </a:r>
          </a:p>
          <a:p>
            <a:pPr marL="342900" indent="-342900" algn="just">
              <a:buFont typeface="+mj-lt"/>
              <a:buAutoNum type="arabicPeriod"/>
            </a:pPr>
            <a:endParaRPr lang="es-GT" sz="1600" cap="al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altLang="en-US" sz="1600" cap="all" dirty="0">
                <a:latin typeface="Times New Roman" pitchFamily="18" charset="0"/>
                <a:cs typeface="Times New Roman" pitchFamily="18" charset="0"/>
              </a:rPr>
              <a:t>PROGRAMA MODERNIZACIÓN DEL SECTOR JUSTICIA</a:t>
            </a:r>
          </a:p>
          <a:p>
            <a:pPr marL="342900" indent="-342900" algn="just">
              <a:buFont typeface="+mj-lt"/>
              <a:buAutoNum type="arabicPeriod"/>
            </a:pPr>
            <a:endParaRPr lang="es-GT" sz="1600" cap="al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GT" sz="1600" cap="all" dirty="0">
                <a:latin typeface="Times New Roman" pitchFamily="18" charset="0"/>
                <a:cs typeface="Times New Roman" pitchFamily="18" charset="0"/>
              </a:rPr>
              <a:t>TERCERA ETAPA DEL PROGRAMA DE INVERSIÓN EN INFRAESTRUCTURA, MAQUINARIA Y EQUIPO PARA LA UNIVERSIDAD DE SAN CARLOS DE GUATEMALA.</a:t>
            </a:r>
          </a:p>
          <a:p>
            <a:pPr marL="342900" indent="-342900" algn="just">
              <a:buFont typeface="+mj-lt"/>
              <a:buAutoNum type="arabicPeriod"/>
            </a:pPr>
            <a:endParaRPr lang="es-ES" altLang="en-US" sz="1600" cap="al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GT" sz="1600" cap="all" dirty="0">
                <a:latin typeface="Times New Roman" pitchFamily="18" charset="0"/>
                <a:cs typeface="Times New Roman" pitchFamily="18" charset="0"/>
              </a:rPr>
              <a:t>PROGRAMA DE ADMINISTRACIÓN TRIBUTARIA  Y TRANSPARENCIA (PBL)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GT" sz="1600" b="1" dirty="0">
                <a:latin typeface="Times New Roman" pitchFamily="18" charset="0"/>
                <a:cs typeface="Times New Roman" pitchFamily="18" charset="0"/>
              </a:rPr>
              <a:t>PRÉSTAMO EN DISEÑO </a:t>
            </a:r>
          </a:p>
          <a:p>
            <a:pPr algn="just"/>
            <a:endParaRPr lang="es-GT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6"/>
            </a:pPr>
            <a:r>
              <a:rPr lang="es-GT" sz="1600" dirty="0">
                <a:latin typeface="Times New Roman" pitchFamily="18" charset="0"/>
                <a:cs typeface="Times New Roman" pitchFamily="18" charset="0"/>
              </a:rPr>
              <a:t>SEGUNDO PRÉSTAMO PARA POLÍTICAS DE DESARROLLO PARA LA GESTIÓN DEL RIESGO DE DESASTRES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) (CAT DDO).</a:t>
            </a:r>
          </a:p>
          <a:p>
            <a:pPr marL="342900" indent="-342900" algn="just">
              <a:buAutoNum type="arabicPeriod" startAt="6"/>
            </a:pPr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6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EL  PROGRAMA DE INVERSIÓN FORESTAL (FIP) CON EL BID Y BM</a:t>
            </a:r>
            <a:endParaRPr lang="es-G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76452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s-GT" sz="2800" b="1" dirty="0"/>
              <a:t>Préstamos en el Congreso de la República y en diseño </a:t>
            </a:r>
          </a:p>
        </p:txBody>
      </p:sp>
    </p:spTree>
    <p:extLst>
      <p:ext uri="{BB962C8B-B14F-4D97-AF65-F5344CB8AC3E}">
        <p14:creationId xmlns:p14="http://schemas.microsoft.com/office/powerpoint/2010/main" val="658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4521" y="4843288"/>
            <a:ext cx="8896796" cy="1414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dirty="0">
                <a:latin typeface="Arial" pitchFamily="34" charset="0"/>
                <a:cs typeface="Arial" pitchFamily="34" charset="0"/>
              </a:rPr>
              <a:t>El Artículo 12 de la LOP estipula que, en los presupuestos de egresos se utilizará una estructura programática coherente con las políticas, planes de acción del Gobierno y planes de desarrollo territorial, de conformidad con lo que desarrolle el reglamento respectivo</a:t>
            </a:r>
            <a:endParaRPr lang="es-ES_tradnl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95536" y="1764124"/>
            <a:ext cx="8118419" cy="2744765"/>
            <a:chOff x="124521" y="1409267"/>
            <a:chExt cx="8118419" cy="2744765"/>
          </a:xfrm>
        </p:grpSpPr>
        <p:grpSp>
          <p:nvGrpSpPr>
            <p:cNvPr id="7" name="6 Grupo"/>
            <p:cNvGrpSpPr/>
            <p:nvPr/>
          </p:nvGrpSpPr>
          <p:grpSpPr>
            <a:xfrm>
              <a:off x="3975722" y="1422025"/>
              <a:ext cx="4267218" cy="2732007"/>
              <a:chOff x="3975722" y="1422025"/>
              <a:chExt cx="4267218" cy="2732007"/>
            </a:xfrm>
          </p:grpSpPr>
          <p:sp>
            <p:nvSpPr>
              <p:cNvPr id="9" name="8 Rectángulo redondeado"/>
              <p:cNvSpPr/>
              <p:nvPr/>
            </p:nvSpPr>
            <p:spPr>
              <a:xfrm>
                <a:off x="4660095" y="1422025"/>
                <a:ext cx="1619134" cy="1301764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GT" b="1" dirty="0">
                    <a:solidFill>
                      <a:schemeClr val="tx1"/>
                    </a:solidFill>
                  </a:rPr>
                  <a:t>Plan Estratégico Institucional (PEI)</a:t>
                </a:r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4642540" y="2850832"/>
                <a:ext cx="1620000" cy="13032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GT" b="1" dirty="0">
                    <a:solidFill>
                      <a:schemeClr val="tx1"/>
                    </a:solidFill>
                  </a:rPr>
                  <a:t>Plan Operativo Anual</a:t>
                </a:r>
              </a:p>
              <a:p>
                <a:pPr algn="ctr"/>
                <a:r>
                  <a:rPr lang="es-GT" b="1" dirty="0">
                    <a:solidFill>
                      <a:schemeClr val="tx1"/>
                    </a:solidFill>
                  </a:rPr>
                  <a:t>(POM)</a:t>
                </a:r>
              </a:p>
            </p:txBody>
          </p:sp>
          <p:sp>
            <p:nvSpPr>
              <p:cNvPr id="11" name="10 Rectángulo redondeado"/>
              <p:cNvSpPr/>
              <p:nvPr/>
            </p:nvSpPr>
            <p:spPr>
              <a:xfrm>
                <a:off x="6956946" y="2072189"/>
                <a:ext cx="1285994" cy="1605602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GT" b="1" dirty="0">
                    <a:solidFill>
                      <a:schemeClr val="tx1"/>
                    </a:solidFill>
                  </a:rPr>
                  <a:t>Plan Operativo Anual (POA)</a:t>
                </a:r>
              </a:p>
            </p:txBody>
          </p:sp>
          <p:sp>
            <p:nvSpPr>
              <p:cNvPr id="12" name="11 Flecha derecha"/>
              <p:cNvSpPr/>
              <p:nvPr/>
            </p:nvSpPr>
            <p:spPr>
              <a:xfrm rot="19265214">
                <a:off x="3982089" y="1892038"/>
                <a:ext cx="648072" cy="648072"/>
              </a:xfrm>
              <a:prstGeom prst="rightArrow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dirty="0"/>
              </a:p>
            </p:txBody>
          </p:sp>
          <p:sp>
            <p:nvSpPr>
              <p:cNvPr id="13" name="12 Flecha derecha"/>
              <p:cNvSpPr/>
              <p:nvPr/>
            </p:nvSpPr>
            <p:spPr>
              <a:xfrm rot="1660128">
                <a:off x="3975722" y="2916305"/>
                <a:ext cx="648072" cy="648072"/>
              </a:xfrm>
              <a:prstGeom prst="rightArrow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dirty="0"/>
              </a:p>
            </p:txBody>
          </p:sp>
          <p:sp>
            <p:nvSpPr>
              <p:cNvPr id="14" name="13 Flecha derecha"/>
              <p:cNvSpPr/>
              <p:nvPr/>
            </p:nvSpPr>
            <p:spPr>
              <a:xfrm rot="2272779">
                <a:off x="6308060" y="2072074"/>
                <a:ext cx="648072" cy="648072"/>
              </a:xfrm>
              <a:prstGeom prst="rightArrow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dirty="0"/>
              </a:p>
            </p:txBody>
          </p:sp>
          <p:sp>
            <p:nvSpPr>
              <p:cNvPr id="15" name="14 Flecha derecha"/>
              <p:cNvSpPr/>
              <p:nvPr/>
            </p:nvSpPr>
            <p:spPr>
              <a:xfrm rot="19732881">
                <a:off x="6317911" y="3117066"/>
                <a:ext cx="648072" cy="648072"/>
              </a:xfrm>
              <a:prstGeom prst="rightArrow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dirty="0"/>
              </a:p>
            </p:txBody>
          </p:sp>
        </p:grpSp>
        <p:graphicFrame>
          <p:nvGraphicFramePr>
            <p:cNvPr id="8" name="7 Diagrama"/>
            <p:cNvGraphicFramePr/>
            <p:nvPr>
              <p:extLst>
                <p:ext uri="{D42A27DB-BD31-4B8C-83A1-F6EECF244321}">
                  <p14:modId xmlns:p14="http://schemas.microsoft.com/office/powerpoint/2010/main" val="1132769491"/>
                </p:ext>
              </p:extLst>
            </p:nvPr>
          </p:nvGraphicFramePr>
          <p:xfrm>
            <a:off x="124521" y="1409267"/>
            <a:ext cx="4171302" cy="27398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16" name="15 Grupo"/>
          <p:cNvGrpSpPr/>
          <p:nvPr/>
        </p:nvGrpSpPr>
        <p:grpSpPr>
          <a:xfrm>
            <a:off x="755576" y="260648"/>
            <a:ext cx="878507" cy="1197607"/>
            <a:chOff x="1" y="2304"/>
            <a:chExt cx="512894" cy="732705"/>
          </a:xfrm>
        </p:grpSpPr>
        <p:sp>
          <p:nvSpPr>
            <p:cNvPr id="17" name="16 Cheurón"/>
            <p:cNvSpPr/>
            <p:nvPr/>
          </p:nvSpPr>
          <p:spPr>
            <a:xfrm rot="5400000">
              <a:off x="-109905" y="112210"/>
              <a:ext cx="732705" cy="5128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urón 4"/>
            <p:cNvSpPr/>
            <p:nvPr/>
          </p:nvSpPr>
          <p:spPr>
            <a:xfrm>
              <a:off x="1" y="258751"/>
              <a:ext cx="512894" cy="219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634082" y="404663"/>
            <a:ext cx="6322295" cy="644531"/>
            <a:chOff x="512894" y="2306"/>
            <a:chExt cx="4671681" cy="476258"/>
          </a:xfrm>
        </p:grpSpPr>
        <p:sp>
          <p:nvSpPr>
            <p:cNvPr id="20" name="19 Redondear rectángulo de esquina del mismo lado"/>
            <p:cNvSpPr/>
            <p:nvPr/>
          </p:nvSpPr>
          <p:spPr>
            <a:xfrm rot="5400000">
              <a:off x="2610606" y="-2095406"/>
              <a:ext cx="476258" cy="46716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dondear rectángulo de esquina del mismo lado 6"/>
            <p:cNvSpPr/>
            <p:nvPr/>
          </p:nvSpPr>
          <p:spPr>
            <a:xfrm>
              <a:off x="512894" y="25554"/>
              <a:ext cx="4648432" cy="429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GT" sz="3600" dirty="0">
                  <a:latin typeface="Arial" pitchFamily="34" charset="0"/>
                  <a:cs typeface="Arial" pitchFamily="34" charset="0"/>
                </a:rPr>
                <a:t>Planificación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3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34925" y="1557338"/>
            <a:ext cx="8066088" cy="4624387"/>
            <a:chOff x="323330" y="1556792"/>
            <a:chExt cx="8065094" cy="4624288"/>
          </a:xfrm>
        </p:grpSpPr>
        <p:graphicFrame>
          <p:nvGraphicFramePr>
            <p:cNvPr id="6" name="5 Diagrama"/>
            <p:cNvGraphicFramePr/>
            <p:nvPr/>
          </p:nvGraphicFramePr>
          <p:xfrm>
            <a:off x="2411760" y="1556792"/>
            <a:ext cx="5976664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6 Grupo"/>
            <p:cNvGrpSpPr>
              <a:grpSpLocks/>
            </p:cNvGrpSpPr>
            <p:nvPr/>
          </p:nvGrpSpPr>
          <p:grpSpPr bwMode="auto">
            <a:xfrm>
              <a:off x="1237708" y="1627396"/>
              <a:ext cx="1237478" cy="4176464"/>
              <a:chOff x="1237708" y="1627396"/>
              <a:chExt cx="1237478" cy="4176464"/>
            </a:xfrm>
          </p:grpSpPr>
          <p:sp>
            <p:nvSpPr>
              <p:cNvPr id="11" name="10 Rectángulo"/>
              <p:cNvSpPr>
                <a:spLocks noChangeArrowheads="1"/>
              </p:cNvSpPr>
              <p:nvPr/>
            </p:nvSpPr>
            <p:spPr bwMode="auto">
              <a:xfrm>
                <a:off x="1251050" y="1627396"/>
                <a:ext cx="12241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s-GT" altLang="es-GT" sz="1600"/>
                  <a:t>Feb - Abril</a:t>
                </a:r>
              </a:p>
            </p:txBody>
          </p:sp>
          <p:sp>
            <p:nvSpPr>
              <p:cNvPr id="12" name="11 Rectángulo"/>
              <p:cNvSpPr>
                <a:spLocks noChangeArrowheads="1"/>
              </p:cNvSpPr>
              <p:nvPr/>
            </p:nvSpPr>
            <p:spPr bwMode="auto">
              <a:xfrm>
                <a:off x="1237708" y="2247862"/>
                <a:ext cx="12241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s-GT" altLang="es-GT" sz="1600"/>
                  <a:t>Abril - Ago</a:t>
                </a:r>
              </a:p>
            </p:txBody>
          </p:sp>
          <p:sp>
            <p:nvSpPr>
              <p:cNvPr id="13" name="12 Rectángulo"/>
              <p:cNvSpPr>
                <a:spLocks noChangeArrowheads="1"/>
              </p:cNvSpPr>
              <p:nvPr/>
            </p:nvSpPr>
            <p:spPr bwMode="auto">
              <a:xfrm>
                <a:off x="1251050" y="2851532"/>
                <a:ext cx="12241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s-GT" altLang="es-GT" sz="1600"/>
                  <a:t>Sep</a:t>
                </a:r>
              </a:p>
            </p:txBody>
          </p:sp>
          <p:sp>
            <p:nvSpPr>
              <p:cNvPr id="14" name="13 Rectángulo"/>
              <p:cNvSpPr>
                <a:spLocks noChangeArrowheads="1"/>
              </p:cNvSpPr>
              <p:nvPr/>
            </p:nvSpPr>
            <p:spPr bwMode="auto">
              <a:xfrm>
                <a:off x="1251050" y="3499604"/>
                <a:ext cx="12241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s-GT" altLang="es-GT" sz="1600"/>
                  <a:t>Sep - Nov</a:t>
                </a:r>
              </a:p>
            </p:txBody>
          </p:sp>
          <p:sp>
            <p:nvSpPr>
              <p:cNvPr id="15" name="14 Rectángulo"/>
              <p:cNvSpPr>
                <a:spLocks noChangeArrowheads="1"/>
              </p:cNvSpPr>
              <p:nvPr/>
            </p:nvSpPr>
            <p:spPr bwMode="auto">
              <a:xfrm>
                <a:off x="1251050" y="4498424"/>
                <a:ext cx="12241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s-GT" altLang="es-GT" sz="1600"/>
                  <a:t>Ene - Dic</a:t>
                </a:r>
              </a:p>
            </p:txBody>
          </p:sp>
          <p:sp>
            <p:nvSpPr>
              <p:cNvPr id="16" name="15 Rectángulo"/>
              <p:cNvSpPr>
                <a:spLocks noChangeArrowheads="1"/>
              </p:cNvSpPr>
              <p:nvPr/>
            </p:nvSpPr>
            <p:spPr bwMode="auto">
              <a:xfrm>
                <a:off x="1251050" y="5434528"/>
                <a:ext cx="12241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s-GT" altLang="es-GT" sz="1600"/>
                  <a:t>Ene - Abril</a:t>
                </a:r>
              </a:p>
            </p:txBody>
          </p:sp>
          <p:cxnSp>
            <p:nvCxnSpPr>
              <p:cNvPr id="17" name="16 Conector recto"/>
              <p:cNvCxnSpPr/>
              <p:nvPr/>
            </p:nvCxnSpPr>
            <p:spPr>
              <a:xfrm>
                <a:off x="1237617" y="1626640"/>
                <a:ext cx="0" cy="22415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1237617" y="4147536"/>
                <a:ext cx="6349" cy="10794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 flipH="1">
                <a:off x="1237617" y="5433384"/>
                <a:ext cx="6349" cy="369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7 Rectángulo"/>
            <p:cNvSpPr>
              <a:spLocks noChangeArrowheads="1"/>
            </p:cNvSpPr>
            <p:nvPr/>
          </p:nvSpPr>
          <p:spPr bwMode="auto">
            <a:xfrm>
              <a:off x="323330" y="2578889"/>
              <a:ext cx="8557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s-GT" altLang="es-GT" sz="1600" dirty="0"/>
                <a:t>2019</a:t>
              </a:r>
            </a:p>
          </p:txBody>
        </p:sp>
        <p:sp>
          <p:nvSpPr>
            <p:cNvPr id="9" name="8 Rectángulo"/>
            <p:cNvSpPr>
              <a:spLocks noChangeArrowheads="1"/>
            </p:cNvSpPr>
            <p:nvPr/>
          </p:nvSpPr>
          <p:spPr bwMode="auto">
            <a:xfrm>
              <a:off x="331714" y="4498424"/>
              <a:ext cx="8557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s-GT" altLang="es-GT" sz="1600" dirty="0"/>
                <a:t>2020</a:t>
              </a:r>
            </a:p>
          </p:txBody>
        </p:sp>
        <p:sp>
          <p:nvSpPr>
            <p:cNvPr id="10" name="9 Rectángulo"/>
            <p:cNvSpPr>
              <a:spLocks noChangeArrowheads="1"/>
            </p:cNvSpPr>
            <p:nvPr/>
          </p:nvSpPr>
          <p:spPr bwMode="auto">
            <a:xfrm>
              <a:off x="331714" y="5434528"/>
              <a:ext cx="8557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s-GT" altLang="es-GT" sz="1600" dirty="0"/>
                <a:t>2021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755576" y="260648"/>
            <a:ext cx="878507" cy="1197607"/>
            <a:chOff x="1" y="2304"/>
            <a:chExt cx="512894" cy="732705"/>
          </a:xfrm>
        </p:grpSpPr>
        <p:sp>
          <p:nvSpPr>
            <p:cNvPr id="21" name="20 Cheurón"/>
            <p:cNvSpPr/>
            <p:nvPr/>
          </p:nvSpPr>
          <p:spPr>
            <a:xfrm rot="5400000">
              <a:off x="-109905" y="112210"/>
              <a:ext cx="732705" cy="5128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urón 4"/>
            <p:cNvSpPr/>
            <p:nvPr/>
          </p:nvSpPr>
          <p:spPr>
            <a:xfrm>
              <a:off x="1" y="258751"/>
              <a:ext cx="512894" cy="219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1634082" y="404663"/>
            <a:ext cx="6322295" cy="644531"/>
            <a:chOff x="512894" y="2306"/>
            <a:chExt cx="4671681" cy="476258"/>
          </a:xfrm>
        </p:grpSpPr>
        <p:sp>
          <p:nvSpPr>
            <p:cNvPr id="24" name="23 Redondear rectángulo de esquina del mismo lado"/>
            <p:cNvSpPr/>
            <p:nvPr/>
          </p:nvSpPr>
          <p:spPr>
            <a:xfrm rot="5400000">
              <a:off x="2610606" y="-2095406"/>
              <a:ext cx="476258" cy="46716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dondear rectángulo de esquina del mismo lado 6"/>
            <p:cNvSpPr/>
            <p:nvPr/>
          </p:nvSpPr>
          <p:spPr>
            <a:xfrm>
              <a:off x="512894" y="25554"/>
              <a:ext cx="4648432" cy="429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GT" sz="3600" dirty="0">
                  <a:latin typeface="Arial" pitchFamily="34" charset="0"/>
                  <a:cs typeface="Arial" pitchFamily="34" charset="0"/>
                </a:rPr>
                <a:t>Formulación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55576" y="260648"/>
            <a:ext cx="878507" cy="1197607"/>
            <a:chOff x="1" y="2304"/>
            <a:chExt cx="512894" cy="732705"/>
          </a:xfrm>
        </p:grpSpPr>
        <p:sp>
          <p:nvSpPr>
            <p:cNvPr id="6" name="5 Cheurón"/>
            <p:cNvSpPr/>
            <p:nvPr/>
          </p:nvSpPr>
          <p:spPr>
            <a:xfrm rot="5400000">
              <a:off x="-109905" y="112210"/>
              <a:ext cx="732705" cy="5128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258751"/>
              <a:ext cx="512894" cy="219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634082" y="404663"/>
            <a:ext cx="6322295" cy="644531"/>
            <a:chOff x="512894" y="2306"/>
            <a:chExt cx="4671681" cy="476258"/>
          </a:xfrm>
        </p:grpSpPr>
        <p:sp>
          <p:nvSpPr>
            <p:cNvPr id="9" name="8 Redondear rectángulo de esquina del mismo lado"/>
            <p:cNvSpPr/>
            <p:nvPr/>
          </p:nvSpPr>
          <p:spPr>
            <a:xfrm rot="5400000">
              <a:off x="2610606" y="-2095406"/>
              <a:ext cx="476258" cy="46716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dondear rectángulo de esquina del mismo lado 6"/>
            <p:cNvSpPr/>
            <p:nvPr/>
          </p:nvSpPr>
          <p:spPr>
            <a:xfrm>
              <a:off x="512894" y="25554"/>
              <a:ext cx="4648432" cy="429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GT" sz="3600" dirty="0">
                  <a:latin typeface="Arial" pitchFamily="34" charset="0"/>
                  <a:cs typeface="Arial" pitchFamily="34" charset="0"/>
                </a:rPr>
                <a:t>Formulación</a:t>
              </a:r>
            </a:p>
          </p:txBody>
        </p:sp>
      </p:grpSp>
      <p:sp>
        <p:nvSpPr>
          <p:cNvPr id="11" name="14 Marcador de contenido"/>
          <p:cNvSpPr txBox="1">
            <a:spLocks/>
          </p:cNvSpPr>
          <p:nvPr/>
        </p:nvSpPr>
        <p:spPr>
          <a:xfrm>
            <a:off x="4478338" y="2303463"/>
            <a:ext cx="4379912" cy="3873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GT" altLang="es-GT" sz="2400"/>
              <a:t>Discusión y formulación abierta</a:t>
            </a:r>
          </a:p>
          <a:p>
            <a:pPr>
              <a:defRPr/>
            </a:pPr>
            <a:endParaRPr lang="es-GT" altLang="es-GT" sz="2400"/>
          </a:p>
          <a:p>
            <a:pPr>
              <a:defRPr/>
            </a:pPr>
            <a:r>
              <a:rPr lang="es-GT" altLang="es-GT" sz="2400"/>
              <a:t>Coordinación SAT- Minfin - Banguat en metas </a:t>
            </a:r>
          </a:p>
          <a:p>
            <a:pPr>
              <a:defRPr/>
            </a:pPr>
            <a:r>
              <a:rPr lang="es-GT" altLang="es-GT" sz="2400"/>
              <a:t>Multianual</a:t>
            </a:r>
          </a:p>
          <a:p>
            <a:pPr>
              <a:defRPr/>
            </a:pPr>
            <a:r>
              <a:rPr lang="es-GT" altLang="es-GT" sz="2400"/>
              <a:t>Desarrollo Programas, Unidades Ejecutoras y Centros de Costo.</a:t>
            </a:r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312738" y="1681163"/>
            <a:ext cx="1236662" cy="461962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GT" altLang="es-GT" sz="2400" b="1"/>
              <a:t>2016</a:t>
            </a:r>
          </a:p>
        </p:txBody>
      </p:sp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4476750" y="1619250"/>
            <a:ext cx="1895450" cy="461665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GT" altLang="es-GT" sz="2400" b="1" dirty="0"/>
              <a:t>2017-2019</a:t>
            </a:r>
          </a:p>
        </p:txBody>
      </p:sp>
      <p:sp>
        <p:nvSpPr>
          <p:cNvPr id="14" name="14 Marcador de contenido"/>
          <p:cNvSpPr txBox="1">
            <a:spLocks/>
          </p:cNvSpPr>
          <p:nvPr/>
        </p:nvSpPr>
        <p:spPr>
          <a:xfrm>
            <a:off x="312738" y="2303463"/>
            <a:ext cx="3843337" cy="3873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s-GT" altLang="es-GT"/>
              <a:t>Sin discusión y formulación cerrada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s-GT" altLang="es-GT"/>
              <a:t>Pugna SAT- Minfin por metas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s-GT" altLang="es-GT"/>
              <a:t>Anual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33536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55576" y="260648"/>
            <a:ext cx="878507" cy="1197607"/>
            <a:chOff x="1" y="2304"/>
            <a:chExt cx="512894" cy="732705"/>
          </a:xfrm>
        </p:grpSpPr>
        <p:sp>
          <p:nvSpPr>
            <p:cNvPr id="6" name="5 Cheurón"/>
            <p:cNvSpPr/>
            <p:nvPr/>
          </p:nvSpPr>
          <p:spPr>
            <a:xfrm rot="5400000">
              <a:off x="-109905" y="112210"/>
              <a:ext cx="732705" cy="5128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258751"/>
              <a:ext cx="512894" cy="219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634082" y="404663"/>
            <a:ext cx="6322295" cy="644531"/>
            <a:chOff x="512894" y="2306"/>
            <a:chExt cx="4671681" cy="476258"/>
          </a:xfrm>
        </p:grpSpPr>
        <p:sp>
          <p:nvSpPr>
            <p:cNvPr id="9" name="8 Redondear rectángulo de esquina del mismo lado"/>
            <p:cNvSpPr/>
            <p:nvPr/>
          </p:nvSpPr>
          <p:spPr>
            <a:xfrm rot="5400000">
              <a:off x="2610606" y="-2095406"/>
              <a:ext cx="476258" cy="46716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dondear rectángulo de esquina del mismo lado 6"/>
            <p:cNvSpPr/>
            <p:nvPr/>
          </p:nvSpPr>
          <p:spPr>
            <a:xfrm>
              <a:off x="512894" y="25554"/>
              <a:ext cx="4648432" cy="429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GT" sz="3600" dirty="0">
                  <a:latin typeface="Arial" pitchFamily="34" charset="0"/>
                  <a:cs typeface="Arial" pitchFamily="34" charset="0"/>
                </a:rPr>
                <a:t>Formulación</a:t>
              </a:r>
            </a:p>
          </p:txBody>
        </p:sp>
      </p:grpSp>
      <p:sp>
        <p:nvSpPr>
          <p:cNvPr id="11" name="14 Marcador de contenido"/>
          <p:cNvSpPr txBox="1">
            <a:spLocks/>
          </p:cNvSpPr>
          <p:nvPr/>
        </p:nvSpPr>
        <p:spPr>
          <a:xfrm>
            <a:off x="582614" y="2303464"/>
            <a:ext cx="8165602" cy="39472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altLang="es-GT" sz="2400" dirty="0"/>
              <a:t>Discusión y formulación abierta</a:t>
            </a:r>
          </a:p>
          <a:p>
            <a:r>
              <a:rPr lang="es-GT" altLang="es-GT" sz="2400" dirty="0"/>
              <a:t>Coordinación SAT- </a:t>
            </a:r>
            <a:r>
              <a:rPr lang="es-GT" altLang="es-GT" sz="2400" dirty="0" err="1"/>
              <a:t>Minfin</a:t>
            </a:r>
            <a:r>
              <a:rPr lang="es-GT" altLang="es-GT" sz="2400" dirty="0"/>
              <a:t> - </a:t>
            </a:r>
            <a:r>
              <a:rPr lang="es-GT" altLang="es-GT" sz="2400" dirty="0" err="1"/>
              <a:t>Banguat</a:t>
            </a:r>
            <a:r>
              <a:rPr lang="es-GT" altLang="es-GT" sz="2400" dirty="0"/>
              <a:t> en metas </a:t>
            </a:r>
          </a:p>
          <a:p>
            <a:r>
              <a:rPr lang="es-GT" altLang="es-GT" sz="2400" dirty="0"/>
              <a:t>Multianual</a:t>
            </a:r>
          </a:p>
          <a:p>
            <a:r>
              <a:rPr lang="es-GT" altLang="es-GT" sz="2400" dirty="0"/>
              <a:t>Desarrollo Programas, Unidades Ejecutoras y Centros de Costo.</a:t>
            </a:r>
            <a:endParaRPr lang="es-GT" altLang="es-GT" sz="2400" u="sng" dirty="0"/>
          </a:p>
          <a:p>
            <a:r>
              <a:rPr lang="es-GT" altLang="es-GT" sz="2400" dirty="0"/>
              <a:t>Formulación 2020 dentro de rangos </a:t>
            </a:r>
            <a:br>
              <a:rPr lang="es-GT" altLang="es-GT" sz="2400" dirty="0"/>
            </a:br>
            <a:r>
              <a:rPr lang="es-GT" altLang="es-GT" sz="2400" dirty="0"/>
              <a:t>predefinidos según 2019-2023</a:t>
            </a:r>
          </a:p>
          <a:p>
            <a:r>
              <a:rPr lang="es-GT" altLang="es-GT" sz="2400" dirty="0"/>
              <a:t>Continuidad de programas 2020 – 2024</a:t>
            </a:r>
          </a:p>
          <a:p>
            <a:r>
              <a:rPr lang="es-GT" altLang="es-GT" sz="2400" dirty="0"/>
              <a:t>Proyectos estratégicos </a:t>
            </a:r>
          </a:p>
          <a:p>
            <a:r>
              <a:rPr lang="es-GT" altLang="es-GT" sz="2400" dirty="0"/>
              <a:t>Coordinación con prioridades nacionales ODS</a:t>
            </a:r>
          </a:p>
          <a:p>
            <a:endParaRPr lang="es-GT" altLang="es-GT" sz="2400" u="sng" dirty="0"/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582613" y="1638300"/>
            <a:ext cx="2219325" cy="461963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GT" altLang="es-GT" sz="2400" b="1" dirty="0"/>
              <a:t>2017 - 2019 </a:t>
            </a:r>
          </a:p>
        </p:txBody>
      </p:sp>
      <p:sp>
        <p:nvSpPr>
          <p:cNvPr id="13" name="1 Cerrar llave"/>
          <p:cNvSpPr/>
          <p:nvPr/>
        </p:nvSpPr>
        <p:spPr>
          <a:xfrm>
            <a:off x="6351588" y="4192588"/>
            <a:ext cx="260350" cy="1317625"/>
          </a:xfrm>
          <a:prstGeom prst="rightBrace">
            <a:avLst>
              <a:gd name="adj1" fmla="val 8333"/>
              <a:gd name="adj2" fmla="val 479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s-GT" altLang="es-GT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753225" y="4530725"/>
            <a:ext cx="1994991" cy="461963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GT" altLang="es-GT" sz="2400" b="1" dirty="0"/>
              <a:t>Mesa técnica </a:t>
            </a:r>
          </a:p>
        </p:txBody>
      </p:sp>
    </p:spTree>
    <p:extLst>
      <p:ext uri="{BB962C8B-B14F-4D97-AF65-F5344CB8AC3E}">
        <p14:creationId xmlns:p14="http://schemas.microsoft.com/office/powerpoint/2010/main" val="40549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55576" y="260648"/>
            <a:ext cx="878507" cy="1197607"/>
            <a:chOff x="1" y="2304"/>
            <a:chExt cx="512894" cy="732705"/>
          </a:xfrm>
        </p:grpSpPr>
        <p:sp>
          <p:nvSpPr>
            <p:cNvPr id="6" name="5 Cheurón"/>
            <p:cNvSpPr/>
            <p:nvPr/>
          </p:nvSpPr>
          <p:spPr>
            <a:xfrm rot="5400000">
              <a:off x="-109905" y="112210"/>
              <a:ext cx="732705" cy="5128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258751"/>
              <a:ext cx="512894" cy="219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634082" y="404663"/>
            <a:ext cx="6322295" cy="644531"/>
            <a:chOff x="512894" y="2306"/>
            <a:chExt cx="4671681" cy="476258"/>
          </a:xfrm>
        </p:grpSpPr>
        <p:sp>
          <p:nvSpPr>
            <p:cNvPr id="9" name="8 Redondear rectángulo de esquina del mismo lado"/>
            <p:cNvSpPr/>
            <p:nvPr/>
          </p:nvSpPr>
          <p:spPr>
            <a:xfrm rot="5400000">
              <a:off x="2610606" y="-2095406"/>
              <a:ext cx="476258" cy="46716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dondear rectángulo de esquina del mismo lado 6"/>
            <p:cNvSpPr/>
            <p:nvPr/>
          </p:nvSpPr>
          <p:spPr>
            <a:xfrm>
              <a:off x="512894" y="25554"/>
              <a:ext cx="4648432" cy="429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GT" sz="3600" dirty="0">
                  <a:latin typeface="Arial" pitchFamily="34" charset="0"/>
                  <a:cs typeface="Arial" pitchFamily="34" charset="0"/>
                </a:rPr>
                <a:t>Formulación</a:t>
              </a:r>
            </a:p>
          </p:txBody>
        </p:sp>
      </p:grpSp>
      <p:sp>
        <p:nvSpPr>
          <p:cNvPr id="11" name="1 Título"/>
          <p:cNvSpPr txBox="1">
            <a:spLocks/>
          </p:cNvSpPr>
          <p:nvPr/>
        </p:nvSpPr>
        <p:spPr bwMode="auto">
          <a:xfrm>
            <a:off x="115206" y="1245092"/>
            <a:ext cx="8884331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s-GT" altLang="es-GT" sz="2800" b="1" dirty="0">
                <a:solidFill>
                  <a:srgbClr val="1F497D"/>
                </a:solidFill>
              </a:rPr>
              <a:t>Presupuesto Abierto Multianual 2020-2024 – Ruta País</a:t>
            </a:r>
          </a:p>
        </p:txBody>
      </p:sp>
      <p:sp>
        <p:nvSpPr>
          <p:cNvPr id="12" name="1 Rectángulo"/>
          <p:cNvSpPr>
            <a:spLocks noChangeArrowheads="1"/>
          </p:cNvSpPr>
          <p:nvPr/>
        </p:nvSpPr>
        <p:spPr bwMode="auto">
          <a:xfrm>
            <a:off x="127000" y="2380149"/>
            <a:ext cx="37974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1" indent="-285750" algn="just" eaLnBrk="1" hangingPunct="1">
              <a:buFont typeface="Arial" pitchFamily="34" charset="0"/>
              <a:buChar char="•"/>
            </a:pPr>
            <a:r>
              <a:rPr lang="es-ES" altLang="es-GT" b="1" dirty="0"/>
              <a:t>2019:</a:t>
            </a:r>
            <a:r>
              <a:rPr lang="es-ES" altLang="es-GT" dirty="0"/>
              <a:t> Las necesidades siguen vigentes hoy</a:t>
            </a:r>
          </a:p>
          <a:p>
            <a:pPr marL="0" lvl="1" algn="just" eaLnBrk="1" hangingPunct="1"/>
            <a:endParaRPr lang="es-ES" altLang="es-GT" dirty="0"/>
          </a:p>
          <a:p>
            <a:pPr marL="285750" lvl="1" indent="-285750" algn="just" eaLnBrk="1" hangingPunct="1">
              <a:buFont typeface="Arial" pitchFamily="34" charset="0"/>
              <a:buChar char="•"/>
            </a:pPr>
            <a:r>
              <a:rPr lang="es-ES" altLang="es-GT" dirty="0"/>
              <a:t>Los talleres de Presupuesto Abierto se enfocaran en los tres ejes priorizados y se harán los ajustes para la elaboración del proyecto de presupuesto para 2020.</a:t>
            </a:r>
          </a:p>
        </p:txBody>
      </p:sp>
      <p:pic>
        <p:nvPicPr>
          <p:cNvPr id="13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70" y="2348236"/>
            <a:ext cx="5147618" cy="40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4775" y="33786"/>
            <a:ext cx="7467600" cy="120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GT">
                <a:solidFill>
                  <a:schemeClr val="tx2"/>
                </a:solidFill>
              </a:rPr>
              <a:t>Avances y prácticas de Gobierno Abierto</a:t>
            </a:r>
            <a:endParaRPr lang="es-GT" altLang="es-GT" dirty="0">
              <a:solidFill>
                <a:schemeClr val="tx2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3047" y="1237120"/>
            <a:ext cx="9010650" cy="453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GT" sz="2000" dirty="0">
                <a:solidFill>
                  <a:schemeClr val="tx1"/>
                </a:solidFill>
              </a:rPr>
              <a:t>Implementación del Presupuesto Abierto por cuarto año consecutivo</a:t>
            </a: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  <a:p>
            <a:endParaRPr lang="es-MX" altLang="es-GT" sz="2000" dirty="0">
              <a:solidFill>
                <a:schemeClr val="tx1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968354" y="1760248"/>
            <a:ext cx="6910338" cy="4546070"/>
            <a:chOff x="968354" y="1988840"/>
            <a:chExt cx="6910338" cy="454607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312" y="1988841"/>
              <a:ext cx="28670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54" y="1988840"/>
              <a:ext cx="2414761" cy="1606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837" y="3577996"/>
              <a:ext cx="2050259" cy="1364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54" y="3585703"/>
              <a:ext cx="2414761" cy="1352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006394"/>
              <a:ext cx="2370588" cy="157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579515"/>
              <a:ext cx="2442596" cy="1355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934710"/>
              <a:ext cx="2857500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80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es-GT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Principales Actividades Relacionadas con el Proceso de Formulación Presupuestaria para el Ejercicio Fiscal 2020 y Multianual 2020-2024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36" y="645373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rial" pitchFamily="34" charset="0"/>
                <a:cs typeface="Arial" pitchFamily="34" charset="0"/>
              </a:rPr>
              <a:t>Nota: Las fechas son preliminares, por lo que pueden sufrir ajustes.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62316"/>
              </p:ext>
            </p:extLst>
          </p:nvPr>
        </p:nvGraphicFramePr>
        <p:xfrm>
          <a:off x="218115" y="1143000"/>
          <a:ext cx="8652679" cy="5119306"/>
        </p:xfrm>
        <a:graphic>
          <a:graphicData uri="http://schemas.openxmlformats.org/drawingml/2006/table">
            <a:tbl>
              <a:tblPr/>
              <a:tblGrid>
                <a:gridCol w="57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8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0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Número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Descripción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Responsable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Fecha</a:t>
                      </a:r>
                      <a:b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Inicio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Fecha     </a:t>
                      </a:r>
                      <a:b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Final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Actividades del proceso de Programación</a:t>
                      </a:r>
                    </a:p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Elabora y divulga normas de formulación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DTP / Segeplan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15/02/2019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15/03/2019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8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Elabora marco macroeconómico y </a:t>
                      </a:r>
                      <a:r>
                        <a:rPr lang="es-G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macrofiscal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Banguat-SEGEPLAN-SAT-Minfin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01/03/2019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30/04/2019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1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Estiman los ingresos propios.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DTP-Instituciones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12/03/2019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15/05/2019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1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Proceso de capacitaciones a Entidades, formulación presupuestaria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Minfin / Segeplan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18/02/2019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28/06/2019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16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Aprueba pronóstico técnico de la recaudación tributaria esperada, en referencia al Artículo 25 del Decreto 37-2016, Ley para el Fortalecimiento de la Transparencia Fiscal y la Gobernanza de la Superintendencia de Administración Tributaria. (a más tardar el 30 de junio según la ley) y escenario </a:t>
                      </a:r>
                      <a:r>
                        <a:rPr lang="es-G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macrofiscal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CTFP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23/04/2019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03/05/2019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Taller de diálogo sobre el Marco Macroeconómico de Mediano Plazo.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Minfin</a:t>
                      </a:r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-SAT-Banguat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06/05/2019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09/05/2019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1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Propone techos presupuestarios multianuales indicativos. (Codedes)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DTP-Despacho </a:t>
                      </a:r>
                      <a:r>
                        <a:rPr lang="es-E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Minfin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15/03/2019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15/05/2019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608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Talleres de Presupuesto Abierto </a:t>
                      </a:r>
                      <a:r>
                        <a:rPr lang="es-GT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(presentación de planificación de las entidades, consultar metodología</a:t>
                      </a:r>
                      <a:r>
                        <a:rPr lang="es-G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).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Instituciones-Minfin-Sociedad Civil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01/06/2019</a:t>
                      </a:r>
                    </a:p>
                  </a:txBody>
                  <a:tcPr marL="7744" marR="7744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21/06/2019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8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907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Principales Actividades Relacionadas con el Proceso de Formulación Presupuestaria para el Ejercicio Fiscal 2020 y Multianual 2020-2024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907" y="6584812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b="1" dirty="0">
                <a:latin typeface="Arial" pitchFamily="34" charset="0"/>
                <a:cs typeface="Arial" pitchFamily="34" charset="0"/>
              </a:rPr>
              <a:t>Nota: Las fechas son preliminares, por lo que pueden sufrir ajustes.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14052"/>
              </p:ext>
            </p:extLst>
          </p:nvPr>
        </p:nvGraphicFramePr>
        <p:xfrm>
          <a:off x="467907" y="910149"/>
          <a:ext cx="8229600" cy="5272287"/>
        </p:xfrm>
        <a:graphic>
          <a:graphicData uri="http://schemas.openxmlformats.org/drawingml/2006/table">
            <a:tbl>
              <a:tblPr/>
              <a:tblGrid>
                <a:gridCol w="54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7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Número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Descripción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Responsable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Fecha</a:t>
                      </a:r>
                      <a:b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Inicio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Fecha     </a:t>
                      </a:r>
                      <a:b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Final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Actividades del proceso de Programación</a:t>
                      </a:r>
                    </a:p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4" marR="7594" marT="7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2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Validan los techos presupuestarios multianuales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Gabinete de Gobierno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16/05/2019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21/05/2019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868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Divulga techos presupuestarios multianuales definitivos (Gabinete Abierto)</a:t>
                      </a:r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(Por recomendaciones de la certificación ISO y el FMI, por lo menos debe proporcionarse un mes y medio para que las entidades trabajen en los techos presupuestarios).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Minfin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30/05/2019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24/06/2019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2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Envían anteproyecto de presupuesto anual y multianual al Minfin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Instituciones y Codedes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15/07/2019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15/07/2019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868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Presentación de Riesgos Fiscales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Instituciones-Minfin (DAPF-DEF)-Sociedad Civil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06/08/2019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08/08/2019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6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Elabora el Proyecto del Programa de Inversión Física, Transferencias de Capital e Inversión Financiera.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DTP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07/08/2019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09/08/2019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72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Presentación del Proyecto de Presupuesto General de Ingresos y Egresos anual y multianual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Minfin-CTFP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08/08/2019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09/08/2019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75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Presentación de las Normas de Calidad y Eficiencia del Gasto Público 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Instituciones-Minfin-Sociedad Civil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06/08/2019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08/08/2019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72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Entrega Proyecto de Presupuesto al Congreso de la República de Guatemala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Presidente de la República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19/08/2019</a:t>
                      </a:r>
                    </a:p>
                  </a:txBody>
                  <a:tcPr marL="7594" marR="7594" marT="7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19/08/2019</a:t>
                      </a:r>
                    </a:p>
                  </a:txBody>
                  <a:tcPr marL="7594" marR="7594" marT="75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1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907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Legislación que sustenta el Proceso de Formulación Presupuestaria para el Ejercicio Fiscal 2020 y Multianual 2020-2024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83578"/>
              </p:ext>
            </p:extLst>
          </p:nvPr>
        </p:nvGraphicFramePr>
        <p:xfrm>
          <a:off x="107504" y="1062573"/>
          <a:ext cx="8906882" cy="4816449"/>
        </p:xfrm>
        <a:graphic>
          <a:graphicData uri="http://schemas.openxmlformats.org/drawingml/2006/table">
            <a:tbl>
              <a:tblPr/>
              <a:tblGrid>
                <a:gridCol w="3156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3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1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 Legal / Etapas</a:t>
                      </a:r>
                    </a:p>
                  </a:txBody>
                  <a:tcPr marL="6594" marR="6594" marT="65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Planificación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Formulación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Presentación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Aprobación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Seguimiento, Evaluación, Liquidación y Rendición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Constitución Política de la República de Guatemala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Ley del organismo Ejecutivo (Dto. 114-97)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Ley Orgánica del Presupuesto (Dto. 101-97)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Reglamento de la Ley Orgánica del Presupuesto (A.G. 540-2013)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Ley Marco de los Acuerdos de Paz (Dto. 52-2005)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Reglamento de la Ley Marco de los Acuerdos de Paz (A.G. 21-2006 de la Presidencia de la República)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Ley de los Consejos de Desarrollo urbano y Rural (Dto. 11-2002)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Código Municipal (Dto. 12-2002)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Ley General de Descentralización (Dto. 14-2002)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Manual de Clasificaciones Presupuestarias para el Sector Público de Guatemala, 6ta. Edición.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Manual de Formulación Presupustaria (A.G. 217-2004)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 de préstamos y donaciones y sus respectivos contratos, convenios y/o perfiles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4410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Manual de Procedimientos Administrativos para el Registro de Desembolsos y Ejecución de Recursos No Reembolsables Provenientes de Donaciones Externos (A.M. 523-2014 del Ministerio de Finanzas Públicas)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Manual de Programación de la Ejecución Presupuestaria para las Entidades de la Administración Central (A.M. 214-2004)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Manual de Modificaciones Presupuestarias para las Entidades de la Administración Central (A.M. 216-2004)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Ley de la Contraloría General de Cuentas (Dto. 31-2002)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Guía Conceptual de Gestión por Resultados en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Gautemala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 Nacional de Desarrollo: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K'atun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Nuestra Guatemala 2032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54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 de la Alianza para la Prosperidad del Triángulo Norte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Política General de Gobierno</a:t>
                      </a:r>
                    </a:p>
                  </a:txBody>
                  <a:tcPr marL="6594" marR="6594" marT="659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4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755576" y="260648"/>
            <a:ext cx="878507" cy="1197607"/>
            <a:chOff x="1" y="2304"/>
            <a:chExt cx="512894" cy="732705"/>
          </a:xfrm>
        </p:grpSpPr>
        <p:sp>
          <p:nvSpPr>
            <p:cNvPr id="16" name="15 Cheurón"/>
            <p:cNvSpPr/>
            <p:nvPr/>
          </p:nvSpPr>
          <p:spPr>
            <a:xfrm rot="5400000">
              <a:off x="-109905" y="112210"/>
              <a:ext cx="732705" cy="5128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1" y="258751"/>
              <a:ext cx="512894" cy="219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1634082" y="404663"/>
            <a:ext cx="6322295" cy="644531"/>
            <a:chOff x="512894" y="2306"/>
            <a:chExt cx="4671681" cy="476258"/>
          </a:xfrm>
        </p:grpSpPr>
        <p:sp>
          <p:nvSpPr>
            <p:cNvPr id="19" name="18 Redondear rectángulo de esquina del mismo lado"/>
            <p:cNvSpPr/>
            <p:nvPr/>
          </p:nvSpPr>
          <p:spPr>
            <a:xfrm rot="5400000">
              <a:off x="2610606" y="-2095406"/>
              <a:ext cx="476258" cy="46716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dondear rectángulo de esquina del mismo lado 6"/>
            <p:cNvSpPr/>
            <p:nvPr/>
          </p:nvSpPr>
          <p:spPr>
            <a:xfrm>
              <a:off x="512894" y="25554"/>
              <a:ext cx="4648432" cy="429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GT" sz="3600" dirty="0">
                  <a:latin typeface="Arial" pitchFamily="34" charset="0"/>
                  <a:cs typeface="Arial" pitchFamily="34" charset="0"/>
                </a:rPr>
                <a:t>Avances en transparencia</a:t>
              </a:r>
            </a:p>
          </p:txBody>
        </p:sp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05115" y="1498176"/>
            <a:ext cx="5547006" cy="517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914400" eaLnBrk="1" hangingPunct="1"/>
            <a:r>
              <a:rPr lang="es-GT" altLang="es-GT" sz="2800" b="1" dirty="0">
                <a:solidFill>
                  <a:srgbClr val="1F497D"/>
                </a:solidFill>
              </a:rPr>
              <a:t>Se han realizado prácticas a lo interno que han contribuido en transparentar las finanzas públicas.</a:t>
            </a:r>
          </a:p>
          <a:p>
            <a:pPr algn="just" defTabSz="914400" eaLnBrk="1" hangingPunct="1"/>
            <a:endParaRPr lang="es-GT" altLang="es-GT" sz="2800" b="1" dirty="0">
              <a:solidFill>
                <a:srgbClr val="1F497D"/>
              </a:solidFill>
            </a:endParaRPr>
          </a:p>
          <a:p>
            <a:pPr algn="just" defTabSz="914400" eaLnBrk="1" hangingPunct="1"/>
            <a:r>
              <a:rPr lang="es-GT" altLang="es-GT" sz="2800" b="1" dirty="0">
                <a:solidFill>
                  <a:srgbClr val="1F497D"/>
                </a:solidFill>
              </a:rPr>
              <a:t>De acuerdo con la Encuesta de Presupuesto Abierto de la International Budget </a:t>
            </a:r>
            <a:r>
              <a:rPr lang="es-GT" altLang="es-GT" sz="2800" b="1" dirty="0" err="1">
                <a:solidFill>
                  <a:srgbClr val="1F497D"/>
                </a:solidFill>
              </a:rPr>
              <a:t>Parntership</a:t>
            </a:r>
            <a:r>
              <a:rPr lang="es-GT" altLang="es-GT" sz="2800" b="1" dirty="0">
                <a:solidFill>
                  <a:srgbClr val="1F497D"/>
                </a:solidFill>
              </a:rPr>
              <a:t> (IPB), Guatemala se encuentra muy bien posicionado a nivel internacional.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001204" y="1916832"/>
            <a:ext cx="2840616" cy="1944216"/>
          </a:xfrm>
          <a:prstGeom prst="roundRect">
            <a:avLst>
              <a:gd name="adj" fmla="val 55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Primer Lugar en Centro América</a:t>
            </a:r>
            <a:endParaRPr lang="es-ES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6001204" y="4365104"/>
            <a:ext cx="2840616" cy="1944216"/>
          </a:xfrm>
          <a:prstGeom prst="roundRect">
            <a:avLst>
              <a:gd name="adj" fmla="val 55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Quinto Lugar en América Latina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8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76394"/>
            <a:ext cx="8229600" cy="1143000"/>
          </a:xfrm>
        </p:spPr>
        <p:txBody>
          <a:bodyPr/>
          <a:lstStyle/>
          <a:p>
            <a:r>
              <a:rPr lang="es-GT" dirty="0"/>
              <a:t>Préstamos en el Congreso de la República </a:t>
            </a:r>
          </a:p>
        </p:txBody>
      </p:sp>
    </p:spTree>
    <p:extLst>
      <p:ext uri="{BB962C8B-B14F-4D97-AF65-F5344CB8AC3E}">
        <p14:creationId xmlns:p14="http://schemas.microsoft.com/office/powerpoint/2010/main" val="442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8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presupuestario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55576" y="260648"/>
            <a:ext cx="878507" cy="1197607"/>
            <a:chOff x="1" y="2304"/>
            <a:chExt cx="512894" cy="732705"/>
          </a:xfrm>
        </p:grpSpPr>
        <p:sp>
          <p:nvSpPr>
            <p:cNvPr id="6" name="5 Cheurón"/>
            <p:cNvSpPr/>
            <p:nvPr/>
          </p:nvSpPr>
          <p:spPr>
            <a:xfrm rot="5400000">
              <a:off x="-109905" y="112210"/>
              <a:ext cx="732705" cy="5128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258751"/>
              <a:ext cx="512894" cy="219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634082" y="404663"/>
            <a:ext cx="6322295" cy="644531"/>
            <a:chOff x="512894" y="2306"/>
            <a:chExt cx="4671681" cy="476258"/>
          </a:xfrm>
        </p:grpSpPr>
        <p:sp>
          <p:nvSpPr>
            <p:cNvPr id="9" name="8 Redondear rectángulo de esquina del mismo lado"/>
            <p:cNvSpPr/>
            <p:nvPr/>
          </p:nvSpPr>
          <p:spPr>
            <a:xfrm rot="5400000">
              <a:off x="2610606" y="-2095406"/>
              <a:ext cx="476258" cy="46716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dondear rectángulo de esquina del mismo lado 6"/>
            <p:cNvSpPr/>
            <p:nvPr/>
          </p:nvSpPr>
          <p:spPr>
            <a:xfrm>
              <a:off x="512894" y="25554"/>
              <a:ext cx="4648432" cy="429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GT" sz="3200" dirty="0">
                  <a:latin typeface="Arial" pitchFamily="34" charset="0"/>
                  <a:cs typeface="Arial" pitchFamily="34" charset="0"/>
                </a:rPr>
                <a:t>Retos y Oportunidades de Mejora</a:t>
              </a:r>
            </a:p>
          </p:txBody>
        </p:sp>
      </p:grpSp>
      <p:sp>
        <p:nvSpPr>
          <p:cNvPr id="11" name="1 Título"/>
          <p:cNvSpPr txBox="1">
            <a:spLocks/>
          </p:cNvSpPr>
          <p:nvPr/>
        </p:nvSpPr>
        <p:spPr bwMode="auto">
          <a:xfrm>
            <a:off x="105115" y="1498176"/>
            <a:ext cx="4250862" cy="517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914400" eaLnBrk="1" hangingPunct="1"/>
            <a:r>
              <a:rPr lang="es-GT" altLang="es-GT" sz="2800" b="1" dirty="0">
                <a:solidFill>
                  <a:srgbClr val="1F497D"/>
                </a:solidFill>
              </a:rPr>
              <a:t>Como parte del proceso de mejora continua, se están realizando los esfuerzos necesarios para seguir fortaleciendo las finanzas públicas: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293399143"/>
              </p:ext>
            </p:extLst>
          </p:nvPr>
        </p:nvGraphicFramePr>
        <p:xfrm>
          <a:off x="3747228" y="1700808"/>
          <a:ext cx="59046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4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1733" y="1589088"/>
            <a:ext cx="77451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32263" y="-334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76452"/>
            <a:ext cx="9144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GT" sz="3200" b="1" dirty="0"/>
              <a:t>3. Ley del Sistema General de Adquisiciones del Estado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095B975-6960-47E3-95BC-78355D8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6653"/>
            <a:ext cx="3008313" cy="954961"/>
          </a:xfrm>
        </p:spPr>
        <p:txBody>
          <a:bodyPr>
            <a:normAutofit fontScale="90000"/>
          </a:bodyPr>
          <a:lstStyle/>
          <a:p>
            <a:r>
              <a:rPr lang="es-GT" sz="4800" dirty="0"/>
              <a:t>LEY SIGAE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0734C2CC-951C-41AA-B0A1-86807039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589088"/>
            <a:ext cx="5111750" cy="4810030"/>
          </a:xfrm>
        </p:spPr>
        <p:txBody>
          <a:bodyPr>
            <a:normAutofit/>
          </a:bodyPr>
          <a:lstStyle/>
          <a:p>
            <a:r>
              <a:rPr lang="es-GT" dirty="0"/>
              <a:t>Regulación desactualizada al mercado</a:t>
            </a:r>
          </a:p>
          <a:p>
            <a:r>
              <a:rPr lang="es-GT" dirty="0"/>
              <a:t>Complejidad de procedimientos que comprometen</a:t>
            </a:r>
          </a:p>
          <a:p>
            <a:pPr lvl="1"/>
            <a:r>
              <a:rPr lang="es-GT" dirty="0"/>
              <a:t>Competitividad </a:t>
            </a:r>
          </a:p>
          <a:p>
            <a:pPr lvl="1"/>
            <a:r>
              <a:rPr lang="es-GT" dirty="0"/>
              <a:t>Agilidad</a:t>
            </a:r>
          </a:p>
          <a:p>
            <a:pPr lvl="1"/>
            <a:r>
              <a:rPr lang="es-GT" dirty="0"/>
              <a:t>Dinamismo</a:t>
            </a:r>
          </a:p>
          <a:p>
            <a:r>
              <a:rPr lang="es-GT" dirty="0"/>
              <a:t>Alejada del ciclo de planificación</a:t>
            </a:r>
          </a:p>
          <a:p>
            <a:r>
              <a:rPr lang="es-GT" dirty="0"/>
              <a:t>Métodos obsoletos y no apropiados a las distintas características de las unidades ejecutoras </a:t>
            </a:r>
          </a:p>
          <a:p>
            <a:endParaRPr lang="es-GT" dirty="0"/>
          </a:p>
          <a:p>
            <a:endParaRPr lang="es-GT" dirty="0"/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37D4D0A2-61E0-4DD2-B57F-B0E613B9A2B7}"/>
              </a:ext>
            </a:extLst>
          </p:cNvPr>
          <p:cNvSpPr txBox="1">
            <a:spLocks/>
          </p:cNvSpPr>
          <p:nvPr/>
        </p:nvSpPr>
        <p:spPr>
          <a:xfrm>
            <a:off x="382071" y="2471614"/>
            <a:ext cx="3413552" cy="38550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3600" dirty="0"/>
              <a:t>DIAGNÓSTICO SITUACIONAL</a:t>
            </a:r>
          </a:p>
        </p:txBody>
      </p:sp>
      <p:pic>
        <p:nvPicPr>
          <p:cNvPr id="19" name="Imagen 6">
            <a:extLst>
              <a:ext uri="{FF2B5EF4-FFF2-40B4-BE49-F238E27FC236}">
                <a16:creationId xmlns:a16="http://schemas.microsoft.com/office/drawing/2014/main" id="{585509D9-3BA9-4005-AA20-915438733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8" y="3624380"/>
            <a:ext cx="2001461" cy="16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95B975-6960-47E3-95BC-78355D87CD82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GT" sz="4800"/>
              <a:t>LEY SIGAE</a:t>
            </a:r>
            <a:endParaRPr lang="es-GT" sz="48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34C2CC-951C-41AA-B0A1-86807039C578}"/>
              </a:ext>
            </a:extLst>
          </p:cNvPr>
          <p:cNvSpPr txBox="1">
            <a:spLocks/>
          </p:cNvSpPr>
          <p:nvPr/>
        </p:nvSpPr>
        <p:spPr>
          <a:xfrm>
            <a:off x="3799337" y="273050"/>
            <a:ext cx="5111750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dirty="0"/>
              <a:t>Sistema integral</a:t>
            </a:r>
          </a:p>
          <a:p>
            <a:r>
              <a:rPr lang="es-GT" dirty="0"/>
              <a:t>Principios rectores</a:t>
            </a:r>
          </a:p>
          <a:p>
            <a:r>
              <a:rPr lang="es-GT" dirty="0"/>
              <a:t>Ente rector de adquisiciones públicas ANACE</a:t>
            </a:r>
          </a:p>
          <a:p>
            <a:r>
              <a:rPr lang="es-GT" dirty="0"/>
              <a:t>ESTRUCTURA</a:t>
            </a:r>
          </a:p>
          <a:p>
            <a:pPr lvl="1"/>
            <a:r>
              <a:rPr lang="es-GT" dirty="0"/>
              <a:t>DIRECTORIO</a:t>
            </a:r>
          </a:p>
          <a:p>
            <a:pPr lvl="1"/>
            <a:r>
              <a:rPr lang="es-GT" dirty="0"/>
              <a:t>JUNTA DE CRITERIOS</a:t>
            </a:r>
          </a:p>
          <a:p>
            <a:pPr lvl="1"/>
            <a:r>
              <a:rPr lang="es-GT" dirty="0"/>
              <a:t>DIRECCIÓN EJECUTIVA</a:t>
            </a:r>
          </a:p>
          <a:p>
            <a:pPr lvl="1"/>
            <a:r>
              <a:rPr lang="es-GT" dirty="0"/>
              <a:t>DIRECCIONES DE APOYO</a:t>
            </a:r>
          </a:p>
          <a:p>
            <a:r>
              <a:rPr lang="es-GT" dirty="0"/>
              <a:t>Delimitación de responsabilidades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7D4D0A2-61E0-4DD2-B57F-B0E613B9A2B7}"/>
              </a:ext>
            </a:extLst>
          </p:cNvPr>
          <p:cNvSpPr txBox="1">
            <a:spLocks/>
          </p:cNvSpPr>
          <p:nvPr/>
        </p:nvSpPr>
        <p:spPr>
          <a:xfrm>
            <a:off x="457199" y="1435100"/>
            <a:ext cx="334213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3600" dirty="0"/>
              <a:t>NOVEDADES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2E327FDD-4D0D-486A-8FD3-5B325887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8" y="2994745"/>
            <a:ext cx="2001461" cy="20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95B975-6960-47E3-95BC-78355D8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GT" sz="4800" dirty="0"/>
              <a:t>LEY SIGAE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34C2CC-951C-41AA-B0A1-86807039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/>
          <a:p>
            <a:r>
              <a:rPr lang="es-GT" dirty="0"/>
              <a:t>Comité de Evaluación</a:t>
            </a:r>
          </a:p>
          <a:p>
            <a:r>
              <a:rPr lang="es-GT" dirty="0"/>
              <a:t>Sistema electrónico de adquisiciones públicas</a:t>
            </a:r>
          </a:p>
          <a:p>
            <a:r>
              <a:rPr lang="es-GT" dirty="0"/>
              <a:t>Métodos de adquisición</a:t>
            </a:r>
          </a:p>
          <a:p>
            <a:pPr lvl="1"/>
            <a:r>
              <a:rPr lang="es-GT" dirty="0"/>
              <a:t>LPN </a:t>
            </a:r>
            <a:r>
              <a:rPr lang="es-GT" sz="2100" dirty="0"/>
              <a:t>(licitación pública nacional)</a:t>
            </a:r>
          </a:p>
          <a:p>
            <a:pPr lvl="1"/>
            <a:r>
              <a:rPr lang="es-GT" dirty="0"/>
              <a:t>LPI </a:t>
            </a:r>
            <a:r>
              <a:rPr lang="es-GT" sz="2100" dirty="0"/>
              <a:t>(licitación pública internacional)</a:t>
            </a:r>
          </a:p>
          <a:p>
            <a:pPr lvl="1"/>
            <a:r>
              <a:rPr lang="es-GT" dirty="0"/>
              <a:t>LPL </a:t>
            </a:r>
            <a:r>
              <a:rPr lang="es-GT" sz="2100" dirty="0"/>
              <a:t>(licitación pública limitada)</a:t>
            </a:r>
          </a:p>
          <a:p>
            <a:pPr lvl="1"/>
            <a:r>
              <a:rPr lang="es-GT" dirty="0"/>
              <a:t>AM </a:t>
            </a:r>
            <a:r>
              <a:rPr lang="es-GT" sz="2100" dirty="0"/>
              <a:t>(acuerdo marco)</a:t>
            </a:r>
          </a:p>
          <a:p>
            <a:pPr lvl="1"/>
            <a:r>
              <a:rPr lang="es-GT" dirty="0"/>
              <a:t>SEI </a:t>
            </a:r>
            <a:r>
              <a:rPr lang="es-GT" sz="2100" dirty="0"/>
              <a:t>(subasta electrónica inversa)</a:t>
            </a:r>
          </a:p>
          <a:p>
            <a:pPr lvl="1"/>
            <a:r>
              <a:rPr lang="es-GT" dirty="0"/>
              <a:t>CP </a:t>
            </a:r>
            <a:r>
              <a:rPr lang="es-GT" sz="2100" dirty="0"/>
              <a:t>(comparación de precios)</a:t>
            </a:r>
          </a:p>
          <a:p>
            <a:pPr lvl="1"/>
            <a:r>
              <a:rPr lang="es-GT" dirty="0"/>
              <a:t>AD </a:t>
            </a:r>
            <a:r>
              <a:rPr lang="es-GT" sz="2100" dirty="0"/>
              <a:t>(adquisición directa)</a:t>
            </a:r>
          </a:p>
          <a:p>
            <a:pPr lvl="1"/>
            <a:r>
              <a:rPr lang="es-GT" dirty="0"/>
              <a:t>BC </a:t>
            </a:r>
            <a:r>
              <a:rPr lang="es-GT" sz="2100" dirty="0"/>
              <a:t>(baja cuantía)</a:t>
            </a:r>
          </a:p>
          <a:p>
            <a:r>
              <a:rPr lang="es-GT" dirty="0"/>
              <a:t>Tipos de ofertas</a:t>
            </a:r>
          </a:p>
          <a:p>
            <a:r>
              <a:rPr lang="es-GT" dirty="0"/>
              <a:t>Procedimiento uniforme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7D4D0A2-61E0-4DD2-B57F-B0E613B9A2B7}"/>
              </a:ext>
            </a:extLst>
          </p:cNvPr>
          <p:cNvSpPr txBox="1">
            <a:spLocks/>
          </p:cNvSpPr>
          <p:nvPr/>
        </p:nvSpPr>
        <p:spPr>
          <a:xfrm>
            <a:off x="0" y="1435100"/>
            <a:ext cx="3465514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3600" dirty="0"/>
              <a:t>NOVEDADES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94FBE37D-6AD6-4BAD-B019-111FDF085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8" y="2994745"/>
            <a:ext cx="2001461" cy="20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95B975-6960-47E3-95BC-78355D8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GT" sz="4800" dirty="0"/>
              <a:t>LEY SIGAE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34C2CC-951C-41AA-B0A1-86807039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/>
          <a:p>
            <a:r>
              <a:rPr lang="es-GT" dirty="0"/>
              <a:t>Naturaleza y objeto de las adquisiciones</a:t>
            </a:r>
          </a:p>
          <a:p>
            <a:pPr lvl="1"/>
            <a:r>
              <a:rPr lang="es-GT" dirty="0"/>
              <a:t>OBRAS</a:t>
            </a:r>
          </a:p>
          <a:p>
            <a:pPr lvl="2"/>
            <a:r>
              <a:rPr lang="es-GT" dirty="0"/>
              <a:t>Servicios</a:t>
            </a:r>
          </a:p>
          <a:p>
            <a:pPr lvl="2"/>
            <a:r>
              <a:rPr lang="es-GT" dirty="0"/>
              <a:t>Montaje</a:t>
            </a:r>
          </a:p>
          <a:p>
            <a:pPr lvl="2"/>
            <a:r>
              <a:rPr lang="es-GT" dirty="0"/>
              <a:t>Ambos</a:t>
            </a:r>
          </a:p>
          <a:p>
            <a:pPr lvl="1"/>
            <a:r>
              <a:rPr lang="es-GT" dirty="0"/>
              <a:t>SUPERVISIONES</a:t>
            </a:r>
          </a:p>
          <a:p>
            <a:pPr lvl="1"/>
            <a:r>
              <a:rPr lang="es-GT" dirty="0"/>
              <a:t>BIENES</a:t>
            </a:r>
          </a:p>
          <a:p>
            <a:pPr lvl="2"/>
            <a:r>
              <a:rPr lang="es-GT" dirty="0"/>
              <a:t>Servicios</a:t>
            </a:r>
          </a:p>
          <a:p>
            <a:pPr lvl="2"/>
            <a:r>
              <a:rPr lang="es-GT" dirty="0"/>
              <a:t>Obras</a:t>
            </a:r>
          </a:p>
          <a:p>
            <a:pPr lvl="2"/>
            <a:r>
              <a:rPr lang="es-GT" dirty="0"/>
              <a:t>Ambos </a:t>
            </a:r>
          </a:p>
          <a:p>
            <a:pPr lvl="1"/>
            <a:r>
              <a:rPr lang="es-GT" dirty="0"/>
              <a:t>SERVICIOS NO CONSULTORIA</a:t>
            </a:r>
          </a:p>
          <a:p>
            <a:pPr lvl="1"/>
            <a:r>
              <a:rPr lang="es-GT" dirty="0"/>
              <a:t>SERVICIOS CONSULTORIA</a:t>
            </a:r>
          </a:p>
          <a:p>
            <a:pPr lvl="2"/>
            <a:r>
              <a:rPr lang="es-GT" dirty="0"/>
              <a:t>Persona individual</a:t>
            </a:r>
          </a:p>
          <a:p>
            <a:pPr lvl="2"/>
            <a:r>
              <a:rPr lang="es-GT" dirty="0"/>
              <a:t>Persona jurídica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7D4D0A2-61E0-4DD2-B57F-B0E613B9A2B7}"/>
              </a:ext>
            </a:extLst>
          </p:cNvPr>
          <p:cNvSpPr txBox="1">
            <a:spLocks/>
          </p:cNvSpPr>
          <p:nvPr/>
        </p:nvSpPr>
        <p:spPr>
          <a:xfrm>
            <a:off x="0" y="1435100"/>
            <a:ext cx="34655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3600" dirty="0"/>
              <a:t>NOVEDADES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AE2A519C-2BEA-4DCF-BAA3-109E7247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8" y="2994745"/>
            <a:ext cx="2001461" cy="20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95B975-6960-47E3-95BC-78355D8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GT" sz="4800" dirty="0"/>
              <a:t>LEY SIGAE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34C2CC-951C-41AA-B0A1-86807039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/>
          <a:p>
            <a:r>
              <a:rPr lang="es-GT" dirty="0"/>
              <a:t>Regímenes especiales</a:t>
            </a:r>
          </a:p>
          <a:p>
            <a:r>
              <a:rPr lang="es-GT" dirty="0"/>
              <a:t>Exclusiones</a:t>
            </a:r>
          </a:p>
          <a:p>
            <a:r>
              <a:rPr lang="es-GT" dirty="0"/>
              <a:t>Adquisiciones sostenibles, verdes y </a:t>
            </a:r>
            <a:r>
              <a:rPr lang="es-GT" dirty="0" err="1"/>
              <a:t>mipyme</a:t>
            </a:r>
            <a:endParaRPr lang="es-GT" dirty="0"/>
          </a:p>
          <a:p>
            <a:r>
              <a:rPr lang="es-GT" dirty="0"/>
              <a:t>Criterios de calificación y evaluación</a:t>
            </a:r>
          </a:p>
          <a:p>
            <a:r>
              <a:rPr lang="es-GT" dirty="0"/>
              <a:t>Régimen de inconformidades y recursos</a:t>
            </a:r>
          </a:p>
          <a:p>
            <a:r>
              <a:rPr lang="es-GT" dirty="0"/>
              <a:t>Transitorios implementación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7D4D0A2-61E0-4DD2-B57F-B0E613B9A2B7}"/>
              </a:ext>
            </a:extLst>
          </p:cNvPr>
          <p:cNvSpPr txBox="1">
            <a:spLocks/>
          </p:cNvSpPr>
          <p:nvPr/>
        </p:nvSpPr>
        <p:spPr>
          <a:xfrm>
            <a:off x="0" y="1435100"/>
            <a:ext cx="34655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3600"/>
              <a:t>NOVEDADES</a:t>
            </a:r>
            <a:endParaRPr lang="es-GT" sz="3600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53A221F7-2838-4FB9-A4A7-5DD5DFD0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8" y="2994745"/>
            <a:ext cx="2001461" cy="20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95B975-6960-47E3-95BC-78355D8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46" y="1290967"/>
            <a:ext cx="3008313" cy="1162050"/>
          </a:xfrm>
        </p:spPr>
        <p:txBody>
          <a:bodyPr>
            <a:normAutofit/>
          </a:bodyPr>
          <a:lstStyle/>
          <a:p>
            <a:r>
              <a:rPr lang="es-GT" sz="4800" dirty="0"/>
              <a:t>LEBEF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34C2CC-951C-41AA-B0A1-86807039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290967"/>
            <a:ext cx="5111750" cy="5072405"/>
          </a:xfrm>
        </p:spPr>
        <p:txBody>
          <a:bodyPr>
            <a:normAutofit fontScale="77500" lnSpcReduction="20000"/>
          </a:bodyPr>
          <a:lstStyle/>
          <a:p>
            <a:r>
              <a:rPr lang="es-GT" sz="2800" dirty="0"/>
              <a:t>Recomendaciones OCDE y GAFI</a:t>
            </a:r>
          </a:p>
          <a:p>
            <a:pPr lvl="1"/>
            <a:r>
              <a:rPr lang="es-GT" sz="2400" dirty="0"/>
              <a:t>Medidas necesarias para contar con un registro de beneficiario final</a:t>
            </a:r>
          </a:p>
          <a:p>
            <a:pPr lvl="2"/>
            <a:r>
              <a:rPr lang="es-GT" sz="2000" dirty="0"/>
              <a:t>Personas jurídicas</a:t>
            </a:r>
          </a:p>
          <a:p>
            <a:pPr lvl="2"/>
            <a:r>
              <a:rPr lang="es-GT" sz="2000" dirty="0"/>
              <a:t>Fideicomisos</a:t>
            </a:r>
          </a:p>
          <a:p>
            <a:pPr lvl="2"/>
            <a:r>
              <a:rPr lang="es-GT" sz="2000" dirty="0"/>
              <a:t>Entes o patrimonios nacionales o extranjeros residentes y no residentes</a:t>
            </a:r>
          </a:p>
          <a:p>
            <a:r>
              <a:rPr lang="es-GT" sz="2800" dirty="0"/>
              <a:t>Cumplimiento de compromisos multinacionales adquiridos en materia de intercambio de información en materia fiscal (transparencia fiscal)</a:t>
            </a:r>
          </a:p>
          <a:p>
            <a:r>
              <a:rPr lang="es-GT" sz="2800" dirty="0"/>
              <a:t>Estándares tendencia en acciones encaminadas a combatir la defraudación tributaria y aduanera, la evasión fiscal, el lavado de dinero y otros activos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7D4D0A2-61E0-4DD2-B57F-B0E613B9A2B7}"/>
              </a:ext>
            </a:extLst>
          </p:cNvPr>
          <p:cNvSpPr txBox="1">
            <a:spLocks/>
          </p:cNvSpPr>
          <p:nvPr/>
        </p:nvSpPr>
        <p:spPr>
          <a:xfrm>
            <a:off x="0" y="2743200"/>
            <a:ext cx="3465513" cy="3382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2800" dirty="0"/>
              <a:t>DIAGNÓSTICO </a:t>
            </a:r>
            <a:r>
              <a:rPr lang="es-GT" dirty="0"/>
              <a:t>SITUACIONAL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20D14C-C976-4DA8-BCB6-AA4E743CC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52" y="3530333"/>
            <a:ext cx="2668407" cy="266840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176452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GT" sz="3200" b="1" dirty="0"/>
              <a:t>4. Ley del Beneficiario Final</a:t>
            </a:r>
          </a:p>
        </p:txBody>
      </p:sp>
    </p:spTree>
    <p:extLst>
      <p:ext uri="{BB962C8B-B14F-4D97-AF65-F5344CB8AC3E}">
        <p14:creationId xmlns:p14="http://schemas.microsoft.com/office/powerpoint/2010/main" val="7746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95B975-6960-47E3-95BC-78355D8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/>
          </a:bodyPr>
          <a:lstStyle/>
          <a:p>
            <a:r>
              <a:rPr lang="es-GT" sz="4800" dirty="0"/>
              <a:t>LEBEF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34C2CC-951C-41AA-B0A1-86807039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/>
          <a:p>
            <a:r>
              <a:rPr lang="es-GT" dirty="0"/>
              <a:t>Definiciones requeridas</a:t>
            </a:r>
          </a:p>
          <a:p>
            <a:r>
              <a:rPr lang="es-GT" dirty="0"/>
              <a:t>Obligaciones</a:t>
            </a:r>
          </a:p>
          <a:p>
            <a:pPr lvl="1"/>
            <a:r>
              <a:rPr lang="es-GT" dirty="0"/>
              <a:t>Identificar</a:t>
            </a:r>
          </a:p>
          <a:p>
            <a:pPr lvl="1"/>
            <a:r>
              <a:rPr lang="es-GT" dirty="0"/>
              <a:t>Informar </a:t>
            </a:r>
          </a:p>
          <a:p>
            <a:pPr lvl="1"/>
            <a:r>
              <a:rPr lang="es-GT" dirty="0"/>
              <a:t>Dar aviso</a:t>
            </a:r>
          </a:p>
          <a:p>
            <a:r>
              <a:rPr lang="es-GT" dirty="0"/>
              <a:t>Medidas de disponibilidad y acceso</a:t>
            </a:r>
          </a:p>
          <a:p>
            <a:r>
              <a:rPr lang="es-GT" dirty="0"/>
              <a:t>Facultades de cotejo y procedimiento para requerimientos específicos</a:t>
            </a:r>
          </a:p>
          <a:p>
            <a:pPr lvl="1"/>
            <a:endParaRPr lang="es-GT" dirty="0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7D4D0A2-61E0-4DD2-B57F-B0E613B9A2B7}"/>
              </a:ext>
            </a:extLst>
          </p:cNvPr>
          <p:cNvSpPr txBox="1">
            <a:spLocks/>
          </p:cNvSpPr>
          <p:nvPr/>
        </p:nvSpPr>
        <p:spPr>
          <a:xfrm>
            <a:off x="0" y="1435100"/>
            <a:ext cx="34655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3600" dirty="0"/>
              <a:t>NOVEDADES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9B0EAF60-0A0B-4DCB-8D53-120C4A2C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52" y="2838812"/>
            <a:ext cx="2668407" cy="26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95B975-6960-47E3-95BC-78355D8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/>
          </a:bodyPr>
          <a:lstStyle/>
          <a:p>
            <a:r>
              <a:rPr lang="es-GT" sz="4800" dirty="0"/>
              <a:t>LEBEF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34C2CC-951C-41AA-B0A1-86807039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/>
          <a:p>
            <a:endParaRPr lang="es-GT" dirty="0"/>
          </a:p>
          <a:p>
            <a:r>
              <a:rPr lang="es-GT" dirty="0"/>
              <a:t>Garantías</a:t>
            </a:r>
          </a:p>
          <a:p>
            <a:r>
              <a:rPr lang="es-GT" dirty="0"/>
              <a:t>Sanciones</a:t>
            </a:r>
          </a:p>
          <a:p>
            <a:r>
              <a:rPr lang="es-GT" dirty="0"/>
              <a:t>Reformas</a:t>
            </a:r>
          </a:p>
          <a:p>
            <a:r>
              <a:rPr lang="es-GT" dirty="0"/>
              <a:t>Registro</a:t>
            </a:r>
          </a:p>
          <a:p>
            <a:r>
              <a:rPr lang="es-GT" dirty="0"/>
              <a:t>Gestión de la información</a:t>
            </a:r>
          </a:p>
          <a:p>
            <a:r>
              <a:rPr lang="es-GT" dirty="0"/>
              <a:t>Disposiciones transitorias</a:t>
            </a:r>
          </a:p>
          <a:p>
            <a:pPr lvl="1"/>
            <a:endParaRPr lang="es-GT" dirty="0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7D4D0A2-61E0-4DD2-B57F-B0E613B9A2B7}"/>
              </a:ext>
            </a:extLst>
          </p:cNvPr>
          <p:cNvSpPr txBox="1">
            <a:spLocks/>
          </p:cNvSpPr>
          <p:nvPr/>
        </p:nvSpPr>
        <p:spPr>
          <a:xfrm>
            <a:off x="0" y="1435100"/>
            <a:ext cx="34655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3600" dirty="0"/>
              <a:t>NOVEDADES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2820C006-954C-46F4-9A8B-B9B14896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7" y="2390238"/>
            <a:ext cx="2668407" cy="26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31558"/>
            <a:ext cx="8229600" cy="994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1600" b="1" dirty="0"/>
              <a:t>Comisión de Finanzas Públicas y Moneda </a:t>
            </a:r>
          </a:p>
          <a:p>
            <a:pPr marL="0" indent="0" algn="ctr">
              <a:buNone/>
            </a:pPr>
            <a:endParaRPr lang="es-GT" sz="1600" dirty="0"/>
          </a:p>
          <a:p>
            <a:pPr marL="0" indent="0" algn="ctr">
              <a:buNone/>
            </a:pPr>
            <a:r>
              <a:rPr lang="es-GT" sz="1600" dirty="0"/>
              <a:t>5 de febrero 2019</a:t>
            </a:r>
          </a:p>
        </p:txBody>
      </p:sp>
    </p:spTree>
    <p:extLst>
      <p:ext uri="{BB962C8B-B14F-4D97-AF65-F5344CB8AC3E}">
        <p14:creationId xmlns:p14="http://schemas.microsoft.com/office/powerpoint/2010/main" val="36521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817" y="5817725"/>
            <a:ext cx="7363838" cy="436771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 de febrero de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34440" y="1636594"/>
            <a:ext cx="7022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/>
              <a:t>PROGRAMA BIRF 8730-GT  </a:t>
            </a:r>
          </a:p>
          <a:p>
            <a:pPr algn="ctr"/>
            <a:br>
              <a:rPr lang="es-GT" sz="3200" b="1" dirty="0"/>
            </a:br>
            <a:r>
              <a:rPr lang="es-GT" sz="3200" b="1" dirty="0"/>
              <a:t>PROYECTO CRECER SANO  - SALUD Y NUTRICIÓN EN GUATEMALA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37846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2400" b="1" dirty="0"/>
              <a:t>Objetivo</a:t>
            </a:r>
            <a:r>
              <a:rPr lang="es-GT" sz="2400" dirty="0"/>
              <a:t>: Mejorar ciertas prácticas seleccionadas y conductas conocidas como factores de riesgo de la desnutrición crónica, (con énfasis especial  en los primeros 1,000 días de vida) en las áreas de intervención.</a:t>
            </a:r>
          </a:p>
          <a:p>
            <a:pPr marL="400050" lvl="1" indent="0" algn="just">
              <a:buNone/>
            </a:pPr>
            <a:r>
              <a:rPr lang="es-GT" sz="2200" dirty="0"/>
              <a:t>Se realizarán acciones en </a:t>
            </a:r>
            <a:r>
              <a:rPr lang="es-GT" sz="2200" b="1" dirty="0"/>
              <a:t>7 departamentos Alta Verapaz, Chiquimula, Huehuetenango y Quiche, San Marcos, </a:t>
            </a:r>
            <a:r>
              <a:rPr lang="es-GT" sz="2200" b="1" dirty="0" err="1"/>
              <a:t>Solola</a:t>
            </a:r>
            <a:r>
              <a:rPr lang="es-GT" sz="2200" b="1" dirty="0"/>
              <a:t> y Totonicapán</a:t>
            </a:r>
            <a:r>
              <a:rPr lang="es-GT" sz="2200" dirty="0"/>
              <a:t>, los cuales fueron seleccionados  en base a las altas tasas de mortalidad materna, mortalidad infantil, y corta talla en una gran cantidad  de niños menores a  cinco años.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931460"/>
          </a:xfrm>
        </p:spPr>
        <p:txBody>
          <a:bodyPr>
            <a:normAutofit fontScale="90000"/>
          </a:bodyPr>
          <a:lstStyle/>
          <a:p>
            <a:r>
              <a:rPr lang="es-GT" b="1" dirty="0"/>
              <a:t>Programa Crecer Sano-Salud y Nutrición en Guatemala</a:t>
            </a:r>
          </a:p>
        </p:txBody>
      </p:sp>
    </p:spTree>
    <p:extLst>
      <p:ext uri="{BB962C8B-B14F-4D97-AF65-F5344CB8AC3E}">
        <p14:creationId xmlns:p14="http://schemas.microsoft.com/office/powerpoint/2010/main" val="15497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02003"/>
              </p:ext>
            </p:extLst>
          </p:nvPr>
        </p:nvGraphicFramePr>
        <p:xfrm>
          <a:off x="667512" y="1251223"/>
          <a:ext cx="7900416" cy="46079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5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895">
                <a:tc>
                  <a:txBody>
                    <a:bodyPr/>
                    <a:lstStyle/>
                    <a:p>
                      <a:r>
                        <a:rPr lang="es-GT" sz="1700" dirty="0"/>
                        <a:t>Monto:</a:t>
                      </a:r>
                      <a:endParaRPr lang="es-GT" sz="1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700" b="0" dirty="0"/>
                        <a:t>US$ 100.000.000.00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33">
                <a:tc>
                  <a:txBody>
                    <a:bodyPr/>
                    <a:lstStyle/>
                    <a:p>
                      <a:r>
                        <a:rPr lang="es-GT" sz="1700" b="1" dirty="0"/>
                        <a:t>Plazo: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años que incluye hasta</a:t>
                      </a:r>
                      <a:r>
                        <a:rPr lang="es-GT" sz="17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 de período de gracia.</a:t>
                      </a:r>
                      <a:endParaRPr lang="es-GT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r>
                        <a:rPr lang="es-GT" sz="1700" b="1" dirty="0"/>
                        <a:t>Tasa de Interés: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+/- 3.56  *</a:t>
                      </a:r>
                      <a:endParaRPr lang="es-GT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093">
                <a:tc>
                  <a:txBody>
                    <a:bodyPr/>
                    <a:lstStyle/>
                    <a:p>
                      <a:r>
                        <a:rPr lang="es-GT" sz="1700" b="1" dirty="0"/>
                        <a:t>Comisión</a:t>
                      </a:r>
                      <a:r>
                        <a:rPr lang="es-GT" sz="1700" b="1" baseline="0" dirty="0"/>
                        <a:t> Inicial</a:t>
                      </a:r>
                      <a:endParaRPr lang="es-GT" sz="17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¼ del 1% sobre el monto del Préstamo, descontado</a:t>
                      </a:r>
                      <a:r>
                        <a:rPr lang="es-GT" sz="17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el Banco al momento del primer desembolso.</a:t>
                      </a:r>
                      <a:endParaRPr lang="es-GT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444">
                <a:tc>
                  <a:txBody>
                    <a:bodyPr/>
                    <a:lstStyle/>
                    <a:p>
                      <a:r>
                        <a:rPr lang="es-GT" sz="1700" b="1" dirty="0"/>
                        <a:t>Comisión de Compromiso: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¼ del 1% anual calculada sobre el saldo no desembolsado del Préstamo, a partir de su vigencia.</a:t>
                      </a:r>
                      <a:endParaRPr lang="es-GT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r>
                        <a:rPr lang="es-GT" sz="1700" b="1" dirty="0"/>
                        <a:t>Amortización: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700" dirty="0"/>
                        <a:t>Cuotas semestrales consecutivas e iguales.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263">
                <a:tc>
                  <a:txBody>
                    <a:bodyPr/>
                    <a:lstStyle/>
                    <a:p>
                      <a:r>
                        <a:rPr lang="es-GT" sz="1700" b="1" dirty="0">
                          <a:solidFill>
                            <a:schemeClr val="tx1"/>
                          </a:solidFill>
                        </a:rPr>
                        <a:t>Norma de</a:t>
                      </a:r>
                      <a:r>
                        <a:rPr lang="es-GT" sz="1700" b="1" baseline="0" dirty="0">
                          <a:solidFill>
                            <a:schemeClr val="tx1"/>
                          </a:solidFill>
                        </a:rPr>
                        <a:t> Contratacion</a:t>
                      </a:r>
                      <a:r>
                        <a:rPr lang="es-GT" sz="1700" b="1" dirty="0">
                          <a:solidFill>
                            <a:schemeClr val="tx1"/>
                          </a:solidFill>
                        </a:rPr>
                        <a:t>es:</a:t>
                      </a:r>
                      <a:r>
                        <a:rPr lang="es-GT" sz="17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GT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700" baseline="0" dirty="0">
                          <a:solidFill>
                            <a:schemeClr val="tx1"/>
                          </a:solidFill>
                        </a:rPr>
                        <a:t>La normativa emitida por el Banco Mundial.</a:t>
                      </a:r>
                      <a:endParaRPr lang="es-GT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263">
                <a:tc>
                  <a:txBody>
                    <a:bodyPr/>
                    <a:lstStyle/>
                    <a:p>
                      <a:r>
                        <a:rPr lang="es-GT" sz="1700" b="1" dirty="0">
                          <a:solidFill>
                            <a:schemeClr val="tx1"/>
                          </a:solidFill>
                        </a:rPr>
                        <a:t>Donación para pago del préstamo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700" dirty="0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s-GT" sz="1700" baseline="0" dirty="0">
                          <a:solidFill>
                            <a:schemeClr val="tx1"/>
                          </a:solidFill>
                        </a:rPr>
                        <a:t> Fondo de Financiamiento Mundial (GFF) otorgará a través del BM una donación de US$9.0 millones para cubrir el pago parcial del préstamo, sujeta al cumplimiento del Componente 2. </a:t>
                      </a:r>
                      <a:endParaRPr lang="es-GT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667512" y="269683"/>
            <a:ext cx="7900416" cy="790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sz="2500" b="1" dirty="0">
                <a:latin typeface="Arial" pitchFamily="34" charset="0"/>
                <a:cs typeface="Arial" pitchFamily="34" charset="0"/>
              </a:rPr>
              <a:t>Condiciones Financieras</a:t>
            </a:r>
          </a:p>
          <a:p>
            <a:r>
              <a:rPr lang="es-MX" sz="2200" b="1" dirty="0">
                <a:latin typeface="Arial" pitchFamily="34" charset="0"/>
                <a:cs typeface="Arial" pitchFamily="34" charset="0"/>
              </a:rPr>
              <a:t>Préstamo BIRF 8730</a:t>
            </a:r>
            <a:endParaRPr lang="es-GT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5624" y="6028070"/>
            <a:ext cx="3713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600" b="1" dirty="0"/>
              <a:t>*/ Libor a 6 meses + un margen de 1.56% </a:t>
            </a:r>
          </a:p>
        </p:txBody>
      </p:sp>
    </p:spTree>
    <p:extLst>
      <p:ext uri="{BB962C8B-B14F-4D97-AF65-F5344CB8AC3E}">
        <p14:creationId xmlns:p14="http://schemas.microsoft.com/office/powerpoint/2010/main" val="21794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817" y="5817725"/>
            <a:ext cx="7363838" cy="436771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 de febrero de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34440" y="2182505"/>
            <a:ext cx="7022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/>
              <a:t>PROGRAMA BID 3849/OC-GU  </a:t>
            </a:r>
          </a:p>
          <a:p>
            <a:pPr algn="ctr"/>
            <a:r>
              <a:rPr lang="es-ES" sz="3200" b="1" dirty="0"/>
              <a:t>FORTALECIMIENTO Y MODERNIZACIÓN DEL MINISTERIO PÚBLICO</a:t>
            </a:r>
            <a:endParaRPr lang="es-GT" sz="3200" b="1" dirty="0"/>
          </a:p>
        </p:txBody>
      </p:sp>
    </p:spTree>
    <p:extLst>
      <p:ext uri="{BB962C8B-B14F-4D97-AF65-F5344CB8AC3E}">
        <p14:creationId xmlns:p14="http://schemas.microsoft.com/office/powerpoint/2010/main" val="26609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9272" y="1054291"/>
            <a:ext cx="8229600" cy="2303060"/>
          </a:xfrm>
        </p:spPr>
        <p:txBody>
          <a:bodyPr>
            <a:noAutofit/>
          </a:bodyPr>
          <a:lstStyle/>
          <a:p>
            <a:pPr algn="just"/>
            <a:r>
              <a:rPr lang="es-GT" sz="2400" b="1" dirty="0"/>
              <a:t>Objetivo</a:t>
            </a:r>
            <a:r>
              <a:rPr lang="es-GT" sz="2400" dirty="0"/>
              <a:t>: Aumentar la eficacia del MP para contribuir a la reducción de la impunidad en Guatemala, por medio de: i) aumentar la eficiencia en el procesamiento de denuncias y casos; ii) aumentar la calidad de las solicitudes de acusación presentadas a los jueces; y, iii) disminuir tiempos de respuesta interna y para atención al ciudadano.</a:t>
            </a:r>
          </a:p>
          <a:p>
            <a:pPr algn="just"/>
            <a:endParaRPr lang="es-GT" sz="500" dirty="0"/>
          </a:p>
          <a:p>
            <a:pPr algn="just"/>
            <a:r>
              <a:rPr lang="es-GT" sz="2400" dirty="0"/>
              <a:t>Financiará entre otros, la Torre 3 de la Sede Central y la Fiscalía de Jalapa.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08456" y="256035"/>
            <a:ext cx="7900416" cy="521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sz="2200" b="1" dirty="0">
                <a:latin typeface="Arial" pitchFamily="34" charset="0"/>
                <a:cs typeface="Arial" pitchFamily="34" charset="0"/>
              </a:rPr>
              <a:t>Programa BID 3849/OC-GU</a:t>
            </a:r>
            <a:endParaRPr lang="es-GT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3659</Words>
  <Application>Microsoft Office PowerPoint</Application>
  <PresentationFormat>Presentación en pantalla (4:3)</PresentationFormat>
  <Paragraphs>714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Préstamos, ciclo presupuestario, Adquisiciones del Estado y Beneficiario Final </vt:lpstr>
      <vt:lpstr>Índice </vt:lpstr>
      <vt:lpstr>Presentación de PowerPoint</vt:lpstr>
      <vt:lpstr>Préstamos en el Congreso de la República </vt:lpstr>
      <vt:lpstr>Presentación de PowerPoint</vt:lpstr>
      <vt:lpstr>Programa Crecer Sano-Salud y Nutrición en Guatemala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MODERNIZACIÓN DEL  SECTOR JUSTICIA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DE ADMINISTRACIÓN TRIBUTARIA Y TRANSPARENCIA (PBL)</vt:lpstr>
      <vt:lpstr>Presentación de PowerPoint</vt:lpstr>
      <vt:lpstr>Préstamos en diseño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Actividades Relacionadas con el Proceso de Formulación Presupuestaria para el Ejercicio Fiscal 2020 y Multianual 2020-2024</vt:lpstr>
      <vt:lpstr>Presentación de PowerPoint</vt:lpstr>
      <vt:lpstr>Presentación de PowerPoint</vt:lpstr>
      <vt:lpstr>Presentación de PowerPoint</vt:lpstr>
      <vt:lpstr>Presentación de PowerPoint</vt:lpstr>
      <vt:lpstr>LEY SIGAE</vt:lpstr>
      <vt:lpstr>Presentación de PowerPoint</vt:lpstr>
      <vt:lpstr>LEY SIGAE</vt:lpstr>
      <vt:lpstr>LEY SIGAE</vt:lpstr>
      <vt:lpstr>LEY SIGAE</vt:lpstr>
      <vt:lpstr>LEBEF</vt:lpstr>
      <vt:lpstr>LEBEF</vt:lpstr>
      <vt:lpstr>LEBEF</vt:lpstr>
      <vt:lpstr>Presentación de PowerPoint</vt:lpstr>
    </vt:vector>
  </TitlesOfParts>
  <Company>Ministerio de Finanzas Públicas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 de Comunicación Social</dc:creator>
  <cp:lastModifiedBy>lizagalvaradob@gmail.com</cp:lastModifiedBy>
  <cp:revision>154</cp:revision>
  <dcterms:created xsi:type="dcterms:W3CDTF">2016-02-23T18:02:02Z</dcterms:created>
  <dcterms:modified xsi:type="dcterms:W3CDTF">2019-02-05T16:12:51Z</dcterms:modified>
</cp:coreProperties>
</file>