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3" r:id="rId3"/>
    <p:sldId id="284" r:id="rId4"/>
    <p:sldId id="278" r:id="rId5"/>
    <p:sldId id="281" r:id="rId6"/>
    <p:sldId id="268" r:id="rId7"/>
    <p:sldId id="285" r:id="rId8"/>
    <p:sldId id="286" r:id="rId9"/>
    <p:sldId id="290" r:id="rId10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8E8"/>
    <a:srgbClr val="6600FF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5" autoAdjust="0"/>
    <p:restoredTop sz="50000" autoAdjust="0"/>
  </p:normalViewPr>
  <p:slideViewPr>
    <p:cSldViewPr>
      <p:cViewPr varScale="1">
        <p:scale>
          <a:sx n="50" d="100"/>
          <a:sy n="50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edeleon\Desktop\ESTIMACION%202015-2018%20PARA%20POWERPOINT%20271220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C:\Users\edeleon\Desktop\ESTIMACION%202015-2018%20PARA%20POWERPOINT%202712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28258967629"/>
          <c:y val="0.217592592592593"/>
          <c:w val="0.86601618547681503"/>
          <c:h val="0.6750080198308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Gráficas!$D$4</c:f>
              <c:strCache>
                <c:ptCount val="1"/>
                <c:pt idx="0">
                  <c:v>Ingresos tributarios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B3-4B6C-828F-D9DCE7FC27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B3-4B6C-828F-D9DCE7FC270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9B3-4B6C-828F-D9DCE7FC270D}"/>
              </c:ext>
            </c:extLst>
          </c:dPt>
          <c:dLbls>
            <c:dLbl>
              <c:idx val="0"/>
              <c:numFmt formatCode="_-&quot;Q&quot;* #,##0.0_-;\-&quot;Q&quot;* #,##0.0_-;_-&quot;Q&quot;* &quot;-&quot;?_-;_-@_-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21D-3849-A063-7AB8CEDE4BF6}"/>
                </c:ext>
              </c:extLst>
            </c:dLbl>
            <c:dLbl>
              <c:idx val="1"/>
              <c:numFmt formatCode="_-&quot;Q&quot;* #,##0.0_-;\-&quot;Q&quot;* #,##0.0_-;_-&quot;Q&quot;* &quot;-&quot;?_-;_-@_-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B3-4B6C-828F-D9DCE7FC270D}"/>
                </c:ext>
              </c:extLst>
            </c:dLbl>
            <c:dLbl>
              <c:idx val="2"/>
              <c:numFmt formatCode="_-&quot;Q&quot;* #,##0.0_-;\-&quot;Q&quot;* #,##0.0_-;_-&quot;Q&quot;* &quot;-&quot;?_-;_-@_-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9B3-4B6C-828F-D9DCE7FC270D}"/>
                </c:ext>
              </c:extLst>
            </c:dLbl>
            <c:dLbl>
              <c:idx val="3"/>
              <c:numFmt formatCode="_-&quot;Q&quot;* #,##0.0_-;\-&quot;Q&quot;* #,##0.0_-;_-&quot;Q&quot;* &quot;-&quot;?_-;_-@_-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9B3-4B6C-828F-D9DCE7FC270D}"/>
                </c:ext>
              </c:extLst>
            </c:dLbl>
            <c:numFmt formatCode="_-&quot;Q&quot;* #,##0.0_-;\-&quot;Q&quot;* #,##0.0_-;_-&quot;Q&quot;* &quot;-&quot;?_-;_-@_-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Gráficas!$E$3:$H$3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2018*</c:v>
                </c:pt>
              </c:strCache>
            </c:strRef>
          </c:cat>
          <c:val>
            <c:numRef>
              <c:f>Gráficas!$E$4:$H$4</c:f>
              <c:numCache>
                <c:formatCode>_-[$Q-100A]* #,##0.00_-;\-[$Q-100A]* #,##0.00_-;_-[$Q-100A]* "-"??_-;_-@_-</c:formatCode>
                <c:ptCount val="4"/>
                <c:pt idx="0">
                  <c:v>49730.732999869993</c:v>
                </c:pt>
                <c:pt idx="1">
                  <c:v>54109.45639431</c:v>
                </c:pt>
                <c:pt idx="2">
                  <c:v>56684.07362535</c:v>
                </c:pt>
                <c:pt idx="3">
                  <c:v>58764.524715610249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B3-4B6C-828F-D9DCE7FC2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2135049096"/>
        <c:axId val="2135052648"/>
      </c:barChart>
      <c:catAx>
        <c:axId val="213504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2135052648"/>
        <c:crosses val="autoZero"/>
        <c:auto val="1"/>
        <c:lblAlgn val="ctr"/>
        <c:lblOffset val="100"/>
        <c:noMultiLvlLbl val="0"/>
      </c:catAx>
      <c:valAx>
        <c:axId val="213505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_);_(&quot;Q&quot;* \(#,##0\);_(&quot;Q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pPr>
            <a:endParaRPr lang="es-GT"/>
          </a:p>
        </c:txPr>
        <c:crossAx val="213504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28258967629"/>
          <c:y val="0.217592592592593"/>
          <c:w val="0.86601618547681503"/>
          <c:h val="0.6750080198308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Gráficas!$D$6</c:f>
              <c:strCache>
                <c:ptCount val="1"/>
                <c:pt idx="0">
                  <c:v>carga tributaria</c:v>
                </c:pt>
              </c:strCache>
            </c:strRef>
          </c:tx>
          <c:spPr>
            <a:solidFill>
              <a:schemeClr val="accent1"/>
            </a:solidFill>
            <a:ln w="53975">
              <a:solidFill>
                <a:schemeClr val="accent1"/>
              </a:solidFill>
            </a:ln>
            <a:effectLst>
              <a:softEdge rad="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Gráficas!$E$3:$H$3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2018*</c:v>
                </c:pt>
              </c:strCache>
            </c:strRef>
          </c:cat>
          <c:val>
            <c:numRef>
              <c:f>Gráficas!$E$6:$H$6</c:f>
              <c:numCache>
                <c:formatCode>0.0%</c:formatCode>
                <c:ptCount val="4"/>
                <c:pt idx="0">
                  <c:v>0.101880475251932</c:v>
                </c:pt>
                <c:pt idx="1">
                  <c:v>0.103690360712916</c:v>
                </c:pt>
                <c:pt idx="2">
                  <c:v>0.102014210460546</c:v>
                </c:pt>
                <c:pt idx="3">
                  <c:v>9.9418548989404804E-2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3-4F1E-9240-3D5740D16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2135079544"/>
        <c:axId val="2135082888"/>
      </c:barChart>
      <c:catAx>
        <c:axId val="213507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pPr>
            <a:endParaRPr lang="es-GT"/>
          </a:p>
        </c:txPr>
        <c:crossAx val="2135082888"/>
        <c:crosses val="autoZero"/>
        <c:auto val="1"/>
        <c:lblAlgn val="ctr"/>
        <c:lblOffset val="100"/>
        <c:noMultiLvlLbl val="0"/>
      </c:catAx>
      <c:valAx>
        <c:axId val="213508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pPr>
            <a:endParaRPr lang="es-GT"/>
          </a:p>
        </c:txPr>
        <c:crossAx val="213507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Hoja1!$F$3</c:f>
              <c:strCache>
                <c:ptCount val="1"/>
                <c:pt idx="0">
                  <c:v>% Inversión</c:v>
                </c:pt>
              </c:strCache>
            </c:strRef>
          </c:tx>
          <c:spPr>
            <a:ln w="44450"/>
          </c:spPr>
          <c:marker>
            <c:symbol val="circle"/>
            <c:size val="14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>
                    <a:solidFill>
                      <a:srgbClr val="25406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Hoja1!$G$4:$K$4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Hoja1!$G$3:$K$3</c:f>
              <c:numCache>
                <c:formatCode>_-* #,##0.0_-;\-* #,##0.0_-;_-* "-"??_-;_-@_-</c:formatCode>
                <c:ptCount val="5"/>
                <c:pt idx="0">
                  <c:v>17</c:v>
                </c:pt>
                <c:pt idx="1">
                  <c:v>16.8</c:v>
                </c:pt>
                <c:pt idx="2">
                  <c:v>17</c:v>
                </c:pt>
                <c:pt idx="3">
                  <c:v>17.8</c:v>
                </c:pt>
                <c:pt idx="4">
                  <c:v>18.461871769255051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7AC-E249-8A7D-894A5BBA0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114248"/>
        <c:axId val="2134102920"/>
      </c:lineChart>
      <c:catAx>
        <c:axId val="2134114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GT"/>
          </a:p>
        </c:txPr>
        <c:crossAx val="2134102920"/>
        <c:crosses val="autoZero"/>
        <c:auto val="1"/>
        <c:lblAlgn val="ctr"/>
        <c:lblOffset val="100"/>
        <c:noMultiLvlLbl val="0"/>
      </c:catAx>
      <c:valAx>
        <c:axId val="2134102920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2134114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6E-2"/>
          <c:y val="0.27314814814814797"/>
          <c:w val="0.93888888888888899"/>
          <c:h val="0.61707531350247902"/>
        </c:manualLayout>
      </c:layout>
      <c:lineChart>
        <c:grouping val="standard"/>
        <c:varyColors val="0"/>
        <c:ser>
          <c:idx val="0"/>
          <c:order val="0"/>
          <c:tx>
            <c:strRef>
              <c:f>Hoja1!$F$6</c:f>
              <c:strCache>
                <c:ptCount val="1"/>
                <c:pt idx="0">
                  <c:v>% PIB Inversión </c:v>
                </c:pt>
              </c:strCache>
            </c:strRef>
          </c:tx>
          <c:spPr>
            <a:ln w="53975"/>
          </c:spPr>
          <c:marker>
            <c:symbol val="circle"/>
            <c:size val="13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>
                    <a:solidFill>
                      <a:srgbClr val="25406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Hoja1!$G$4:$K$4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Hoja1!$G$7:$K$7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2.1</c:v>
                </c:pt>
                <c:pt idx="2">
                  <c:v>2.2999999999999998</c:v>
                </c:pt>
                <c:pt idx="3">
                  <c:v>2.5</c:v>
                </c:pt>
                <c:pt idx="4" formatCode="0.0">
                  <c:v>2.5209638908966538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27B-9A40-9483-749818C1B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071016"/>
        <c:axId val="2134050392"/>
      </c:lineChart>
      <c:catAx>
        <c:axId val="213407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GT"/>
          </a:p>
        </c:txPr>
        <c:crossAx val="2134050392"/>
        <c:crosses val="autoZero"/>
        <c:auto val="1"/>
        <c:lblAlgn val="ctr"/>
        <c:lblOffset val="100"/>
        <c:noMultiLvlLbl val="0"/>
      </c:catAx>
      <c:valAx>
        <c:axId val="2134050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4071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0.03531</cdr:x>
      <cdr:y>0.01042</cdr:y>
    </cdr:from>
    <cdr:to>
      <cdr:x>0.98857</cdr:x>
      <cdr:y>0.22569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44016" y="33255"/>
          <a:ext cx="3888432" cy="687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/>
          <a:r>
            <a:rPr lang="es-GT" sz="1300" b="1" dirty="0">
              <a:solidFill>
                <a:srgbClr val="254061"/>
              </a:solidFill>
              <a:latin typeface="Arial"/>
              <a:cs typeface="Arial"/>
            </a:rPr>
            <a:t>Recaudación Tributaria</a:t>
          </a:r>
          <a:r>
            <a:rPr lang="es-GT" sz="1300" b="1" baseline="0" dirty="0">
              <a:solidFill>
                <a:srgbClr val="254061"/>
              </a:solidFill>
              <a:latin typeface="Arial"/>
              <a:cs typeface="Arial"/>
            </a:rPr>
            <a:t> 2015-2018*</a:t>
          </a:r>
        </a:p>
        <a:p xmlns:a="http://schemas.openxmlformats.org/drawingml/2006/main">
          <a:pPr algn="ctr">
            <a:lnSpc>
              <a:spcPct val="110000"/>
            </a:lnSpc>
          </a:pPr>
          <a:r>
            <a:rPr lang="es-GT" sz="1300" baseline="0" dirty="0">
              <a:solidFill>
                <a:srgbClr val="254061"/>
              </a:solidFill>
              <a:latin typeface="Arial"/>
              <a:cs typeface="Arial"/>
            </a:rPr>
            <a:t>Millones de quetzales</a:t>
          </a:r>
        </a:p>
        <a:p xmlns:a="http://schemas.openxmlformats.org/drawingml/2006/main">
          <a:pPr algn="ctr"/>
          <a:endParaRPr lang="es-GT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0.08958</cdr:x>
      <cdr:y>0.01042</cdr:y>
    </cdr:from>
    <cdr:to>
      <cdr:x>0.94792</cdr:x>
      <cdr:y>0.22569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47993" y="30920"/>
          <a:ext cx="3334407" cy="63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/>
          <a:endParaRPr lang="es-GT" sz="1300" dirty="0">
            <a:solidFill>
              <a:srgbClr val="254061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30C686-AD1A-41C3-AE71-3B090A17DFAA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B6A2E9-3808-4764-A06D-9CEAC190BE2B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4851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76E2D8-350F-4C1F-BFC2-9950A83D8FF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GT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B6A376-CD8F-4F27-B9AF-C16E1D90E45F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9778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A376-CD8F-4F27-B9AF-C16E1D90E45F}" type="slidenum">
              <a:rPr lang="es-GT" smtClean="0"/>
              <a:t>4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1521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A376-CD8F-4F27-B9AF-C16E1D90E45F}" type="slidenum">
              <a:rPr lang="es-GT" smtClean="0"/>
              <a:t>5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1521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A376-CD8F-4F27-B9AF-C16E1D90E45F}" type="slidenum">
              <a:rPr lang="es-GT" smtClean="0"/>
              <a:t>6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4923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7783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0055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3383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6902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6949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6976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7965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1033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2688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5498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913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161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809817" y="5805264"/>
            <a:ext cx="2836734" cy="33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GT" sz="1600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Enero 2019</a:t>
            </a:r>
          </a:p>
        </p:txBody>
      </p:sp>
      <p:sp>
        <p:nvSpPr>
          <p:cNvPr id="9" name="Rectángulo 1"/>
          <p:cNvSpPr/>
          <p:nvPr/>
        </p:nvSpPr>
        <p:spPr>
          <a:xfrm>
            <a:off x="1" y="2708920"/>
            <a:ext cx="9144000" cy="26498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algn="ctr" defTabSz="1088433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03848" y="3338915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latin typeface="Arial"/>
                <a:cs typeface="Arial"/>
              </a:rPr>
              <a:t>Ejecución y liquidación presupuestaria 2018</a:t>
            </a:r>
          </a:p>
        </p:txBody>
      </p:sp>
      <p:pic>
        <p:nvPicPr>
          <p:cNvPr id="10" name="Imagen 9" descr="edific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" y="0"/>
            <a:ext cx="4720765" cy="6858000"/>
          </a:xfrm>
          <a:prstGeom prst="rect">
            <a:avLst/>
          </a:prstGeom>
        </p:spPr>
      </p:pic>
      <p:pic>
        <p:nvPicPr>
          <p:cNvPr id="5" name="Imagen 4" descr="Imagen 20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064553"/>
              </p:ext>
            </p:extLst>
          </p:nvPr>
        </p:nvGraphicFramePr>
        <p:xfrm>
          <a:off x="348903" y="2204864"/>
          <a:ext cx="4079081" cy="319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267889"/>
              </p:ext>
            </p:extLst>
          </p:nvPr>
        </p:nvGraphicFramePr>
        <p:xfrm>
          <a:off x="5079772" y="2406288"/>
          <a:ext cx="3884716" cy="296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661248"/>
            <a:ext cx="1683236" cy="335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5661248"/>
            <a:ext cx="1683236" cy="33567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19672" y="128070"/>
            <a:ext cx="5616624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Ingresos </a:t>
            </a:r>
          </a:p>
          <a:p>
            <a:pPr algn="ctr">
              <a:lnSpc>
                <a:spcPct val="120000"/>
              </a:lnSpc>
            </a:pP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Recaudación Tributaria estimada ascendía a Q58,764.5 millones, con una carga tributaria de 9.9%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64088" y="2236417"/>
            <a:ext cx="324036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300" b="1" dirty="0">
                <a:solidFill>
                  <a:srgbClr val="254061"/>
                </a:solidFill>
                <a:latin typeface="Arial"/>
                <a:cs typeface="Arial"/>
              </a:rPr>
              <a:t>Carga Tributaria 2015-2018*</a:t>
            </a:r>
          </a:p>
          <a:p>
            <a:pPr algn="ctr">
              <a:lnSpc>
                <a:spcPct val="120000"/>
              </a:lnSpc>
            </a:pPr>
            <a:r>
              <a:rPr lang="es-GT" sz="1300" dirty="0">
                <a:solidFill>
                  <a:srgbClr val="254061"/>
                </a:solidFill>
                <a:latin typeface="Arial"/>
                <a:cs typeface="Arial"/>
              </a:rPr>
              <a:t>Porcentaje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84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6602"/>
              </p:ext>
            </p:extLst>
          </p:nvPr>
        </p:nvGraphicFramePr>
        <p:xfrm>
          <a:off x="179512" y="1051159"/>
          <a:ext cx="8787284" cy="6747873"/>
        </p:xfrm>
        <a:graphic>
          <a:graphicData uri="http://schemas.openxmlformats.org/drawingml/2006/table">
            <a:tbl>
              <a:tblPr/>
              <a:tblGrid>
                <a:gridCol w="3184560">
                  <a:extLst>
                    <a:ext uri="{9D8B030D-6E8A-4147-A177-3AD203B41FA5}">
                      <a16:colId xmlns:a16="http://schemas.microsoft.com/office/drawing/2014/main" val="759583689"/>
                    </a:ext>
                  </a:extLst>
                </a:gridCol>
                <a:gridCol w="1400681">
                  <a:extLst>
                    <a:ext uri="{9D8B030D-6E8A-4147-A177-3AD203B41FA5}">
                      <a16:colId xmlns:a16="http://schemas.microsoft.com/office/drawing/2014/main" val="3771489277"/>
                    </a:ext>
                  </a:extLst>
                </a:gridCol>
                <a:gridCol w="1400681">
                  <a:extLst>
                    <a:ext uri="{9D8B030D-6E8A-4147-A177-3AD203B41FA5}">
                      <a16:colId xmlns:a16="http://schemas.microsoft.com/office/drawing/2014/main" val="1075407528"/>
                    </a:ext>
                  </a:extLst>
                </a:gridCol>
                <a:gridCol w="1400681">
                  <a:extLst>
                    <a:ext uri="{9D8B030D-6E8A-4147-A177-3AD203B41FA5}">
                      <a16:colId xmlns:a16="http://schemas.microsoft.com/office/drawing/2014/main" val="1968622544"/>
                    </a:ext>
                  </a:extLst>
                </a:gridCol>
                <a:gridCol w="1400681">
                  <a:extLst>
                    <a:ext uri="{9D8B030D-6E8A-4147-A177-3AD203B41FA5}">
                      <a16:colId xmlns:a16="http://schemas.microsoft.com/office/drawing/2014/main" val="619602494"/>
                    </a:ext>
                  </a:extLst>
                </a:gridCol>
              </a:tblGrid>
              <a:tr h="428602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Ingresos tributarios de la Administración Central 2015-2018 </a:t>
                      </a:r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Millones de quetzales</a:t>
                      </a:r>
                    </a:p>
                    <a:p>
                      <a:pPr algn="ctr" fontAlgn="b"/>
                      <a:endParaRPr lang="es-GT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697216"/>
                  </a:ext>
                </a:extLst>
              </a:tr>
              <a:tr h="199562">
                <a:tc gridSpan="5">
                  <a:txBody>
                    <a:bodyPr/>
                    <a:lstStyle/>
                    <a:p>
                      <a:pPr algn="ctr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899924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581600"/>
                  </a:ext>
                </a:extLst>
              </a:tr>
              <a:tr h="285091"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2015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2016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2017</a:t>
                      </a:r>
                      <a:r>
                        <a:rPr lang="es-GT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1/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</a:t>
                      </a:r>
                      <a:r>
                        <a:rPr lang="es-GT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2/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83603"/>
                  </a:ext>
                </a:extLst>
              </a:tr>
              <a:tr h="20906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 SAT (Neto)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49,244.61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53,680.86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56,177.01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58,154.33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632562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Sobre la Renta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13,627.3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16,499.1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16,306.9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16,229.7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109840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Sobre la Propiedad y Otros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21.2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23.8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30.2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28.2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943788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 las Empresas Mercantiles y Agropecuarias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0.2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1.0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6.3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0.0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60891"/>
                  </a:ext>
                </a:extLst>
              </a:tr>
              <a:tr h="227787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IETAAP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  1.3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  1.3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27.8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10.1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4398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ISO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3,905.6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4,070.3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4,352.2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4,636.1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69039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Impuesto al Valor Agregado (Neto)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23,271.3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24,215.2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26,186.7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27,747.0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428418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Doméstico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10,692.0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11,908.8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12,970.7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13,304.5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229661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Importaciones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12,579.3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12,306.5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13,216.0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14,442.5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36153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Derechos Arancelarios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2,157.2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2,322.9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2,454.8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2,571.7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70984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Derivados del Petróleo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2,898.9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3,195.3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3,296.4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3,378.7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38264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Timbres Fiscales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336.5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370.1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507.9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466.0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836361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Circulación de Vehículos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717.1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782.4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826.0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880.3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09438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IPRIMA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913.8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967.2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952.9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949.4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4950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Bebidas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709.5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744.8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759.5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790.5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48528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Tabacos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368.7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364.7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347.9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338.0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780414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Distribución de Cemento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311.6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117.1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114.0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121.8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998190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Otros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  4.4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  5.7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  7.5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    6.8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135878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Otras Instituciones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486.1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428.6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507.1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610.2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83923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Regalías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223.6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148.9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206.8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300.8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198288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Salida del País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262.5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279.7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300.3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      309.3 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628086"/>
                  </a:ext>
                </a:extLst>
              </a:tr>
              <a:tr h="195762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Totales Tributarios (Netos)</a:t>
                      </a:r>
                    </a:p>
                  </a:txBody>
                  <a:tcPr marL="5666" marR="5666" marT="7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CC"/>
                      </a:fgClr>
                      <a:bgClr>
                        <a:srgbClr val="EDEDE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49,730.7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54,109.5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56,684.1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58,764.5</a:t>
                      </a:r>
                    </a:p>
                  </a:txBody>
                  <a:tcPr marL="5666" marR="5666" marT="75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35482"/>
                  </a:ext>
                </a:extLst>
              </a:tr>
              <a:tr h="186037">
                <a:tc>
                  <a:txBody>
                    <a:bodyPr/>
                    <a:lstStyle/>
                    <a:p>
                      <a:pPr algn="ctr" fontAlgn="ctr"/>
                      <a:endParaRPr lang="es-GT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511597"/>
                  </a:ext>
                </a:extLst>
              </a:tr>
              <a:tr h="197776">
                <a:tc gridSpan="2">
                  <a:txBody>
                    <a:bodyPr/>
                    <a:lstStyle/>
                    <a:p>
                      <a:endParaRPr lang="es-ES" dirty="0"/>
                    </a:p>
                  </a:txBody>
                  <a:tcPr marL="203977" marR="5666" marT="7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76289"/>
                  </a:ext>
                </a:extLst>
              </a:tr>
              <a:tr h="16028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203977" marR="5666" marT="7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400697"/>
                  </a:ext>
                </a:extLst>
              </a:tr>
              <a:tr h="160285"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 marL="203977" marR="5666" marT="7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995939"/>
                  </a:ext>
                </a:extLst>
              </a:tr>
              <a:tr h="19956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5666" marR="5666" marT="7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666" marR="5666" marT="7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92004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95536" y="18864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acuerdo con la estimación de SAT, los principales incrementos</a:t>
            </a:r>
          </a:p>
          <a:p>
            <a:pPr algn="ctr"/>
            <a:r>
              <a:rPr lang="es-GT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 relación a 2017, se darían en la recaudación del IVA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11960" y="6597352"/>
            <a:ext cx="2664296" cy="21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>
                <a:solidFill>
                  <a:srgbClr val="000000"/>
                </a:solidFill>
                <a:latin typeface="Arial"/>
                <a:cs typeface="Arial"/>
              </a:rPr>
              <a:t>2/Estimación con datos al 25 de diciembre de 2018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843808" y="6597352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>
                <a:solidFill>
                  <a:srgbClr val="000000"/>
                </a:solidFill>
                <a:latin typeface="Arial"/>
                <a:cs typeface="Arial"/>
              </a:rPr>
              <a:t>1/Cifras preliminares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79512" y="6597352"/>
            <a:ext cx="244827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>
                <a:solidFill>
                  <a:srgbClr val="000000"/>
                </a:solidFill>
                <a:latin typeface="Arial"/>
                <a:cs typeface="Arial"/>
              </a:rPr>
              <a:t>Fuente: Sicoin, Intendencia de Recaudación, SAT.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251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7092280" y="908720"/>
            <a:ext cx="0" cy="329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67544" y="21298"/>
            <a:ext cx="7920880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3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Egresos</a:t>
            </a:r>
          </a:p>
          <a:p>
            <a:pPr algn="ctr">
              <a:lnSpc>
                <a:spcPct val="120000"/>
              </a:lnSpc>
            </a:pPr>
            <a:r>
              <a:rPr lang="es-GT" sz="16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El porcentaje de ejecución del gasto al cierre es de 96.0%</a:t>
            </a:r>
            <a:endParaRPr lang="es-ES" sz="16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8220915" y="2091517"/>
            <a:ext cx="731850" cy="276999"/>
            <a:chOff x="8205856" y="2051060"/>
            <a:chExt cx="758632" cy="241832"/>
          </a:xfrm>
        </p:grpSpPr>
        <p:sp>
          <p:nvSpPr>
            <p:cNvPr id="5" name="Rectángulo 4"/>
            <p:cNvSpPr/>
            <p:nvPr/>
          </p:nvSpPr>
          <p:spPr>
            <a:xfrm>
              <a:off x="8205856" y="2096680"/>
              <a:ext cx="758632" cy="186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8355578" y="2051060"/>
              <a:ext cx="576064" cy="241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94.5</a:t>
              </a: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8220915" y="3053061"/>
            <a:ext cx="731850" cy="276999"/>
            <a:chOff x="8205856" y="2051060"/>
            <a:chExt cx="758632" cy="241832"/>
          </a:xfrm>
        </p:grpSpPr>
        <p:sp>
          <p:nvSpPr>
            <p:cNvPr id="14" name="Rectángulo 13"/>
            <p:cNvSpPr/>
            <p:nvPr/>
          </p:nvSpPr>
          <p:spPr>
            <a:xfrm>
              <a:off x="8205856" y="2096680"/>
              <a:ext cx="758632" cy="186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355578" y="2051060"/>
              <a:ext cx="576064" cy="241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98.9</a:t>
              </a: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8220915" y="4480473"/>
            <a:ext cx="731850" cy="276999"/>
            <a:chOff x="8205856" y="2051060"/>
            <a:chExt cx="758632" cy="241832"/>
          </a:xfrm>
        </p:grpSpPr>
        <p:sp>
          <p:nvSpPr>
            <p:cNvPr id="17" name="Rectángulo 16"/>
            <p:cNvSpPr/>
            <p:nvPr/>
          </p:nvSpPr>
          <p:spPr>
            <a:xfrm>
              <a:off x="8205856" y="2096680"/>
              <a:ext cx="758632" cy="186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8355578" y="2051060"/>
              <a:ext cx="576064" cy="241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98.0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8220915" y="3284984"/>
            <a:ext cx="731850" cy="276999"/>
            <a:chOff x="8205856" y="2051060"/>
            <a:chExt cx="758632" cy="241832"/>
          </a:xfrm>
        </p:grpSpPr>
        <p:sp>
          <p:nvSpPr>
            <p:cNvPr id="20" name="Rectángulo 19"/>
            <p:cNvSpPr/>
            <p:nvPr/>
          </p:nvSpPr>
          <p:spPr>
            <a:xfrm>
              <a:off x="8205856" y="2096680"/>
              <a:ext cx="758632" cy="186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355578" y="2051060"/>
              <a:ext cx="576064" cy="241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94.7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8220915" y="2339772"/>
            <a:ext cx="731850" cy="276999"/>
            <a:chOff x="8205856" y="2051060"/>
            <a:chExt cx="758632" cy="241832"/>
          </a:xfrm>
        </p:grpSpPr>
        <p:sp>
          <p:nvSpPr>
            <p:cNvPr id="23" name="Rectángulo 22"/>
            <p:cNvSpPr/>
            <p:nvPr/>
          </p:nvSpPr>
          <p:spPr>
            <a:xfrm>
              <a:off x="8205856" y="2096680"/>
              <a:ext cx="758632" cy="186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8355578" y="2051060"/>
              <a:ext cx="576064" cy="241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93.5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8199733" y="5870481"/>
            <a:ext cx="731850" cy="317280"/>
            <a:chOff x="8195139" y="5781435"/>
            <a:chExt cx="758632" cy="276999"/>
          </a:xfrm>
        </p:grpSpPr>
        <p:sp>
          <p:nvSpPr>
            <p:cNvPr id="26" name="Rectángulo 25"/>
            <p:cNvSpPr/>
            <p:nvPr/>
          </p:nvSpPr>
          <p:spPr>
            <a:xfrm>
              <a:off x="8195139" y="5844638"/>
              <a:ext cx="758632" cy="186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344861" y="5781435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76.9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8220915" y="3769502"/>
            <a:ext cx="731850" cy="276999"/>
            <a:chOff x="8195139" y="3927206"/>
            <a:chExt cx="758632" cy="241832"/>
          </a:xfrm>
        </p:grpSpPr>
        <p:sp>
          <p:nvSpPr>
            <p:cNvPr id="29" name="Rectángulo 28"/>
            <p:cNvSpPr/>
            <p:nvPr/>
          </p:nvSpPr>
          <p:spPr>
            <a:xfrm>
              <a:off x="8195139" y="3972826"/>
              <a:ext cx="758632" cy="186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8344861" y="3927206"/>
              <a:ext cx="576064" cy="241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86.6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8220915" y="4005440"/>
            <a:ext cx="731850" cy="276999"/>
            <a:chOff x="8195139" y="3927206"/>
            <a:chExt cx="758632" cy="241832"/>
          </a:xfrm>
        </p:grpSpPr>
        <p:sp>
          <p:nvSpPr>
            <p:cNvPr id="34" name="Rectángulo 33"/>
            <p:cNvSpPr/>
            <p:nvPr/>
          </p:nvSpPr>
          <p:spPr>
            <a:xfrm>
              <a:off x="8195139" y="3972826"/>
              <a:ext cx="758632" cy="186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8344861" y="3927206"/>
              <a:ext cx="576064" cy="241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79.7</a:t>
              </a:r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8220915" y="4248818"/>
            <a:ext cx="731850" cy="276999"/>
            <a:chOff x="8195139" y="3927206"/>
            <a:chExt cx="758632" cy="241832"/>
          </a:xfrm>
        </p:grpSpPr>
        <p:sp>
          <p:nvSpPr>
            <p:cNvPr id="37" name="Rectángulo 36"/>
            <p:cNvSpPr/>
            <p:nvPr/>
          </p:nvSpPr>
          <p:spPr>
            <a:xfrm>
              <a:off x="8195139" y="3972826"/>
              <a:ext cx="758632" cy="186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8344861" y="3927206"/>
              <a:ext cx="576064" cy="241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87.6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1437434" y="1617178"/>
            <a:ext cx="758632" cy="299654"/>
            <a:chOff x="1437434" y="2252578"/>
            <a:chExt cx="758632" cy="261610"/>
          </a:xfrm>
        </p:grpSpPr>
        <p:sp>
          <p:nvSpPr>
            <p:cNvPr id="40" name="Rectángulo 39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/>
                <a:t>62,500.3</a:t>
              </a: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2188728" y="1617178"/>
            <a:ext cx="758632" cy="299654"/>
            <a:chOff x="1437434" y="2252578"/>
            <a:chExt cx="758632" cy="261610"/>
          </a:xfrm>
        </p:grpSpPr>
        <p:sp>
          <p:nvSpPr>
            <p:cNvPr id="44" name="Rectángulo 43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88.4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2940022" y="1617178"/>
            <a:ext cx="758632" cy="299654"/>
            <a:chOff x="1437434" y="2252578"/>
            <a:chExt cx="758632" cy="261610"/>
          </a:xfrm>
        </p:grpSpPr>
        <p:sp>
          <p:nvSpPr>
            <p:cNvPr id="47" name="Rectángulo 46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65,696.0</a:t>
              </a: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3691316" y="1617178"/>
            <a:ext cx="758632" cy="299654"/>
            <a:chOff x="1437434" y="2252578"/>
            <a:chExt cx="758632" cy="261610"/>
          </a:xfrm>
        </p:grpSpPr>
        <p:sp>
          <p:nvSpPr>
            <p:cNvPr id="50" name="Rectángulo 49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92.1</a:t>
              </a:r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4442610" y="1617178"/>
            <a:ext cx="758632" cy="299654"/>
            <a:chOff x="1437434" y="2252578"/>
            <a:chExt cx="758632" cy="261610"/>
          </a:xfrm>
        </p:grpSpPr>
        <p:sp>
          <p:nvSpPr>
            <p:cNvPr id="53" name="Rectángulo 52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71,217.6</a:t>
              </a:r>
            </a:p>
          </p:txBody>
        </p:sp>
      </p:grpSp>
      <p:grpSp>
        <p:nvGrpSpPr>
          <p:cNvPr id="55" name="Agrupar 54"/>
          <p:cNvGrpSpPr/>
          <p:nvPr/>
        </p:nvGrpSpPr>
        <p:grpSpPr>
          <a:xfrm>
            <a:off x="5193904" y="1617178"/>
            <a:ext cx="758632" cy="299654"/>
            <a:chOff x="1437434" y="2252578"/>
            <a:chExt cx="758632" cy="261610"/>
          </a:xfrm>
        </p:grpSpPr>
        <p:sp>
          <p:nvSpPr>
            <p:cNvPr id="56" name="Rectángulo 55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91.7</a:t>
              </a: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945198" y="1617178"/>
            <a:ext cx="758632" cy="299654"/>
            <a:chOff x="1437434" y="2252578"/>
            <a:chExt cx="758632" cy="261610"/>
          </a:xfrm>
        </p:grpSpPr>
        <p:sp>
          <p:nvSpPr>
            <p:cNvPr id="59" name="Rectángulo 58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75,260.2</a:t>
              </a:r>
            </a:p>
          </p:txBody>
        </p:sp>
      </p:grpSp>
      <p:grpSp>
        <p:nvGrpSpPr>
          <p:cNvPr id="62" name="Agrupar 61"/>
          <p:cNvGrpSpPr/>
          <p:nvPr/>
        </p:nvGrpSpPr>
        <p:grpSpPr>
          <a:xfrm>
            <a:off x="6696492" y="1617178"/>
            <a:ext cx="758632" cy="299654"/>
            <a:chOff x="1437434" y="2252578"/>
            <a:chExt cx="758632" cy="261610"/>
          </a:xfrm>
        </p:grpSpPr>
        <p:sp>
          <p:nvSpPr>
            <p:cNvPr id="63" name="Rectángulo 62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96.0</a:t>
              </a:r>
            </a:p>
          </p:txBody>
        </p:sp>
      </p:grpSp>
      <p:grpSp>
        <p:nvGrpSpPr>
          <p:cNvPr id="65" name="Agrupar 64"/>
          <p:cNvGrpSpPr/>
          <p:nvPr/>
        </p:nvGrpSpPr>
        <p:grpSpPr>
          <a:xfrm>
            <a:off x="7447786" y="1617178"/>
            <a:ext cx="758632" cy="299654"/>
            <a:chOff x="1437434" y="2252578"/>
            <a:chExt cx="758632" cy="261610"/>
          </a:xfrm>
        </p:grpSpPr>
        <p:sp>
          <p:nvSpPr>
            <p:cNvPr id="66" name="Rectángulo 65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75,033.1</a:t>
              </a:r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8199078" y="1617178"/>
            <a:ext cx="758632" cy="299654"/>
            <a:chOff x="1437434" y="2252578"/>
            <a:chExt cx="758632" cy="261610"/>
          </a:xfrm>
        </p:grpSpPr>
        <p:sp>
          <p:nvSpPr>
            <p:cNvPr id="69" name="Rectángulo 68"/>
            <p:cNvSpPr/>
            <p:nvPr/>
          </p:nvSpPr>
          <p:spPr>
            <a:xfrm>
              <a:off x="1437434" y="2300480"/>
              <a:ext cx="758632" cy="1861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1475656" y="2252578"/>
              <a:ext cx="6875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/>
                <a:t>95.7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7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4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7164288" y="620688"/>
            <a:ext cx="0" cy="3191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899592" y="116632"/>
            <a:ext cx="7560840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La Secretarías muestran una ejecución del gasto de 92.0% superando la estimación de cierre de 89.8%</a:t>
            </a:r>
            <a:endParaRPr lang="es-ES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073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5" y="1404887"/>
            <a:ext cx="871296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19672" y="18864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En función del ritmo de ejecución presupuestaria y de percepción de ingresos, el cierre preliminar refleja un déficit de 1.9%</a:t>
            </a:r>
            <a:endParaRPr lang="es-E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8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CuadroTexto 5">
            <a:extLst>
              <a:ext uri="{FF2B5EF4-FFF2-40B4-BE49-F238E27FC236}">
                <a16:creationId xmlns:a16="http://schemas.microsoft.com/office/drawing/2014/main" id="{C412B565-A863-42DB-8F18-EFC218C2B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844824"/>
            <a:ext cx="489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GT" altLang="es-GT" sz="16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de capital / Presupuesto</a:t>
            </a:r>
            <a:endParaRPr lang="es-GT" altLang="es-GT" sz="1600" dirty="0">
              <a:solidFill>
                <a:srgbClr val="254061"/>
              </a:solidFill>
            </a:endParaRP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537902"/>
              </p:ext>
            </p:extLst>
          </p:nvPr>
        </p:nvGraphicFramePr>
        <p:xfrm>
          <a:off x="539552" y="2471738"/>
          <a:ext cx="8208912" cy="376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403648" y="332656"/>
            <a:ext cx="6552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Con la aprobación del presupuesto</a:t>
            </a:r>
          </a:p>
          <a:p>
            <a:pPr algn="ctr"/>
            <a:r>
              <a:rPr lang="es-GT" sz="2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se recupera el porcentaje de inversión</a:t>
            </a:r>
            <a:endParaRPr lang="es-ES" sz="26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1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CuadroTexto 5">
            <a:extLst>
              <a:ext uri="{FF2B5EF4-FFF2-40B4-BE49-F238E27FC236}">
                <a16:creationId xmlns:a16="http://schemas.microsoft.com/office/drawing/2014/main" id="{8180B869-62FE-4EC3-95D3-1C9E58121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1649416"/>
            <a:ext cx="4897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GT" altLang="es-GT" sz="16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de capital / PIB</a:t>
            </a:r>
            <a:endParaRPr lang="es-GT" altLang="es-GT" sz="1600" dirty="0">
              <a:solidFill>
                <a:srgbClr val="254061"/>
              </a:solidFill>
            </a:endParaRP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46546"/>
              </p:ext>
            </p:extLst>
          </p:nvPr>
        </p:nvGraphicFramePr>
        <p:xfrm>
          <a:off x="229804" y="2276872"/>
          <a:ext cx="8712968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63688" y="260649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Se mantiene la recuperación del % de inversión Respecto al PIB</a:t>
            </a:r>
            <a:endParaRPr lang="es-ES" sz="26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2018.png">
            <a:extLst>
              <a:ext uri="{FF2B5EF4-FFF2-40B4-BE49-F238E27FC236}">
                <a16:creationId xmlns:a16="http://schemas.microsoft.com/office/drawing/2014/main" id="{B8E66051-01DB-FC45-B4CB-D528EAB44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2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5829</TotalTime>
  <Words>437</Words>
  <Application>Microsoft Macintosh PowerPoint</Application>
  <PresentationFormat>Presentación en pantalla (4:3)</PresentationFormat>
  <Paragraphs>159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 Black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Aida Cristina  Quintanilla Lara</dc:creator>
  <cp:lastModifiedBy>Microsoft Office User</cp:lastModifiedBy>
  <cp:revision>607</cp:revision>
  <cp:lastPrinted>2017-10-27T17:04:15Z</cp:lastPrinted>
  <dcterms:created xsi:type="dcterms:W3CDTF">2015-02-16T15:19:16Z</dcterms:created>
  <dcterms:modified xsi:type="dcterms:W3CDTF">2019-01-05T19:53:44Z</dcterms:modified>
</cp:coreProperties>
</file>