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92E8-794D-47CD-A39A-38A618713F33}" type="datetimeFigureOut">
              <a:rPr lang="es-GT" smtClean="0"/>
              <a:pPr/>
              <a:t>15/05/2017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93AD-842B-46CB-8C88-24CD58F59EDF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="" xmlns:p14="http://schemas.microsoft.com/office/powerpoint/2010/main" val="399450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92E8-794D-47CD-A39A-38A618713F33}" type="datetimeFigureOut">
              <a:rPr lang="es-GT" smtClean="0"/>
              <a:pPr/>
              <a:t>15/05/2017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93AD-842B-46CB-8C88-24CD58F59EDF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="" xmlns:p14="http://schemas.microsoft.com/office/powerpoint/2010/main" val="3391778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92E8-794D-47CD-A39A-38A618713F33}" type="datetimeFigureOut">
              <a:rPr lang="es-GT" smtClean="0"/>
              <a:pPr/>
              <a:t>15/05/2017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93AD-842B-46CB-8C88-24CD58F59EDF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="" xmlns:p14="http://schemas.microsoft.com/office/powerpoint/2010/main" val="178061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92E8-794D-47CD-A39A-38A618713F33}" type="datetimeFigureOut">
              <a:rPr lang="es-GT" smtClean="0"/>
              <a:pPr/>
              <a:t>15/05/2017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93AD-842B-46CB-8C88-24CD58F59EDF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="" xmlns:p14="http://schemas.microsoft.com/office/powerpoint/2010/main" val="125858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92E8-794D-47CD-A39A-38A618713F33}" type="datetimeFigureOut">
              <a:rPr lang="es-GT" smtClean="0"/>
              <a:pPr/>
              <a:t>15/05/2017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93AD-842B-46CB-8C88-24CD58F59EDF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="" xmlns:p14="http://schemas.microsoft.com/office/powerpoint/2010/main" val="145744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92E8-794D-47CD-A39A-38A618713F33}" type="datetimeFigureOut">
              <a:rPr lang="es-GT" smtClean="0"/>
              <a:pPr/>
              <a:t>15/05/2017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93AD-842B-46CB-8C88-24CD58F59EDF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="" xmlns:p14="http://schemas.microsoft.com/office/powerpoint/2010/main" val="287293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92E8-794D-47CD-A39A-38A618713F33}" type="datetimeFigureOut">
              <a:rPr lang="es-GT" smtClean="0"/>
              <a:pPr/>
              <a:t>15/05/2017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93AD-842B-46CB-8C88-24CD58F59EDF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="" xmlns:p14="http://schemas.microsoft.com/office/powerpoint/2010/main" val="313853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92E8-794D-47CD-A39A-38A618713F33}" type="datetimeFigureOut">
              <a:rPr lang="es-GT" smtClean="0"/>
              <a:pPr/>
              <a:t>15/05/2017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93AD-842B-46CB-8C88-24CD58F59EDF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="" xmlns:p14="http://schemas.microsoft.com/office/powerpoint/2010/main" val="150486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92E8-794D-47CD-A39A-38A618713F33}" type="datetimeFigureOut">
              <a:rPr lang="es-GT" smtClean="0"/>
              <a:pPr/>
              <a:t>15/05/2017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93AD-842B-46CB-8C88-24CD58F59EDF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="" xmlns:p14="http://schemas.microsoft.com/office/powerpoint/2010/main" val="72196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92E8-794D-47CD-A39A-38A618713F33}" type="datetimeFigureOut">
              <a:rPr lang="es-GT" smtClean="0"/>
              <a:pPr/>
              <a:t>15/05/2017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93AD-842B-46CB-8C88-24CD58F59EDF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="" xmlns:p14="http://schemas.microsoft.com/office/powerpoint/2010/main" val="24338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92E8-794D-47CD-A39A-38A618713F33}" type="datetimeFigureOut">
              <a:rPr lang="es-GT" smtClean="0"/>
              <a:pPr/>
              <a:t>15/05/2017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93AD-842B-46CB-8C88-24CD58F59EDF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="" xmlns:p14="http://schemas.microsoft.com/office/powerpoint/2010/main" val="334943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892E8-794D-47CD-A39A-38A618713F33}" type="datetimeFigureOut">
              <a:rPr lang="es-GT" smtClean="0"/>
              <a:pPr/>
              <a:t>15/05/2017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C93AD-842B-46CB-8C88-24CD58F59EDF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="" xmlns:p14="http://schemas.microsoft.com/office/powerpoint/2010/main" val="364303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0040" y="188640"/>
            <a:ext cx="7772400" cy="2160239"/>
          </a:xfrm>
        </p:spPr>
        <p:txBody>
          <a:bodyPr>
            <a:normAutofit/>
          </a:bodyPr>
          <a:lstStyle/>
          <a:p>
            <a:r>
              <a:rPr lang="es-GT" sz="3600" dirty="0" smtClean="0">
                <a:solidFill>
                  <a:srgbClr val="00B050"/>
                </a:solidFill>
                <a:latin typeface="Algerian" pitchFamily="82" charset="0"/>
              </a:rPr>
              <a:t>RIESGOS EN LA IMPLEMENTACIÓN DE IMPUESTOS AMBIENTALES EN GUATEMALA</a:t>
            </a:r>
            <a:endParaRPr lang="es-GT" sz="3600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344816" cy="2592288"/>
          </a:xfrm>
        </p:spPr>
        <p:txBody>
          <a:bodyPr>
            <a:normAutofit/>
          </a:bodyPr>
          <a:lstStyle/>
          <a:p>
            <a:endParaRPr lang="es-G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2276872"/>
            <a:ext cx="7746654" cy="4128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2199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Tratados y Convenciones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s-G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Art. 46 Preeminencia del Derecho Internacional</a:t>
            </a:r>
          </a:p>
          <a:p>
            <a:pPr marL="0" indent="0" algn="just">
              <a:buNone/>
            </a:pPr>
            <a:r>
              <a:rPr lang="es-GT" sz="2800" dirty="0" smtClean="0">
                <a:latin typeface="Times New Roman" pitchFamily="18" charset="0"/>
                <a:cs typeface="Times New Roman" pitchFamily="18" charset="0"/>
              </a:rPr>
              <a:t>En materia de DDHH tienen preeminencia sobre el Derecho Interno (no sobre la Constitución)</a:t>
            </a:r>
          </a:p>
          <a:p>
            <a:pPr marL="0" indent="0" algn="just">
              <a:buNone/>
            </a:pPr>
            <a:r>
              <a:rPr lang="es-GT" sz="2800" dirty="0" smtClean="0">
                <a:latin typeface="Times New Roman" pitchFamily="18" charset="0"/>
                <a:cs typeface="Times New Roman" pitchFamily="18" charset="0"/>
              </a:rPr>
              <a:t>Principio Hermenéutico = Interpretar como un conjunto armónico y no colocar en pugna las distintas cláusulas del texto constitucional.</a:t>
            </a:r>
          </a:p>
          <a:p>
            <a:pPr marL="0" indent="0" algn="ctr">
              <a:buNone/>
            </a:pPr>
            <a:r>
              <a:rPr lang="es-G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Art. 44 Derechos Inherentes a la persona humana.</a:t>
            </a:r>
          </a:p>
          <a:p>
            <a:pPr marL="0" indent="0" algn="just">
              <a:buNone/>
            </a:pPr>
            <a:r>
              <a:rPr lang="es-GT" sz="2800" dirty="0" smtClean="0">
                <a:latin typeface="Times New Roman" pitchFamily="18" charset="0"/>
                <a:cs typeface="Times New Roman" pitchFamily="18" charset="0"/>
              </a:rPr>
              <a:t>No excluye otros que, aunque no figuren expresamente en la Constitución, son inseparables de la persona humana.</a:t>
            </a:r>
          </a:p>
          <a:p>
            <a:pPr marL="0" indent="0" algn="just">
              <a:buNone/>
            </a:pPr>
            <a:r>
              <a:rPr lang="es-GT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Gaceta 18, </a:t>
            </a:r>
            <a:r>
              <a:rPr lang="es-GT" sz="19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es-GT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280-90 Sentencia 19-10-90</a:t>
            </a:r>
          </a:p>
          <a:p>
            <a:pPr marL="0" indent="0" algn="just">
              <a:buNone/>
            </a:pPr>
            <a:r>
              <a:rPr lang="es-GT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Gaceta 43, </a:t>
            </a:r>
            <a:r>
              <a:rPr lang="es-GT" sz="19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es-GT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131-95 Sentencia 12-03-97</a:t>
            </a:r>
          </a:p>
          <a:p>
            <a:pPr marL="0" indent="0" algn="just">
              <a:buNone/>
            </a:pPr>
            <a:r>
              <a:rPr lang="es-GT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Gaceta 39, </a:t>
            </a:r>
            <a:r>
              <a:rPr lang="es-GT" sz="19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es-GT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334-95, Sentencia 26-03-96</a:t>
            </a:r>
            <a:endParaRPr lang="es-GT" sz="19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sz="2200" b="1" dirty="0" smtClean="0"/>
              <a:t/>
            </a:r>
            <a:br>
              <a:rPr lang="es-GT" sz="2200" b="1" dirty="0" smtClean="0"/>
            </a:br>
            <a:r>
              <a:rPr lang="es-GT" sz="2200" b="1" dirty="0" smtClean="0"/>
              <a:t>CÓDIGO PENAL</a:t>
            </a:r>
            <a:r>
              <a:rPr lang="x-none" sz="2200" b="1" smtClean="0"/>
              <a:t/>
            </a:r>
            <a:br>
              <a:rPr lang="x-none" sz="2200" b="1" smtClean="0"/>
            </a:br>
            <a:r>
              <a:rPr lang="x-none" sz="2200" b="1" smtClean="0">
                <a:latin typeface="Arial" pitchFamily="34" charset="0"/>
                <a:cs typeface="Arial" pitchFamily="34" charset="0"/>
              </a:rPr>
              <a:t>DE LOS DELITOS CONTRA LA ECONOMIA NACIONAL Y EL AMBIENTE</a:t>
            </a:r>
            <a:r>
              <a:rPr lang="es-GT" b="1" dirty="0" smtClean="0"/>
              <a:t/>
            </a:r>
            <a:br>
              <a:rPr lang="es-GT" b="1" dirty="0" smtClean="0"/>
            </a:b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GT" b="1" dirty="0" smtClean="0">
                <a:solidFill>
                  <a:srgbClr val="FF0000"/>
                </a:solidFill>
              </a:rPr>
              <a:t>ARTÍCULO 344. Propagación de enfermedad en plantas o animales.</a:t>
            </a:r>
            <a:endParaRPr lang="es-GT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s-GT" dirty="0" smtClean="0"/>
              <a:t>	Quien, propague una enfermedad en animales o plantas, peligrosa para la riqueza pecuaria o agrícola, será sancionado con </a:t>
            </a:r>
            <a:r>
              <a:rPr lang="es-GT" b="1" dirty="0" smtClean="0">
                <a:solidFill>
                  <a:srgbClr val="0070C0"/>
                </a:solidFill>
              </a:rPr>
              <a:t>multa de trescientos a tres mil quetzales</a:t>
            </a:r>
            <a:r>
              <a:rPr lang="es-GT" dirty="0" smtClean="0"/>
              <a:t>.</a:t>
            </a:r>
          </a:p>
          <a:p>
            <a:pPr algn="just"/>
            <a:r>
              <a:rPr lang="es-GT" b="1" dirty="0" smtClean="0">
                <a:solidFill>
                  <a:srgbClr val="FF0000"/>
                </a:solidFill>
              </a:rPr>
              <a:t>ARTÍCULO 345. Propagación culposa</a:t>
            </a:r>
            <a:r>
              <a:rPr lang="es-GT" b="1" dirty="0" smtClean="0"/>
              <a:t>.</a:t>
            </a:r>
            <a:endParaRPr lang="es-GT" dirty="0" smtClean="0"/>
          </a:p>
          <a:p>
            <a:pPr algn="just">
              <a:buNone/>
            </a:pPr>
            <a:r>
              <a:rPr lang="es-GT" dirty="0" smtClean="0"/>
              <a:t>	Si el delito a que se refiere el artículo anterior, fuere cometido culposamente, el responsable será sancionado con </a:t>
            </a:r>
            <a:r>
              <a:rPr lang="es-GT" b="1" dirty="0" smtClean="0">
                <a:solidFill>
                  <a:srgbClr val="0070C0"/>
                </a:solidFill>
              </a:rPr>
              <a:t>multa de cincuenta a un mil quetzales.</a:t>
            </a:r>
          </a:p>
          <a:p>
            <a:pPr algn="just"/>
            <a:r>
              <a:rPr lang="es-GT" b="1" dirty="0" smtClean="0">
                <a:solidFill>
                  <a:srgbClr val="FF0000"/>
                </a:solidFill>
              </a:rPr>
              <a:t>ARTÍCULO 347 "A". CONTAMINACIÓN.</a:t>
            </a:r>
            <a:endParaRPr lang="es-GT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s-GT" dirty="0" smtClean="0"/>
              <a:t>	Será sancionado </a:t>
            </a:r>
            <a:r>
              <a:rPr lang="es-GT" b="1" dirty="0" smtClean="0">
                <a:solidFill>
                  <a:srgbClr val="0070C0"/>
                </a:solidFill>
              </a:rPr>
              <a:t>con prisión de uno a dos años, y multa de trescientos a cinco mil quetzales</a:t>
            </a:r>
            <a:r>
              <a:rPr lang="es-GT" dirty="0" smtClean="0"/>
              <a:t>, el que contaminare el </a:t>
            </a:r>
            <a:r>
              <a:rPr lang="es-GT" b="1" dirty="0" smtClean="0">
                <a:solidFill>
                  <a:srgbClr val="00B050"/>
                </a:solidFill>
              </a:rPr>
              <a:t>AIRE, EL SUELO O LAS AGUAS</a:t>
            </a:r>
            <a:r>
              <a:rPr lang="es-GT" dirty="0" smtClean="0"/>
              <a:t>, mediante emanaciones tóxicas, ruidos excesivos vertiendo sustancias peligrosas o desechando productos que puedan perjudicar a las personas, a los animales, bosques o plantaciones.</a:t>
            </a:r>
          </a:p>
          <a:p>
            <a:pPr algn="just">
              <a:buNone/>
            </a:pPr>
            <a:r>
              <a:rPr lang="es-GT" dirty="0" smtClean="0"/>
              <a:t>	Si la contaminación se produce en forma culposa, se impondrá multa de doscientos a mil quinientos quetzales.</a:t>
            </a:r>
          </a:p>
          <a:p>
            <a:endParaRPr lang="es-G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es-GT" sz="2400" b="1" dirty="0" smtClean="0"/>
              <a:t>CÓDIGO PENAL</a:t>
            </a:r>
            <a:r>
              <a:rPr lang="x-none" sz="2400" b="1" smtClean="0"/>
              <a:t/>
            </a:r>
            <a:br>
              <a:rPr lang="x-none" sz="2400" b="1" smtClean="0"/>
            </a:br>
            <a:r>
              <a:rPr lang="x-none" sz="2400" b="1" smtClean="0">
                <a:latin typeface="Arial" pitchFamily="34" charset="0"/>
                <a:cs typeface="Arial" pitchFamily="34" charset="0"/>
              </a:rPr>
              <a:t>DE LOS DELITOS CONTRA LA ECONOMIA NACIONAL Y EL AMBIENTE</a:t>
            </a:r>
            <a:endParaRPr lang="es-GT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1497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GT" sz="9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ARTÍCULO 347. "B". CONTAMINACIÓN INDUSTRIAL.</a:t>
            </a:r>
            <a:endParaRPr lang="es-GT" sz="9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s-GT" sz="9600" dirty="0" smtClean="0">
                <a:latin typeface="Times New Roman" pitchFamily="18" charset="0"/>
                <a:cs typeface="Times New Roman" pitchFamily="18" charset="0"/>
              </a:rPr>
              <a:t>	Se impondrá </a:t>
            </a:r>
            <a:r>
              <a:rPr lang="es-GT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prisión de dos a diez años y multa de tres mil a diez mil quetzales</a:t>
            </a:r>
            <a:r>
              <a:rPr lang="es-GT" sz="9600" dirty="0" smtClean="0">
                <a:latin typeface="Times New Roman" pitchFamily="18" charset="0"/>
                <a:cs typeface="Times New Roman" pitchFamily="18" charset="0"/>
              </a:rPr>
              <a:t>, al Director, Administrador, Gerente, Titular o Beneficiario de una explotación industrial o actividad comercial que permitiere o autorizare, en el ejercicio de la actividad comercial o industrial, la contaminación del </a:t>
            </a:r>
            <a:r>
              <a:rPr lang="es-GT" sz="9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aire, el suelo o las aguas,</a:t>
            </a:r>
            <a:r>
              <a:rPr lang="es-GT" sz="9600" dirty="0" smtClean="0">
                <a:latin typeface="Times New Roman" pitchFamily="18" charset="0"/>
                <a:cs typeface="Times New Roman" pitchFamily="18" charset="0"/>
              </a:rPr>
              <a:t> mediante emanaciones tóxicas, ruidos excesivos, vertiendo sustancias peligrosas o desechando productos que puedan perjudicar a las personas, a los animales, bosques o plantaciones.</a:t>
            </a:r>
          </a:p>
          <a:p>
            <a:pPr algn="just"/>
            <a:r>
              <a:rPr lang="es-GT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ARTÍCULO 347.  "C". RESPONSABILIDAD DEL FUNCIONARIO.</a:t>
            </a:r>
            <a:endParaRPr lang="es-GT" sz="9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s-GT" sz="9600" dirty="0" smtClean="0">
                <a:latin typeface="Times New Roman" pitchFamily="18" charset="0"/>
                <a:cs typeface="Times New Roman" pitchFamily="18" charset="0"/>
              </a:rPr>
              <a:t>	Las mismas penas indicadas en el artículo anterior se aplicarán al que aprobare la instalación de una explotación industrial o comercial contaminante, o consintiere su funcionamiento. Si lo hiciere por culpa, se impondrá prisión de seis meses a un año y multa de mil a cinco mil quetzales.</a:t>
            </a:r>
          </a:p>
          <a:p>
            <a:pPr algn="just">
              <a:buNone/>
            </a:pPr>
            <a:endParaRPr lang="es-GT" dirty="0" smtClean="0"/>
          </a:p>
          <a:p>
            <a:pPr algn="just">
              <a:buNone/>
            </a:pPr>
            <a:r>
              <a:rPr lang="es-GT" dirty="0" smtClean="0"/>
              <a:t>	</a:t>
            </a:r>
            <a:endParaRPr lang="es-G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>
                <a:solidFill>
                  <a:srgbClr val="FF0000"/>
                </a:solidFill>
              </a:rPr>
              <a:t>Riesgos Detectados</a:t>
            </a:r>
            <a:endParaRPr lang="es-GT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GT" dirty="0" smtClean="0"/>
              <a:t>Adopción de Medidas Inadecuadas:</a:t>
            </a:r>
          </a:p>
          <a:p>
            <a:pPr algn="ctr">
              <a:buNone/>
            </a:pPr>
            <a:r>
              <a:rPr lang="es-GT" dirty="0" smtClean="0"/>
              <a:t>Sanciones Vs Tributos</a:t>
            </a:r>
          </a:p>
          <a:p>
            <a:pPr algn="ctr">
              <a:buNone/>
            </a:pPr>
            <a:r>
              <a:rPr lang="es-GT" dirty="0" smtClean="0"/>
              <a:t>Ambas Opciones</a:t>
            </a:r>
          </a:p>
          <a:p>
            <a:pPr algn="just"/>
            <a:r>
              <a:rPr lang="es-GT" dirty="0" smtClean="0"/>
              <a:t>Incremento de la contaminación por acción u omisión</a:t>
            </a:r>
          </a:p>
          <a:p>
            <a:pPr algn="just"/>
            <a:r>
              <a:rPr lang="es-GT" dirty="0" smtClean="0"/>
              <a:t>Legalizar las actividades contaminantes a través de Tributos</a:t>
            </a:r>
          </a:p>
          <a:p>
            <a:pPr algn="just"/>
            <a:r>
              <a:rPr lang="es-GT" dirty="0" smtClean="0"/>
              <a:t>Afectar actividades económicas que ayudan a reducir la contaminación (Reciclaje)</a:t>
            </a:r>
          </a:p>
          <a:p>
            <a:pPr algn="just"/>
            <a:r>
              <a:rPr lang="es-GT" dirty="0" smtClean="0"/>
              <a:t>Impedir u obstaculizar la acción penal</a:t>
            </a:r>
          </a:p>
          <a:p>
            <a:pPr algn="just">
              <a:buNone/>
            </a:pPr>
            <a:endParaRPr lang="es-GT" dirty="0" smtClean="0"/>
          </a:p>
          <a:p>
            <a:pPr algn="just"/>
            <a:endParaRPr lang="es-GT" dirty="0" smtClean="0"/>
          </a:p>
          <a:p>
            <a:endParaRPr lang="es-GT" dirty="0" smtClean="0"/>
          </a:p>
          <a:p>
            <a:endParaRPr lang="es-G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68742"/>
          </a:xfrm>
        </p:spPr>
        <p:txBody>
          <a:bodyPr/>
          <a:lstStyle/>
          <a:p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500570"/>
            <a:ext cx="8229600" cy="16255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GT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Imagen" descr="Resultado de imagen para gracias por su atenció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750099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Adopción de Principios Constitucionales en Materia Tributaria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97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GT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Art. 239 Principio de legalidad = Bases de Recaudación</a:t>
            </a:r>
          </a:p>
          <a:p>
            <a:pPr marL="355600" indent="-355600" algn="just">
              <a:buNone/>
            </a:pPr>
            <a:r>
              <a:rPr lang="es-GT" sz="2600" dirty="0" smtClean="0">
                <a:latin typeface="Times New Roman" pitchFamily="18" charset="0"/>
                <a:cs typeface="Times New Roman" pitchFamily="18" charset="0"/>
              </a:rPr>
              <a:t>a) El hecho generador de la relación tributaria </a:t>
            </a:r>
            <a:r>
              <a:rPr lang="es-GT" sz="2000" dirty="0" smtClean="0">
                <a:latin typeface="Arial Narrow" pitchFamily="34" charset="0"/>
                <a:cs typeface="Times New Roman" pitchFamily="18" charset="0"/>
              </a:rPr>
              <a:t>31 CT</a:t>
            </a:r>
            <a:endParaRPr lang="es-GT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s-GT" sz="2600" dirty="0" smtClean="0">
                <a:latin typeface="Times New Roman" pitchFamily="18" charset="0"/>
                <a:cs typeface="Times New Roman" pitchFamily="18" charset="0"/>
              </a:rPr>
              <a:t>b) Las exenciones </a:t>
            </a:r>
            <a:r>
              <a:rPr lang="es-GT" sz="2000" dirty="0" smtClean="0">
                <a:latin typeface="Arial Narrow" pitchFamily="34" charset="0"/>
                <a:cs typeface="Times New Roman" pitchFamily="18" charset="0"/>
              </a:rPr>
              <a:t>62 CT (Iglesia 37, Centros educativos privados 73, Universidades 88, </a:t>
            </a:r>
            <a:r>
              <a:rPr lang="es-GT" sz="2000" dirty="0" err="1" smtClean="0">
                <a:latin typeface="Arial Narrow" pitchFamily="34" charset="0"/>
                <a:cs typeface="Times New Roman" pitchFamily="18" charset="0"/>
              </a:rPr>
              <a:t>Confede</a:t>
            </a:r>
            <a:r>
              <a:rPr lang="es-GT" sz="2000" dirty="0" smtClean="0">
                <a:latin typeface="Arial Narrow" pitchFamily="34" charset="0"/>
                <a:cs typeface="Times New Roman" pitchFamily="18" charset="0"/>
              </a:rPr>
              <a:t>, COG 92, Entidades no lucrativas, El Estado, Organismos Internacionales ¿Violación de los principios de igualdad y generalidad?)</a:t>
            </a:r>
          </a:p>
          <a:p>
            <a:pPr marL="355600" indent="-355600" algn="just">
              <a:buNone/>
            </a:pPr>
            <a:r>
              <a:rPr lang="es-GT" sz="2600" dirty="0" smtClean="0">
                <a:latin typeface="Times New Roman" pitchFamily="18" charset="0"/>
                <a:cs typeface="Times New Roman" pitchFamily="18" charset="0"/>
              </a:rPr>
              <a:t>c) El sujeto pasivo del tributo y la responsabilidad solidaria  </a:t>
            </a:r>
            <a:r>
              <a:rPr lang="es-GT" sz="2000" dirty="0" smtClean="0">
                <a:latin typeface="Arial Narrow" pitchFamily="34" charset="0"/>
                <a:cs typeface="Times New Roman" pitchFamily="18" charset="0"/>
              </a:rPr>
              <a:t>20,21,22,23,25,26,27,28,29 CT </a:t>
            </a:r>
            <a:endParaRPr lang="es-GT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s-GT" sz="2600" dirty="0" smtClean="0">
                <a:latin typeface="Times New Roman" pitchFamily="18" charset="0"/>
                <a:cs typeface="Times New Roman" pitchFamily="18" charset="0"/>
              </a:rPr>
              <a:t>d) La base imponible (</a:t>
            </a:r>
            <a:r>
              <a:rPr lang="es-GT" sz="2000" dirty="0" smtClean="0">
                <a:latin typeface="Arial Narrow" pitchFamily="34" charset="0"/>
                <a:cs typeface="Times New Roman" pitchFamily="18" charset="0"/>
              </a:rPr>
              <a:t>Parámetros generales que permitan aplicación cierta y segura al caso individual)</a:t>
            </a:r>
            <a:r>
              <a:rPr lang="es-GT" sz="2600" dirty="0" smtClean="0">
                <a:latin typeface="Times New Roman" pitchFamily="18" charset="0"/>
                <a:cs typeface="Times New Roman" pitchFamily="18" charset="0"/>
              </a:rPr>
              <a:t> y el tipo impositivo;</a:t>
            </a:r>
          </a:p>
          <a:p>
            <a:pPr marL="355600" indent="-355600" algn="just">
              <a:buNone/>
            </a:pPr>
            <a:r>
              <a:rPr lang="es-GT" sz="2600" dirty="0" smtClean="0">
                <a:latin typeface="Times New Roman" pitchFamily="18" charset="0"/>
                <a:cs typeface="Times New Roman" pitchFamily="18" charset="0"/>
              </a:rPr>
              <a:t>e) Las deducciones, los descuentos, reducciones y recargos; </a:t>
            </a:r>
          </a:p>
          <a:p>
            <a:pPr marL="0" indent="0" algn="just">
              <a:buNone/>
            </a:pPr>
            <a:r>
              <a:rPr lang="es-GT" sz="2600" dirty="0" smtClean="0">
                <a:latin typeface="Times New Roman" pitchFamily="18" charset="0"/>
                <a:cs typeface="Times New Roman" pitchFamily="18" charset="0"/>
              </a:rPr>
              <a:t>f) Las infracciones y sanciones tributarias (¿</a:t>
            </a:r>
            <a:r>
              <a:rPr lang="es-GT" sz="2200" dirty="0" smtClean="0">
                <a:latin typeface="Arial Narrow" pitchFamily="34" charset="0"/>
                <a:cs typeface="Times New Roman" pitchFamily="18" charset="0"/>
              </a:rPr>
              <a:t>Por no pagar el impuesto o por contaminar?).</a:t>
            </a:r>
          </a:p>
          <a:p>
            <a:endParaRPr lang="es-GT" dirty="0"/>
          </a:p>
        </p:txBody>
      </p:sp>
    </p:spTree>
    <p:extLst>
      <p:ext uri="{BB962C8B-B14F-4D97-AF65-F5344CB8AC3E}">
        <p14:creationId xmlns="" xmlns:p14="http://schemas.microsoft.com/office/powerpoint/2010/main" val="324809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Adopción de Principios Constitucionales en Materia Tributaria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G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Art. 243 Principio de Capacidad de Pago = Justicia y Equidad</a:t>
            </a:r>
          </a:p>
          <a:p>
            <a:pPr algn="just">
              <a:buFont typeface="Wingdings" pitchFamily="2" charset="2"/>
              <a:buChar char="Ø"/>
            </a:pPr>
            <a:r>
              <a:rPr lang="es-GT" sz="2400" dirty="0" smtClean="0">
                <a:latin typeface="Times New Roman" pitchFamily="18" charset="0"/>
                <a:cs typeface="Times New Roman" pitchFamily="18" charset="0"/>
              </a:rPr>
              <a:t>A mayor </a:t>
            </a:r>
            <a:r>
              <a:rPr lang="es-GT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GT" sz="2400" dirty="0" smtClean="0">
                <a:latin typeface="Times New Roman" pitchFamily="18" charset="0"/>
                <a:cs typeface="Times New Roman" pitchFamily="18" charset="0"/>
              </a:rPr>
              <a:t>apacidad contributiva, incidencia mayor = sacrificio igual</a:t>
            </a:r>
          </a:p>
          <a:p>
            <a:pPr algn="just">
              <a:buFont typeface="Wingdings" pitchFamily="2" charset="2"/>
              <a:buChar char="Ø"/>
            </a:pPr>
            <a:r>
              <a:rPr lang="es-GT" sz="2400" dirty="0" smtClean="0">
                <a:latin typeface="Times New Roman" pitchFamily="18" charset="0"/>
                <a:cs typeface="Times New Roman" pitchFamily="18" charset="0"/>
              </a:rPr>
              <a:t>Aptitudes personales, diversidades individuales = capacidad económica de cada contribuyente</a:t>
            </a:r>
          </a:p>
          <a:p>
            <a:pPr algn="just">
              <a:buFont typeface="Wingdings" pitchFamily="2" charset="2"/>
              <a:buChar char="Ø"/>
            </a:pPr>
            <a:r>
              <a:rPr lang="es-GT" sz="2400" dirty="0" smtClean="0">
                <a:latin typeface="Times New Roman" pitchFamily="18" charset="0"/>
                <a:cs typeface="Times New Roman" pitchFamily="18" charset="0"/>
              </a:rPr>
              <a:t>Tarifas progresivas con tipos impositivos mínimos y máximos</a:t>
            </a:r>
          </a:p>
          <a:p>
            <a:pPr algn="just">
              <a:buFont typeface="Wingdings" pitchFamily="2" charset="2"/>
              <a:buChar char="Ø"/>
            </a:pPr>
            <a:r>
              <a:rPr lang="es-GT" sz="2400" dirty="0" smtClean="0">
                <a:latin typeface="Times New Roman" pitchFamily="18" charset="0"/>
                <a:cs typeface="Times New Roman" pitchFamily="18" charset="0"/>
              </a:rPr>
              <a:t>Establecimiento de exenciones que excluyan determinados sujetos y determinados montos como mínimos vitales</a:t>
            </a:r>
          </a:p>
          <a:p>
            <a:pPr algn="just">
              <a:buFont typeface="Wingdings" pitchFamily="2" charset="2"/>
              <a:buChar char="Ø"/>
            </a:pPr>
            <a:r>
              <a:rPr lang="es-GT" sz="2400" dirty="0" smtClean="0">
                <a:latin typeface="Times New Roman" pitchFamily="18" charset="0"/>
                <a:cs typeface="Times New Roman" pitchFamily="18" charset="0"/>
              </a:rPr>
              <a:t>Depuración de la base imponible, permitiendo la deducción de los gastos necesarios para producir la renta (lucro)</a:t>
            </a:r>
          </a:p>
          <a:p>
            <a:pPr marL="0" indent="0" algn="just">
              <a:buNone/>
            </a:pPr>
            <a:endParaRPr lang="es-G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s-GT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Gaceta 37, </a:t>
            </a:r>
            <a:r>
              <a:rPr lang="es-GT" sz="1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es-GT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167-95, Sentencia 28-09-95 Corte de Const.</a:t>
            </a:r>
          </a:p>
          <a:p>
            <a:pPr marL="0" indent="0" algn="ctr">
              <a:buNone/>
            </a:pPr>
            <a:endParaRPr lang="es-GT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720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Adopción de Principios Constitucionales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G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Artículo 4. Principio de Igualdad</a:t>
            </a:r>
          </a:p>
          <a:p>
            <a:pPr marL="0" indent="0" algn="just">
              <a:buNone/>
            </a:pPr>
            <a:r>
              <a:rPr lang="es-GT" dirty="0" smtClean="0">
                <a:latin typeface="Times New Roman" pitchFamily="18" charset="0"/>
                <a:cs typeface="Times New Roman" pitchFamily="18" charset="0"/>
              </a:rPr>
              <a:t>Situaciones iguales sean tratadas normativamente de la misma forma, pero para que el mismo rebase un significado puramente formal y sea realmente efectivo, se impone también que situaciones distintas sean tratadas desigualmente, conforme sus diferencias.</a:t>
            </a:r>
          </a:p>
          <a:p>
            <a:pPr marL="0" indent="0" algn="just">
              <a:buNone/>
            </a:pPr>
            <a:endParaRPr lang="es-GT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s-GT" sz="19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Gaceta 24, </a:t>
            </a:r>
            <a:r>
              <a:rPr lang="es-GT" sz="19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es-GT" sz="19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141-92 Sentencia 16-6-92</a:t>
            </a:r>
          </a:p>
          <a:p>
            <a:pPr marL="0" indent="0" algn="just">
              <a:buNone/>
            </a:pPr>
            <a:r>
              <a:rPr lang="es-GT" sz="19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Gaceta 64, </a:t>
            </a:r>
            <a:r>
              <a:rPr lang="es-GT" sz="19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es-GT" sz="19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583-01 Sentencia 02-05-02</a:t>
            </a:r>
          </a:p>
          <a:p>
            <a:pPr marL="0" indent="0" algn="just">
              <a:buNone/>
            </a:pPr>
            <a:r>
              <a:rPr lang="es-GT" sz="19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Gaceta 59, </a:t>
            </a:r>
            <a:r>
              <a:rPr lang="es-GT" sz="19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es-GT" sz="19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746-00 Sentencia 14-02-01 </a:t>
            </a:r>
          </a:p>
          <a:p>
            <a:pPr marL="0" indent="0" algn="just">
              <a:buNone/>
            </a:pPr>
            <a:endParaRPr lang="es-G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s-GT" dirty="0" smtClean="0"/>
              <a:t>La Equidad complementa la Igualdad en materia tributaria</a:t>
            </a:r>
            <a:endParaRPr lang="es-GT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750099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GT" dirty="0" smtClean="0"/>
              <a:t>Prohibición Constitucional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s-GT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Art. 243 </a:t>
            </a:r>
            <a:r>
              <a:rPr lang="es-G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Prohibición de Doble o Múltiple Tributación Interna</a:t>
            </a:r>
          </a:p>
          <a:p>
            <a:pPr marL="0" lvl="0" indent="0" algn="just">
              <a:buNone/>
            </a:pPr>
            <a:endParaRPr lang="es-G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s-GT" sz="2400" dirty="0" smtClean="0">
                <a:latin typeface="Times New Roman" pitchFamily="18" charset="0"/>
                <a:cs typeface="Times New Roman" pitchFamily="18" charset="0"/>
              </a:rPr>
              <a:t>Se tipifica cuando:</a:t>
            </a:r>
          </a:p>
          <a:p>
            <a:pPr lvl="0" algn="just">
              <a:buFont typeface="Wingdings" pitchFamily="2" charset="2"/>
              <a:buChar char="Ø"/>
            </a:pPr>
            <a:r>
              <a:rPr lang="es-GT" sz="2400" dirty="0" smtClean="0">
                <a:latin typeface="Times New Roman" pitchFamily="18" charset="0"/>
                <a:cs typeface="Times New Roman" pitchFamily="18" charset="0"/>
              </a:rPr>
              <a:t>Un mismo Sujeto Pasivo (Contribuyente)</a:t>
            </a:r>
          </a:p>
          <a:p>
            <a:pPr lvl="0" algn="just">
              <a:buFont typeface="Wingdings" pitchFamily="2" charset="2"/>
              <a:buChar char="Ø"/>
            </a:pPr>
            <a:r>
              <a:rPr lang="es-GT" sz="2400" dirty="0" smtClean="0">
                <a:latin typeface="Times New Roman" pitchFamily="18" charset="0"/>
                <a:cs typeface="Times New Roman" pitchFamily="18" charset="0"/>
              </a:rPr>
              <a:t>Paga dos o más impuestos de igual naturaleza</a:t>
            </a:r>
          </a:p>
          <a:p>
            <a:pPr lvl="0" algn="just">
              <a:buFont typeface="Wingdings" pitchFamily="2" charset="2"/>
              <a:buChar char="Ø"/>
            </a:pPr>
            <a:r>
              <a:rPr lang="es-GT" sz="2400" dirty="0" smtClean="0">
                <a:latin typeface="Times New Roman" pitchFamily="18" charset="0"/>
                <a:cs typeface="Times New Roman" pitchFamily="18" charset="0"/>
              </a:rPr>
              <a:t>Por el mismo evento (hecho generador)</a:t>
            </a:r>
          </a:p>
          <a:p>
            <a:pPr lvl="0" algn="just">
              <a:buFont typeface="Wingdings" pitchFamily="2" charset="2"/>
              <a:buChar char="Ø"/>
            </a:pPr>
            <a:r>
              <a:rPr lang="es-GT" sz="2400" dirty="0" smtClean="0">
                <a:latin typeface="Times New Roman" pitchFamily="18" charset="0"/>
                <a:cs typeface="Times New Roman" pitchFamily="18" charset="0"/>
              </a:rPr>
              <a:t>Por idéntico período de imposición</a:t>
            </a:r>
          </a:p>
          <a:p>
            <a:pPr lvl="0" algn="just">
              <a:buFont typeface="Wingdings" pitchFamily="2" charset="2"/>
              <a:buChar char="Ø"/>
            </a:pPr>
            <a:r>
              <a:rPr lang="es-GT" sz="2400" dirty="0" smtClean="0">
                <a:latin typeface="Times New Roman" pitchFamily="18" charset="0"/>
                <a:cs typeface="Times New Roman" pitchFamily="18" charset="0"/>
              </a:rPr>
              <a:t>Por uno o más sujetos con poder tributario</a:t>
            </a:r>
          </a:p>
          <a:p>
            <a:pPr marL="0" lvl="0" indent="0" algn="just">
              <a:buNone/>
            </a:pPr>
            <a:endParaRPr lang="es-G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s-GT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Gaceta 14, </a:t>
            </a:r>
            <a:r>
              <a:rPr lang="es-GT" sz="1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es-GT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GT" sz="1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Acum</a:t>
            </a:r>
            <a:r>
              <a:rPr lang="es-GT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150 y 156-89 Sentencia 12-12-89</a:t>
            </a:r>
          </a:p>
          <a:p>
            <a:pPr marL="0" lvl="0" indent="0" algn="just">
              <a:buNone/>
            </a:pPr>
            <a:r>
              <a:rPr lang="es-GT" sz="1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Gaceta </a:t>
            </a:r>
            <a:r>
              <a:rPr lang="es-GT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35, </a:t>
            </a:r>
            <a:r>
              <a:rPr lang="es-GT" sz="1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es-GT" sz="1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GT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527-94 </a:t>
            </a:r>
            <a:r>
              <a:rPr lang="es-GT" sz="1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Sentencia </a:t>
            </a:r>
            <a:r>
              <a:rPr lang="es-GT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23-02-95</a:t>
            </a:r>
          </a:p>
          <a:p>
            <a:pPr marL="0" lvl="0" indent="0" algn="just">
              <a:buNone/>
            </a:pPr>
            <a:r>
              <a:rPr lang="es-GT" sz="1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Gaceta </a:t>
            </a:r>
            <a:r>
              <a:rPr lang="es-GT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23, </a:t>
            </a:r>
            <a:r>
              <a:rPr lang="es-GT" sz="1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es-GT" sz="1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GT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333-91 </a:t>
            </a:r>
            <a:r>
              <a:rPr lang="es-GT" sz="1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Sentencia </a:t>
            </a:r>
            <a:r>
              <a:rPr lang="es-GT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19-02-91</a:t>
            </a:r>
          </a:p>
          <a:p>
            <a:pPr marL="0" lvl="0" indent="0" algn="just">
              <a:buNone/>
            </a:pPr>
            <a:endParaRPr lang="es-GT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es-GT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es-G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es-GT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es-GT" dirty="0"/>
          </a:p>
        </p:txBody>
      </p:sp>
    </p:spTree>
    <p:extLst>
      <p:ext uri="{BB962C8B-B14F-4D97-AF65-F5344CB8AC3E}">
        <p14:creationId xmlns="" xmlns:p14="http://schemas.microsoft.com/office/powerpoint/2010/main" val="301848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Prevención de la Contaminación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s-G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Art. 97 Medio Ambiente y Equilibrio Ecológico.</a:t>
            </a:r>
          </a:p>
          <a:p>
            <a:pPr marL="0" indent="0" algn="just">
              <a:buNone/>
            </a:pPr>
            <a:r>
              <a:rPr lang="es-GT" dirty="0" smtClean="0">
                <a:latin typeface="Times New Roman" pitchFamily="18" charset="0"/>
                <a:cs typeface="Times New Roman" pitchFamily="18" charset="0"/>
              </a:rPr>
              <a:t>El Estado, las Municipalidades y los habitantes, están obligados a propiciar el desarrollo social, económico y tecnológico que prevenga la contaminación del ambiente y mantenga el equilibrio ecológico.  Se dictarán todas las normas necesarias para garantizar que la utilización y el aprovechamiento de la fauna, flora, tierra y agua, se realicen racionalmente, evitando su depredación.</a:t>
            </a:r>
          </a:p>
          <a:p>
            <a:pPr marL="0" indent="0" algn="just">
              <a:buNone/>
            </a:pPr>
            <a:endParaRPr lang="es-G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s-GT" dirty="0" smtClean="0"/>
              <a:t>Derecho a la Salud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G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Art. 93 Derecho a la Salud</a:t>
            </a:r>
          </a:p>
          <a:p>
            <a:pPr marL="0" indent="0" algn="just">
              <a:buNone/>
            </a:pPr>
            <a:r>
              <a:rPr lang="es-GT" dirty="0" smtClean="0">
                <a:latin typeface="Times New Roman" pitchFamily="18" charset="0"/>
                <a:cs typeface="Times New Roman" pitchFamily="18" charset="0"/>
              </a:rPr>
              <a:t>El goce de la salud es derecho fundamental del ser humano, sin discriminación alguna.</a:t>
            </a:r>
          </a:p>
          <a:p>
            <a:pPr algn="ctr">
              <a:buNone/>
            </a:pPr>
            <a:r>
              <a:rPr lang="es-G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Art. 94 Obligación del Estado</a:t>
            </a:r>
          </a:p>
          <a:p>
            <a:pPr marL="0" indent="0" algn="just">
              <a:buNone/>
            </a:pPr>
            <a:r>
              <a:rPr lang="es-GT" dirty="0" smtClean="0">
                <a:latin typeface="Times New Roman" pitchFamily="18" charset="0"/>
                <a:cs typeface="Times New Roman" pitchFamily="18" charset="0"/>
              </a:rPr>
              <a:t>Velará por la salud y asistencia social de todos los habitantes. Desarrollará, a través de sus instituciones, acciones de prevención, promoción, recuperación, rehabilitación, coordinación y las complementarias pertinentes a fin de procurarles el más completo </a:t>
            </a:r>
            <a:r>
              <a:rPr lang="es-GT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bienestar físico, mental y social.</a:t>
            </a:r>
          </a:p>
          <a:p>
            <a:pPr marL="0" indent="0" algn="ctr">
              <a:buNone/>
            </a:pPr>
            <a:r>
              <a:rPr lang="es-G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Art. 95. La Salud, bien público.</a:t>
            </a:r>
          </a:p>
          <a:p>
            <a:pPr marL="0" indent="0" algn="just">
              <a:buNone/>
            </a:pPr>
            <a:r>
              <a:rPr lang="es-GT" dirty="0" smtClean="0">
                <a:latin typeface="Times New Roman" pitchFamily="18" charset="0"/>
                <a:cs typeface="Times New Roman" pitchFamily="18" charset="0"/>
              </a:rPr>
              <a:t>La salud de los habitantes de la Nación es un </a:t>
            </a:r>
            <a:r>
              <a:rPr lang="es-GT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bien público</a:t>
            </a:r>
            <a:r>
              <a:rPr lang="es-GT" dirty="0" smtClean="0">
                <a:latin typeface="Times New Roman" pitchFamily="18" charset="0"/>
                <a:cs typeface="Times New Roman" pitchFamily="18" charset="0"/>
              </a:rPr>
              <a:t>.  Todas las personas e instituciones están obligadas a velar por su conservación y restablecimiento.</a:t>
            </a:r>
            <a:endParaRPr lang="es-G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Interpretación Constitucional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pPr marL="358775" indent="-358775" algn="just">
              <a:buFont typeface="Wingdings" pitchFamily="2" charset="2"/>
              <a:buChar char="Ø"/>
            </a:pPr>
            <a:r>
              <a:rPr lang="es-GT" dirty="0" smtClean="0">
                <a:latin typeface="Times New Roman" pitchFamily="18" charset="0"/>
                <a:cs typeface="Times New Roman" pitchFamily="18" charset="0"/>
              </a:rPr>
              <a:t>Todo ser humano puede disfrutar de un </a:t>
            </a:r>
            <a:r>
              <a:rPr lang="es-GT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equilibrio biológico y social</a:t>
            </a:r>
          </a:p>
          <a:p>
            <a:pPr marL="358775" indent="-358775" algn="just">
              <a:buFont typeface="Wingdings" pitchFamily="2" charset="2"/>
              <a:buChar char="Ø"/>
            </a:pPr>
            <a:r>
              <a:rPr lang="es-GT" dirty="0" smtClean="0">
                <a:latin typeface="Times New Roman" pitchFamily="18" charset="0"/>
                <a:cs typeface="Times New Roman" pitchFamily="18" charset="0"/>
              </a:rPr>
              <a:t>Disfrutar de oportunidades y facilidades para lograr su </a:t>
            </a:r>
            <a:r>
              <a:rPr lang="es-GT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bienestar físico, mental y social</a:t>
            </a:r>
          </a:p>
          <a:p>
            <a:pPr marL="358775" indent="-358775" algn="just">
              <a:buFont typeface="Wingdings" pitchFamily="2" charset="2"/>
              <a:buChar char="Ø"/>
            </a:pPr>
            <a:r>
              <a:rPr lang="es-GT" dirty="0" smtClean="0">
                <a:latin typeface="Times New Roman" pitchFamily="18" charset="0"/>
                <a:cs typeface="Times New Roman" pitchFamily="18" charset="0"/>
              </a:rPr>
              <a:t>El Estado debe tomar </a:t>
            </a:r>
            <a:r>
              <a:rPr lang="es-GT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medidas adecuadas</a:t>
            </a:r>
            <a:r>
              <a:rPr lang="es-GT" dirty="0" smtClean="0">
                <a:latin typeface="Times New Roman" pitchFamily="18" charset="0"/>
                <a:cs typeface="Times New Roman" pitchFamily="18" charset="0"/>
              </a:rPr>
              <a:t> para la protección de la salud individual y colectiva</a:t>
            </a:r>
          </a:p>
          <a:p>
            <a:pPr marL="358775" indent="-358775" algn="just">
              <a:buFont typeface="Wingdings" pitchFamily="2" charset="2"/>
              <a:buChar char="Ø"/>
            </a:pPr>
            <a:r>
              <a:rPr lang="es-GT" dirty="0" smtClean="0">
                <a:latin typeface="Times New Roman" pitchFamily="18" charset="0"/>
                <a:cs typeface="Times New Roman" pitchFamily="18" charset="0"/>
              </a:rPr>
              <a:t>Adoptar las providencias adecuadas para que los habitantes puedan </a:t>
            </a:r>
            <a:r>
              <a:rPr lang="es-GT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ejercer este derecho y colaborar en la solución de los problemas</a:t>
            </a:r>
            <a:r>
              <a:rPr lang="es-GT" dirty="0" smtClean="0">
                <a:latin typeface="Times New Roman" pitchFamily="18" charset="0"/>
                <a:cs typeface="Times New Roman" pitchFamily="18" charset="0"/>
              </a:rPr>
              <a:t> de salud en general.</a:t>
            </a:r>
          </a:p>
          <a:p>
            <a:pPr marL="358775" indent="-358775" algn="just">
              <a:buNone/>
            </a:pPr>
            <a:endParaRPr lang="es-GT" dirty="0" smtClean="0"/>
          </a:p>
          <a:p>
            <a:pPr marL="358775" indent="-358775" algn="just">
              <a:buNone/>
            </a:pPr>
            <a:r>
              <a:rPr lang="es-GT" sz="2300" dirty="0" smtClean="0">
                <a:solidFill>
                  <a:srgbClr val="00B0F0"/>
                </a:solidFill>
              </a:rPr>
              <a:t>Gaceta 28, </a:t>
            </a:r>
            <a:r>
              <a:rPr lang="es-GT" sz="2300" dirty="0" err="1" smtClean="0">
                <a:solidFill>
                  <a:srgbClr val="00B0F0"/>
                </a:solidFill>
              </a:rPr>
              <a:t>Exp</a:t>
            </a:r>
            <a:r>
              <a:rPr lang="es-GT" sz="2300" dirty="0" smtClean="0">
                <a:solidFill>
                  <a:srgbClr val="00B0F0"/>
                </a:solidFill>
              </a:rPr>
              <a:t> </a:t>
            </a:r>
            <a:r>
              <a:rPr lang="es-GT" sz="2300" dirty="0" err="1" smtClean="0">
                <a:solidFill>
                  <a:srgbClr val="00B0F0"/>
                </a:solidFill>
              </a:rPr>
              <a:t>Acum</a:t>
            </a:r>
            <a:r>
              <a:rPr lang="es-GT" sz="2300" dirty="0" smtClean="0">
                <a:solidFill>
                  <a:srgbClr val="00B0F0"/>
                </a:solidFill>
              </a:rPr>
              <a:t> 355-92 y 359-92 Sentencia 12-05-93</a:t>
            </a:r>
          </a:p>
          <a:p>
            <a:pPr marL="358775" indent="-358775" algn="just">
              <a:buNone/>
            </a:pPr>
            <a:r>
              <a:rPr lang="es-GT" sz="2300" dirty="0" smtClean="0">
                <a:solidFill>
                  <a:srgbClr val="00B0F0"/>
                </a:solidFill>
              </a:rPr>
              <a:t>Gaceta 64, </a:t>
            </a:r>
            <a:r>
              <a:rPr lang="es-GT" sz="2300" dirty="0" err="1" smtClean="0">
                <a:solidFill>
                  <a:srgbClr val="00B0F0"/>
                </a:solidFill>
              </a:rPr>
              <a:t>Exp</a:t>
            </a:r>
            <a:r>
              <a:rPr lang="es-GT" sz="2300" dirty="0" smtClean="0">
                <a:solidFill>
                  <a:srgbClr val="00B0F0"/>
                </a:solidFill>
              </a:rPr>
              <a:t> 649-02, Sentencia 06-06-02</a:t>
            </a:r>
          </a:p>
          <a:p>
            <a:pPr marL="358775" indent="-358775" algn="just">
              <a:buNone/>
            </a:pPr>
            <a:r>
              <a:rPr lang="es-GT" sz="2300" dirty="0" smtClean="0">
                <a:solidFill>
                  <a:srgbClr val="00B0F0"/>
                </a:solidFill>
              </a:rPr>
              <a:t>Gaceta 19, </a:t>
            </a:r>
            <a:r>
              <a:rPr lang="es-GT" sz="2300" dirty="0" err="1" smtClean="0">
                <a:solidFill>
                  <a:srgbClr val="00B0F0"/>
                </a:solidFill>
              </a:rPr>
              <a:t>Exp</a:t>
            </a:r>
            <a:r>
              <a:rPr lang="es-GT" sz="2300" dirty="0" smtClean="0">
                <a:solidFill>
                  <a:srgbClr val="00B0F0"/>
                </a:solidFill>
              </a:rPr>
              <a:t> 271-90 Sentencia 23-01-91</a:t>
            </a:r>
          </a:p>
          <a:p>
            <a:pPr marL="358775" indent="-358775" algn="just">
              <a:buNone/>
            </a:pPr>
            <a:r>
              <a:rPr lang="es-GT" sz="2300" dirty="0" smtClean="0">
                <a:solidFill>
                  <a:srgbClr val="00B0F0"/>
                </a:solidFill>
              </a:rPr>
              <a:t>Gaceta 50, </a:t>
            </a:r>
            <a:r>
              <a:rPr lang="es-GT" sz="2300" dirty="0" err="1" smtClean="0">
                <a:solidFill>
                  <a:srgbClr val="00B0F0"/>
                </a:solidFill>
              </a:rPr>
              <a:t>Exp</a:t>
            </a:r>
            <a:r>
              <a:rPr lang="es-GT" sz="2300" dirty="0" smtClean="0">
                <a:solidFill>
                  <a:srgbClr val="00B0F0"/>
                </a:solidFill>
              </a:rPr>
              <a:t> 194-98 Sentencia 21-10-98 </a:t>
            </a:r>
          </a:p>
          <a:p>
            <a:pPr>
              <a:buNone/>
            </a:pPr>
            <a:endParaRPr lang="es-G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853</Words>
  <Application>Microsoft Office PowerPoint</Application>
  <PresentationFormat>Presentación en pantalla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RIESGOS EN LA IMPLEMENTACIÓN DE IMPUESTOS AMBIENTALES EN GUATEMALA</vt:lpstr>
      <vt:lpstr>Adopción de Principios Constitucionales en Materia Tributaria</vt:lpstr>
      <vt:lpstr>Adopción de Principios Constitucionales en Materia Tributaria</vt:lpstr>
      <vt:lpstr>Adopción de Principios Constitucionales</vt:lpstr>
      <vt:lpstr>La Equidad complementa la Igualdad en materia tributaria</vt:lpstr>
      <vt:lpstr>Prohibición Constitucional</vt:lpstr>
      <vt:lpstr>Prevención de la Contaminación</vt:lpstr>
      <vt:lpstr>Derecho a la Salud</vt:lpstr>
      <vt:lpstr>Interpretación Constitucional</vt:lpstr>
      <vt:lpstr>Tratados y Convenciones</vt:lpstr>
      <vt:lpstr> CÓDIGO PENAL DE LOS DELITOS CONTRA LA ECONOMIA NACIONAL Y EL AMBIENTE </vt:lpstr>
      <vt:lpstr>CÓDIGO PENAL DE LOS DELITOS CONTRA LA ECONOMIA NACIONAL Y EL AMBIENTE</vt:lpstr>
      <vt:lpstr>Riesgos Detectados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RIESGOS EN LA IMPLEMENTACIÓN DE IMPUESTOS AMBIENTALES EN GUATEMALA</dc:title>
  <dc:creator>Hugo Rafael Arriola Ruíz</dc:creator>
  <cp:lastModifiedBy>Rafael</cp:lastModifiedBy>
  <cp:revision>31</cp:revision>
  <dcterms:created xsi:type="dcterms:W3CDTF">2017-05-11T18:56:13Z</dcterms:created>
  <dcterms:modified xsi:type="dcterms:W3CDTF">2017-05-15T20:26:29Z</dcterms:modified>
</cp:coreProperties>
</file>